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87167" autoAdjust="0"/>
  </p:normalViewPr>
  <p:slideViewPr>
    <p:cSldViewPr snapToGrid="0" snapToObjects="1">
      <p:cViewPr varScale="1">
        <p:scale>
          <a:sx n="96" d="100"/>
          <a:sy n="96" d="100"/>
        </p:scale>
        <p:origin x="11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8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 copy: slides contain prompts and no pre-filled workbook answers. Speaker notes contain guidance and corrections. Do not distribute notes to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Encourage students to physically locate the clause and identify requirements versus notes, examples and exceptions. Workbook numbering reflects older editions and includes errors.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for a practical example before advancing to the clause-specific activities.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 — Purpose of control and isolation
Standard: AS/NZS 3000:2018 with amendments 1–3 and Ruling 1, clause(s) 1.5.2.
Instructor note: Clause 1.5.2 addresses control/isolation for hazards and maintenance, isolation from external sources, separation of safety service controls, and isolating all active conductors.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 — Design for safe maintenance
Standard: AS/NZS 3000:2018 with amendments 1–3 and Ruling 1, clause(s) 1.6.1(e).
Instructor note: The workbook highlights item (e): reduce inconvenience in the event of a fault. Other design aims include safe testing and maintenance.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 — Choosing switching equipment
Standard: AS/NZS 3000:2018 with amendments 1–3 and Ruling 1, clause(s) 2.1.2.
Instructor note: Discuss isolation/control, automatic disconnection, abnormal voltage and equipment grouping. Note 2.2.4.1: multifunction devices must meet each applicable requirement.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4 — Four different switching functions
Standard: AS/NZS 3000:2018 with amendments 1–3 and Ruling 1, clause(s) 2.3.1.
Instructor note: Four functions: isolation (2.3.2.2); emergency (2.3.5.2); mechanical maintenance (2.3.6.2); functional control (2.3.7.2). A device with multiple functions must satisfy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5 — Preventing unexpected energisation
Standard: AS/NZS 3000:2018 with amendments 1–3 and Ruling 1, clause(s) 2.3.2.1.1.
Instructor note: Correct ref 2.3.2.1.1, not merely 2.3.2.1. Notes suggest padlocks, warning notices, lockable enclosures. Short-circuiting and earthing is supplementary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6 — AC circuits: what is switched?
Standard: AS/NZS 3000:2018 with amendments 1–3 and Ruling 1, clause(s) 2.3.2.1.2.
Instructor note: Correction: original gives 2.3.2.1.1, but AC-specific rule is 2.3.2.1.2. All active conductors isolated. No neutral switch in consumer mains or PEN; switched neutrals in other circuits have linked active poles and switching sequence. Never switch PE or 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7 — DC circuits: identify the exceptions
Standard: AS/NZS 3000:2018 with amendments 1–3 and Ruling 1, clause(s) 2.3.2.1.3.
Instructor note: Correction: original gives 2.3.2.1.2, but DC rule is 2.3.2.1.3. All conductors, except an earthed conductor need not be switched; ELV DC may switch one fewer conductor under clause 7.5.8.2(b).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8 — What makes a device an isolator?
Standard: AS/NZS 3000:2018 with amendments 1–3 and Ruling 1, clause(s) 2.3.2.2.1.
Instructor note: Semiconductor-only devices are prohibited for isolation. An isolator must disconnect actives, reliably indicate open, avoid unintentional closure, and be readily available. Off-load disconnectors may be used only with measures preventing operation on load. Original answer load current unqualified and incorrect.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Switching functions differ. For electrical isolation apply clause 2.3.2.2 and verified safe isolation practice; for mechanical maintenance use 2.3.6.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for a practical example before advancing to the clause-specific activities.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9 — What counts as a safety service?
Standard: AS/NZS 3000:2018 with amendments 1–3 and Ruling 1, clause(s) 1.4.104; 7.2.1.1.
Instructor note: Workbook error: reference 1.4.82 defines MAIN SWITCH, not safety service. The correct safety service definition is 1.4.104. Use 7.2.1.1 for safety-service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10 — Main switches at an installation
Standard: AS/NZS 3000:2018 with amendments 1–3 and Ruling 1, clause(s) 2.3.3.2.
Instructor note: Original refers to 2.3.3.1 (introduction) but required rules in 2.3.3.2. Main switches on the main switchboard; exceptions apply to some alternative/supplementary supplies. Safety services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11 — How many main switches?
Standard: AS/NZS 3000:2018 with amendments 1–3 and Ruling 1, clause(s) 2.3.3.3.
Instructor note: Original refers to 2.3.3.2; correct number provision 2.3.3.3. Domestic: no more than one per separately metered supply, OR per separately controlled supply from one meter. Distinguish meters and controlled tariffs; avoid universal two-switch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12 — Diagram: general and safety services
Standard: AS/NZS 3000:2018 with amendments 1–3 and Ruling 1, clause(s) 2.3.3.2; 7.2.4.2.
Instructor note: Original NSWSR page 4-19 figure 4.9 is superseded. Use AS/NZS 3000 7.2.4.2 and current NSW SIR (April 2026) for relevant arrangements. Confirm applicable service conditions for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13 — Main-switch location and access
Standard: AS/NZS 3000:2018 with amendments 1–3 and Ruling 1, clause(s) 2.3.3.4.
Instructor note: Original refers to 2.3.3.3; correct location is 2.3.3.4. Handle max 2m from ground/floor/platform; public land exception is conditional. Individual occupiers must have access unless main switch accessible.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14 — Marking a main switch
Standard: AS/NZS 3000:2018 with amendments 1–3 and Ruling 1, clause(s) 2.3.3.5.
Instructor note: Original refers to 2.3.3.4; correct 2.3.3.5. Mark MAIN SWITCH, identify portion controlled, notices for alternative/multiple supplies, and supplementary/alternative source label. Original simplistic solar label not universally sufficient.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Safety service main switches are arranged supply side of general installation main switches under clause 7.2.4.2, with exceptions and specialised installation rules. Do not treat drawing as a construction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15 — What is a safety service?
Standard: AS/NZS 3000:2018 with amendments 1–3 and Ruling 1, clause(s) 7.2.1.1.
Instructor note: Section 7.2 refers to safety services. Original wording emergency systems is used in previous standards; distinguish mandatory systems according to NCC/AS 1670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16 — Separate safety-service controls
Standard: AS/NZS 3000:2018 with amendments 1–3 and Ruling 1, clause(s) 7.2.3.1; 7.2.4.1.
Instructor note: Correct overarching main switch separation requirements appear 7.2.4.1; switchboard general rules at 7.2.3.1. Main switches separate from general installation and other types of safety services.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17 — Number of safety-service switches
Standard: AS/NZS 3000:2018 with amendments 1–3 and Ruling 1, clause(s) 7.2.4.1.
Instructor note: Original incorrectly refers to 7.2.3.2 (switchgear). 7.2.4.1 states no limit on number of safety-service main switches.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18 — Arrangement of safety supplies
Standard: AS/NZS 3000:2018 with amendments 1–3 and Ruling 1, clause(s) 7.2.4.2.
Instructor note: Original refers to 7.2.4.1 but arrangement is 7.2.4.2. Safety service switch connected upstream of general switches; controls only safety service equipment; exceptions exist, especially fire alarm/intercom.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19 — Identify safety-service switches
Standard: AS/NZS 3000:2018 with amendments 1–3 and Ruling 1, clause(s) 7.2.4.4.
Instructor note: Major error: original cites 7.2.6.2 (fire/smoke detection equipment); correct 7.2.4.4. Main switches marked MAIN SWITCH + service, IN THE EVENT OF FIRE, DO NOT SWITCH OFF, and contrasting colour/other means.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20 — Isolation in outbuildings
Standard: AS/NZS 3000:2018 with amendments 1–3 and Ruling 1, clause(s) 2.3.4.1.
Instructor note: Original blanket statement granny flat separate installation lacks threshold nuance. 2.3.4.1 requires a switch at outbuilding board. Outbuilding treated as a separate installation if BOTH max demand &gt;=100A/phase and a switchboard, under this subclause; do not confuse with building category.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21 — Submains and circuits above 100 A
Standard: AS/NZS 3000:2018 with amendments 1–3 and Ruling 1, clause(s) 2.3.4.2.
Instructor note: A separate isolating switch at switchboard origin for every submain/final subcircuit rated &gt;100A/phase, with limited exception for teed-off small submains. A CB may count if meets isolator requirements. Do not label it MAIN SWITCH automatically.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for a practical example before advancing to the clause-specific activities.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22 — Which equipment has special rules?
Standard: AS/NZS 3000:2018 with amendments 1–3 and Ruling 1, clause(s) 2.3.4.5.
Instructor note: This points the student to section 4 and 7: sockets, cooking, water/room heaters, heating cables, converters, motors, etc. Refer to precise subclauses below.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23 — Socket-outlet switching
Standard: AS/NZS 3000:2018 with amendments 1–3 and Ruling 1, clause(s) 4.4.4.1–4.4.4.2.
Instructor note: General rule: each outlet individually controlled by a separate switch in all active conductors. Exception adjacent pair; not readily accessible &lt;=10A fixed/stationary appliance or luminaire; insertion/withdrawal switched type. Original omitted &lt;=10A qualification.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24 — Fixed cooking appliances
Standard: AS/NZS 3000:2018 with amendments 1–3 and Ruling 1, clause(s) 4.7.1; 4.7.3.
Instructor note: Fixed open-surface appliances require nearby visible readily accessible switch in all actives, not on appliance. In Australia combined gas+electric open cooking requires switching all LIVE conductors (active and neutral). Enclosed ovens normally excluded. Location not across cooking surface.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25 — Direct-connected water heaters
Standard: AS/NZS 3000:2018 with amendments 1–3 and Ruling 1, clause(s) 4.8.2.3.
Instructor note: Critical correction. AS/NZS 3000:2018 A1 clause 4.8.2.3 requires an independent lockable isolating switch adjacent to BUT NOT ON a direct-connected water heater. Circuit-breaker at source alone is NOT an alternative. If multiple final subcircuits, all isolated by single isolating switch. Workbook answers give false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26 — Room-heater isolation
Standard: AS/NZS 3000:2018 with amendments 1–3 and Ruling 1, clause(s) 4.9.2–4.9.3.
Instructor note: 4.9.2 allows adjacent to entrance/within room OR at originating board. Thermostat must have definite OFF if used as isolator. Functional switching 4.9.3 is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27 — Floor and ceiling heating
Standard: AS/NZS 3000:2018 with amendments 1–3 and Ruling 1, clause(s) 4.10.3–4.10.5.
Instructor note: 4.10.3 isolating switches may form part of control with definite OFF, within/near room or at originating board (trace heating exception). 4.10.5 calls for &lt;=30mA RCD.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28 — Electricity converters
Standard: AS/NZS 3000:2018 with amendments 1–3 and Ruling 1, clause(s) 4.12.3–4.12.4.
Instructor note: 4.12.4.1 independent manual isolator adjacent/on, lockable/open and in view of worker; no software bypass. 4.12.4.2 battery isolation adjacent batteries.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for a practical example before advancing to the clause-specific activities.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29 — Danger from unexpected movement
Standard: AS/NZS 3000:2018 with amendments 1–3 and Ruling 1, clause(s) 1.5.13.
Instructor note: 1.5.13 is Part 1 protection against injury from mechanical movement. Supplement with 2.3.6 and 4.13.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30 — Motors: switching functions
Standard: AS/NZS 3000:2018 with amendments 1–3 and Ruling 1, clause(s) 4.13.1.1.
Instructor note: Starter/stopping, emergency stopping, mechanical-maintenance isolation. The small-motor exception is rated no greater than 150VA; other exceptions plugged device and no exposed moving parts. Not blanket exemption from all switching.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31 — Motor isolation: breaking duty
Standard: AS/NZS 3000:2018 with amendments 1–3 and Ruling 1, clause(s) 4.13.1.2.
Instructor note: Original incorrectly cites 4.13.1.1. Rating requirements in 4.13.1.2: interrupt locked-rotor/stall current. Without manufacturer data estimate AC 8× FLC, DC 4× FLC. M marking or AC-23/DC-23 category as appropriate. For grouped motors combine largest locked rotor plus other full load.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32 — Maintenance lockout
Standard: AS/NZS 3000:2018 with amendments 1–3 and Ruling 1, clause(s) 2.3.6.1.
Instructor note: Locking off, lockable enclosure, warning notice. Lockable facility may be omitted only where shutdown device continuously under maintenance worker control. Mechanical, pneumatic energy may also need independent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33 — A safe shutdown device
Standard: AS/NZS 3000:2018 with amendments 1–3 and Ruling 1, clause(s) 2.3.6.2.
Instructor note: Manual operation, clear/reliable OFF indication, prevention of accidental closure (impact/vibration).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34 — Where maintenance devices go
Standard: AS/NZS 3000:2018 with amendments 1–3 and Ruling 1, clause(s) 2.3.6.3.
Instructor note: 2.3.6.3 installation in main circuit and able interrupt full load. May not interrupt all live conductors, unlike full isolation. Control-circuit exception needs supplementary safeguards; remote device must secure open. Workbook offers examples but misses major normative 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35 — Identification and convenience
Standard: AS/NZS 3000:2018 with amendments 1–3 and Ruling 1, clause(s) 2.3.6.4.
Instructor note: Devices for mechanical-maintenance shutdown placed and marked readily identifiable and convenient for intended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36 — Functional control is not isolation
Standard: AS/NZS 3000:2018 with amendments 1–3 and Ruling 1, clause(s) 2.3.7.1–2.3.7.2.
Instructor note: Functional switching is operational only, not safety. Includes semiconductors/contactors. Disconnectors/fuses/links shall not be used for functional switching. Correct original overbroad wording about plugs/socket outlets.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Functional switching does not necessarily provide isolation. Relate to 2.3.7, 2.3.2.2 and 4.13.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for a practical example before advancing to the clause-specific activities.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37 — Unprotected consumer mains
Standard: AS/NZS 3000:2018 with amendments 1–3 and Ruling 1, clause(s) 2.5.1.2; 3.9.7.1.2.
Instructor note: Major correction: 2.5.1.2 rather than old 2.5.1.1(c). Consumer mains option (c) allows no upstream SC protective device if overload protection at board and installation meets 3.9.7.1.2 + distributor. Avoid old generalisation of substation 400A HRC fuse as universal.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38 — Sizing overload protection
Standard: AS/NZS 3000:2018 with amendments 1–3 and Ruling 1, clause(s) 2.5.1.2; 2.5.3.3.
Instructor note: Teach Ib &lt;= In &lt;= Iz subject to standard selection and correction factors. 2.2.2(d) max demand by circuit-breaker limitation. Original attributes consumer-main rules incorrectly to 2.5.1.1 note 6; avoid distributor-era requirements.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 2.5.1.2 options (a) origin short-circuit + overload, (b) origin short circuit + switchboard overload, (c) switchboard overload with specially constructed mains 3.9.7.1.2; this is diagrammatic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verify numerical current carrying capacities from AS/NZS 3000; those are in AS/NZS 3008.1.1. The user only supplied AS/NZS 3000. Ensure current licensed copy and installation method/correction factors before marking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39 — Single-phase XLPE cable exercise
Standard: AS/NZS 3000:2018 with amendments 1–3 and Ruling 1, clause(s) 2.5.1.2 + AS/NZS 3008.1.1.
Instructor note: Original includes example tables and values based on AS/NZS 3008.1.1, which user has not supplied: do not certify numeric values. Ask students to use an accessible current authorised AS/NZS 3008.1.1, note loading factors, method and temp.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40 — Three-phase SDI cable exercise
Standard: AS/NZS 3000:2018 with amendments 1–3 and Ruling 1, clause(s) 2.5.1.2 + AS/NZS 3008.1.1.
Instructor note: Original AS/NZS 3008 figures unverified; table and installation conditions must be checked from licensed/current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41 — Three-phase multicore exercise
Standard: AS/NZS 3000:2018 with amendments 1–3 and Ruling 1, clause(s) 2.5.1.2 + AS/NZS 3008.1.1.
Instructor note: Do not present original 16/25/35 mm2 numerics as confirmed AS/NZS 3008.1.1.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42 — Cable selection: mixed examples
Standard: AS/NZS 3000:2018 with amendments 1–3 and Ruling 1, clause(s) 2.5.1.2 + AS/NZS 3008.1.1.
Instructor note: Original 240mm² aluminium 395 A/400 A adjustable CB: requires effective trip setting not exceeding Iz and correct factors. Do not assume 400 A fixed setting is acceptable.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Utilisation class for AS/NZS 60947.3: AC-20 no-load, AC-21 mainly resistive, AC-22 mixed, AC-23 highly inductive/motor. Some switch-isolators are labelled M for locked rotor; ensure tested application suitability; verify manufacturer.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43 — Choose a suitable main isolator
Standard: AS/NZS 3000:2018 with amendments 1–3 and Ruling 1, clause(s) 2.3.2.2; 2.2.4.
Instructor note: Use workbook 5 cases; old product codes are manufacturer and vintage specific. Device suitability checked to AS/NZS 60947.3 marking/data. AC-20 off-load, AC-21 resistive, AC-22 mixed, AC-23 motor/highly inductive; confirm operational voltage and power factor.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44 — Choose equipment isolators
Standard: AS/NZS 3000:2018 with amendments 1–3 and Ruling 1, clause(s) 2.3.2.2; 4.13.1.2.
Instructor note: Use workbook 5 cases; as for A43 check datasheet rated operational current, utilisation class, locked rotor, environmental rating and poles. For motors, 4.13.1.2 and AC-23 or appropriately marked M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Suggested closing: ask pairs to critique an example of a correctly labelled general main switch, a motor isolator, and a cooking-appliance isolator.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 notes: supplied PDF AS/NZS 3000:2018 A1 A2 A3 Ruling 1. NSW current SIR government URL https://www.energy.nsw.gov.au/nsw-plans-and-progress/regulation-and-policy/service-and-installation-rules . This slide is a reminder to read original standards; not a substitute.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20B9AA"/>
          </a:solidFill>
          <a:ln w="12700">
            <a:solidFill>
              <a:srgbClr val="20B9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/>
          <p:nvPr/>
        </p:nvSpPr>
        <p:spPr>
          <a:xfrm>
            <a:off x="704088" y="576072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20B9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ELECTROTECHNOLOGY  |  SECTION 10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04088" y="1353312"/>
            <a:ext cx="996696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Selecting devices for</a:t>
            </a:r>
            <a:endParaRPr lang="en-US" sz="4500" dirty="0"/>
          </a:p>
          <a:p>
            <a:pPr marL="0" indent="0">
              <a:buNone/>
            </a:pPr>
            <a:r>
              <a:rPr lang="en-US" sz="4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isolation and switching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731520" y="3282696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D6E4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workbook-guided lesson  /  AS/NZS 3000:2018 + A1–A3 + Ruling 1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8138160" y="4315968"/>
            <a:ext cx="3154680" cy="1554480"/>
          </a:xfrm>
          <a:prstGeom prst="roundRect">
            <a:avLst/>
          </a:prstGeom>
          <a:solidFill>
            <a:srgbClr val="1C344B"/>
          </a:solidFill>
          <a:ln w="21590">
            <a:solidFill>
              <a:srgbClr val="6E879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5"/>
          <p:cNvSpPr/>
          <p:nvPr/>
        </p:nvSpPr>
        <p:spPr>
          <a:xfrm>
            <a:off x="8549640" y="5093208"/>
            <a:ext cx="685800" cy="0"/>
          </a:xfrm>
          <a:prstGeom prst="line">
            <a:avLst/>
          </a:prstGeom>
          <a:noFill/>
          <a:ln w="63500">
            <a:solidFill>
              <a:srgbClr val="8EACB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Shape 6"/>
          <p:cNvSpPr/>
          <p:nvPr/>
        </p:nvSpPr>
        <p:spPr>
          <a:xfrm>
            <a:off x="10232136" y="5093208"/>
            <a:ext cx="685800" cy="0"/>
          </a:xfrm>
          <a:prstGeom prst="line">
            <a:avLst/>
          </a:prstGeom>
          <a:noFill/>
          <a:ln w="63500">
            <a:solidFill>
              <a:srgbClr val="8EACB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9" name="Shape 7"/>
          <p:cNvSpPr/>
          <p:nvPr/>
        </p:nvSpPr>
        <p:spPr>
          <a:xfrm>
            <a:off x="9198864" y="4901184"/>
            <a:ext cx="256032" cy="347472"/>
          </a:xfrm>
          <a:prstGeom prst="ellipse">
            <a:avLst/>
          </a:prstGeom>
          <a:solidFill>
            <a:srgbClr val="20B9AA"/>
          </a:solidFill>
          <a:ln w="12700">
            <a:solidFill>
              <a:srgbClr val="20B9A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10085832" y="4901184"/>
            <a:ext cx="256032" cy="347472"/>
          </a:xfrm>
          <a:prstGeom prst="ellipse">
            <a:avLst/>
          </a:prstGeom>
          <a:solidFill>
            <a:srgbClr val="FDBA65"/>
          </a:solidFill>
          <a:ln w="12700">
            <a:solidFill>
              <a:srgbClr val="FDBA6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Shape 9"/>
          <p:cNvSpPr/>
          <p:nvPr/>
        </p:nvSpPr>
        <p:spPr>
          <a:xfrm>
            <a:off x="9372600" y="5020056"/>
            <a:ext cx="795528" cy="0"/>
          </a:xfrm>
          <a:prstGeom prst="line">
            <a:avLst/>
          </a:prstGeom>
          <a:noFill/>
          <a:ln w="63500">
            <a:solidFill>
              <a:srgbClr val="FDBA65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731520" y="6117336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3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RULE  •  EXPLAIN THE RISK  •  JUSTIFY THE DEVICE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TO USE THIS PRESENTATION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rulebook is the source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workbook is the route through the lesson. This deck provides cues, not a completed answer sheet.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521208" y="2578608"/>
            <a:ext cx="2615184" cy="2606040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731520" y="28163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3100" dirty="0"/>
          </a:p>
        </p:txBody>
      </p:sp>
      <p:sp>
        <p:nvSpPr>
          <p:cNvPr id="12" name="Text 10"/>
          <p:cNvSpPr/>
          <p:nvPr/>
        </p:nvSpPr>
        <p:spPr>
          <a:xfrm>
            <a:off x="731520" y="363016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UP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31520" y="4151376"/>
            <a:ext cx="2103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the nominated AS/NZS 3000 clause.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3392424" y="2578608"/>
            <a:ext cx="2615184" cy="2606040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Text 13"/>
          <p:cNvSpPr/>
          <p:nvPr/>
        </p:nvSpPr>
        <p:spPr>
          <a:xfrm>
            <a:off x="3602736" y="28163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3100" dirty="0"/>
          </a:p>
        </p:txBody>
      </p:sp>
      <p:sp>
        <p:nvSpPr>
          <p:cNvPr id="16" name="Text 14"/>
          <p:cNvSpPr/>
          <p:nvPr/>
        </p:nvSpPr>
        <p:spPr>
          <a:xfrm>
            <a:off x="3602736" y="363016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3602736" y="4151376"/>
            <a:ext cx="2103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the rule, exception or limiting condition.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63640" y="2578608"/>
            <a:ext cx="2615184" cy="2606040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6473952" y="28163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6473952" y="363016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473952" y="4151376"/>
            <a:ext cx="2103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safety reason in your own words.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9134856" y="2578608"/>
            <a:ext cx="2615184" cy="2606040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9345168" y="2816352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3100" dirty="0"/>
          </a:p>
        </p:txBody>
      </p:sp>
      <p:sp>
        <p:nvSpPr>
          <p:cNvPr id="24" name="Text 22"/>
          <p:cNvSpPr/>
          <p:nvPr/>
        </p:nvSpPr>
        <p:spPr>
          <a:xfrm>
            <a:off x="9345168" y="3630168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9345168" y="4151376"/>
            <a:ext cx="21031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Fill in the workbook after discussion.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LESSON MAP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Five decisions electricians make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from isolation principles to selecting a device for a real installation.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576072" y="2487168"/>
            <a:ext cx="11064240" cy="557784"/>
          </a:xfrm>
          <a:prstGeom prst="roundRect">
            <a:avLst/>
          </a:prstGeom>
          <a:solidFill>
            <a:srgbClr val="E9EFEE"/>
          </a:solidFill>
          <a:ln w="889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Shape 9"/>
          <p:cNvSpPr/>
          <p:nvPr/>
        </p:nvSpPr>
        <p:spPr>
          <a:xfrm>
            <a:off x="594360" y="2487168"/>
            <a:ext cx="822960" cy="539496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731520" y="25968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664208" y="258775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be isolated?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9272016" y="2606040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1–8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76072" y="3163824"/>
            <a:ext cx="11064240" cy="557784"/>
          </a:xfrm>
          <a:prstGeom prst="roundRect">
            <a:avLst/>
          </a:prstGeom>
          <a:solidFill>
            <a:srgbClr val="F0F4F3"/>
          </a:solidFill>
          <a:ln w="889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594360" y="3163824"/>
            <a:ext cx="822960" cy="539496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731520" y="3273552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664208" y="3264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needs to disconnect it?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9272016" y="3282696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9–21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76072" y="3840480"/>
            <a:ext cx="11064240" cy="557784"/>
          </a:xfrm>
          <a:prstGeom prst="roundRect">
            <a:avLst/>
          </a:prstGeom>
          <a:solidFill>
            <a:srgbClr val="E9EFEE"/>
          </a:solidFill>
          <a:ln w="889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Shape 19"/>
          <p:cNvSpPr/>
          <p:nvPr/>
        </p:nvSpPr>
        <p:spPr>
          <a:xfrm>
            <a:off x="594360" y="3840480"/>
            <a:ext cx="822960" cy="539496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20"/>
          <p:cNvSpPr/>
          <p:nvPr/>
        </p:nvSpPr>
        <p:spPr>
          <a:xfrm>
            <a:off x="731520" y="3950208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664208" y="3941064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equipment needs local isolation?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9272016" y="3959352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22–28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76072" y="4517136"/>
            <a:ext cx="11064240" cy="557784"/>
          </a:xfrm>
          <a:prstGeom prst="roundRect">
            <a:avLst/>
          </a:prstGeom>
          <a:solidFill>
            <a:srgbClr val="F0F4F3"/>
          </a:solidFill>
          <a:ln w="889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" name="Shape 24"/>
          <p:cNvSpPr/>
          <p:nvPr/>
        </p:nvSpPr>
        <p:spPr>
          <a:xfrm>
            <a:off x="594360" y="4517136"/>
            <a:ext cx="822960" cy="539496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7" name="Text 25"/>
          <p:cNvSpPr/>
          <p:nvPr/>
        </p:nvSpPr>
        <p:spPr>
          <a:xfrm>
            <a:off x="731520" y="4626864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1664208" y="461772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the machine injure someone?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9272016" y="4636008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29–36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576072" y="5193792"/>
            <a:ext cx="11064240" cy="557784"/>
          </a:xfrm>
          <a:prstGeom prst="roundRect">
            <a:avLst/>
          </a:prstGeom>
          <a:solidFill>
            <a:srgbClr val="E9EFEE"/>
          </a:solidFill>
          <a:ln w="889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1" name="Shape 29"/>
          <p:cNvSpPr/>
          <p:nvPr/>
        </p:nvSpPr>
        <p:spPr>
          <a:xfrm>
            <a:off x="594360" y="5193792"/>
            <a:ext cx="822960" cy="539496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2" name="Text 30"/>
          <p:cNvSpPr/>
          <p:nvPr/>
        </p:nvSpPr>
        <p:spPr>
          <a:xfrm>
            <a:off x="731520" y="5303520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900" dirty="0"/>
          </a:p>
        </p:txBody>
      </p:sp>
      <p:sp>
        <p:nvSpPr>
          <p:cNvPr id="33" name="Text 31"/>
          <p:cNvSpPr/>
          <p:nvPr/>
        </p:nvSpPr>
        <p:spPr>
          <a:xfrm>
            <a:off x="1664208" y="5294376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Will the device perform the duty?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9272016" y="5312664"/>
            <a:ext cx="2048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37–44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155448"/>
            <a:ext cx="12191695" cy="6382512"/>
          </a:xfrm>
          <a:prstGeom prst="rect">
            <a:avLst/>
          </a:prstGeom>
          <a:solidFill>
            <a:srgbClr val="0F1B2C"/>
          </a:solidFill>
          <a:ln w="12700">
            <a:solidFill>
              <a:srgbClr val="0F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5"/>
          <p:cNvSpPr/>
          <p:nvPr/>
        </p:nvSpPr>
        <p:spPr>
          <a:xfrm>
            <a:off x="704088" y="1042416"/>
            <a:ext cx="1947672" cy="1947672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886968" y="1417320"/>
            <a:ext cx="15727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500" dirty="0"/>
          </a:p>
        </p:txBody>
      </p:sp>
      <p:sp>
        <p:nvSpPr>
          <p:cNvPr id="9" name="Text 7"/>
          <p:cNvSpPr/>
          <p:nvPr/>
        </p:nvSpPr>
        <p:spPr>
          <a:xfrm>
            <a:off x="2999232" y="107899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160" dirty="0">
                <a:solidFill>
                  <a:srgbClr val="A3E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FOUNDATIONS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53512" y="1828800"/>
            <a:ext cx="78638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is not always isolation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999232" y="3995928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E0E9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the switching device actually make safe?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Purpose of control and isolation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must equipment be capable of being disconnected?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dangers are we trying to prevent?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1.5.2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for safe maintenance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could a fault interrupt more equipment than necessary?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design choice might reduce inconvenience?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1.6.1(e)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03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Choosing switching equipment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jobs must switchgear and controlgear perform?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one device carry out more than one function?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2.1.2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04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different switching functions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a device intended for everyday control be assumed to isolate?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functions listed in the clause.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05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Preventing unexpected energisation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three precautions against inadvertent energisation.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additional action should be needed to re-energise?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2.3.2.1.1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06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 circuits: what is switched?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a three-phase AC circuit, which conductors must be isolated?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are the neutral and PEN restrictions?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2.3.2.1.2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07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DC circuits: identify the exceptions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conductors need isolation in a DC circuit?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can fewer conductors be switched?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=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2.3.2.1.3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08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makes a device an isolator?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is solid-state switching inadequate for isolation?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is OFF shown reliably?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every isolator interrupt current while carrying load?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2.3.2.2.1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IT IN YOUR OWN WORDS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Same OFF position. Different safety effect.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what OFF means in each case.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521208" y="2569464"/>
            <a:ext cx="3502152" cy="2542032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Shape 9"/>
          <p:cNvSpPr/>
          <p:nvPr/>
        </p:nvSpPr>
        <p:spPr>
          <a:xfrm>
            <a:off x="704088" y="2788920"/>
            <a:ext cx="1426464" cy="310896"/>
          </a:xfrm>
          <a:prstGeom prst="roundRect">
            <a:avLst>
              <a:gd name="adj" fmla="val 20588"/>
            </a:avLst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786384" y="2828239"/>
            <a:ext cx="12618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LIGHT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13232" y="3364992"/>
            <a:ext cx="305409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Light switched off; live loop remains.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4325112" y="2569464"/>
            <a:ext cx="3502152" cy="2542032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13"/>
          <p:cNvSpPr/>
          <p:nvPr/>
        </p:nvSpPr>
        <p:spPr>
          <a:xfrm>
            <a:off x="4507992" y="2788920"/>
            <a:ext cx="1613002" cy="310896"/>
          </a:xfrm>
          <a:prstGeom prst="roundRect">
            <a:avLst>
              <a:gd name="adj" fmla="val 20588"/>
            </a:avLst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4590288" y="2828239"/>
            <a:ext cx="144841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LOCKOUT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17136" y="3364992"/>
            <a:ext cx="305409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Supply separated for electrical work.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8129016" y="2569464"/>
            <a:ext cx="3502152" cy="2542032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Shape 17"/>
          <p:cNvSpPr/>
          <p:nvPr/>
        </p:nvSpPr>
        <p:spPr>
          <a:xfrm>
            <a:off x="8311896" y="2788920"/>
            <a:ext cx="1426464" cy="310896"/>
          </a:xfrm>
          <a:prstGeom prst="roundRect">
            <a:avLst>
              <a:gd name="adj" fmla="val 20588"/>
            </a:avLst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8"/>
          <p:cNvSpPr/>
          <p:nvPr/>
        </p:nvSpPr>
        <p:spPr>
          <a:xfrm>
            <a:off x="8394192" y="2828239"/>
            <a:ext cx="12618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MOTOR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8321040" y="3364992"/>
            <a:ext cx="305409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Moving parts cannot restart.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155448"/>
            <a:ext cx="12191695" cy="6382512"/>
          </a:xfrm>
          <a:prstGeom prst="rect">
            <a:avLst/>
          </a:prstGeom>
          <a:solidFill>
            <a:srgbClr val="0F1B2C"/>
          </a:solidFill>
          <a:ln w="12700">
            <a:solidFill>
              <a:srgbClr val="0F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5"/>
          <p:cNvSpPr/>
          <p:nvPr/>
        </p:nvSpPr>
        <p:spPr>
          <a:xfrm>
            <a:off x="704088" y="1042416"/>
            <a:ext cx="1947672" cy="1947672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886968" y="1417320"/>
            <a:ext cx="15727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500" dirty="0"/>
          </a:p>
        </p:txBody>
      </p:sp>
      <p:sp>
        <p:nvSpPr>
          <p:cNvPr id="9" name="Text 7"/>
          <p:cNvSpPr/>
          <p:nvPr/>
        </p:nvSpPr>
        <p:spPr>
          <a:xfrm>
            <a:off x="2999232" y="107899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160" dirty="0">
                <a:solidFill>
                  <a:srgbClr val="A3E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SWITCHES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53512" y="1828800"/>
            <a:ext cx="78638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Isolation in an emergency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999232" y="3995928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E0E9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can disconnect the supply — and what must remain energised?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09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counts as a safety service?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definition of a safety service.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is its purpose different from general building equipment?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1.4.104; 7.2.1.1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 switches at an installation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must the general installation supply be controlled?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changes if several supplies are present?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2.3.3.2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many main switches?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 separately metered supplies. How many may be used?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changes when one meter provides separate controlled supplies?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#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2.3.3.3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Diagram: general and safety services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what opens when the general main switch operates.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essential services must remain supplied?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2.3.3.2; 7.2.4.2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13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Main-switch location and access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the allowable operating height?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different about multi-occupier access?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is public-land equipment an exception?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2.3.3.4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14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Marking a main switch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words must appear on a main-switch label?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multiple supplies affect the label and notices?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2.3.3.5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REASONING / SAFETY SERVICES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the supply path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stay supplied after the general main switch is opened?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658368" y="2834640"/>
            <a:ext cx="1865376" cy="941832"/>
          </a:xfrm>
          <a:prstGeom prst="round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768096" y="2907792"/>
            <a:ext cx="1645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SUPPLY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514600" y="3300984"/>
            <a:ext cx="713232" cy="0"/>
          </a:xfrm>
          <a:prstGeom prst="line">
            <a:avLst/>
          </a:prstGeom>
          <a:noFill/>
          <a:ln w="3810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Shape 11"/>
          <p:cNvSpPr/>
          <p:nvPr/>
        </p:nvSpPr>
        <p:spPr>
          <a:xfrm>
            <a:off x="3218688" y="2834640"/>
            <a:ext cx="1993392" cy="941832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3328416" y="2907792"/>
            <a:ext cx="177393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SPLIT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212080" y="3300984"/>
            <a:ext cx="530352" cy="0"/>
          </a:xfrm>
          <a:prstGeom prst="line">
            <a:avLst/>
          </a:prstGeom>
          <a:noFill/>
          <a:ln w="3810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5742432" y="3300984"/>
            <a:ext cx="0" cy="0"/>
          </a:xfrm>
          <a:prstGeom prst="line">
            <a:avLst/>
          </a:prstGeom>
          <a:noFill/>
          <a:ln w="3810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Shape 15"/>
          <p:cNvSpPr/>
          <p:nvPr/>
        </p:nvSpPr>
        <p:spPr>
          <a:xfrm>
            <a:off x="5742432" y="2514600"/>
            <a:ext cx="768096" cy="0"/>
          </a:xfrm>
          <a:prstGeom prst="line">
            <a:avLst/>
          </a:prstGeom>
          <a:noFill/>
          <a:ln w="3810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5742432" y="3300984"/>
            <a:ext cx="0" cy="905256"/>
          </a:xfrm>
          <a:prstGeom prst="line">
            <a:avLst/>
          </a:prstGeom>
          <a:noFill/>
          <a:ln w="3810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Shape 17"/>
          <p:cNvSpPr/>
          <p:nvPr/>
        </p:nvSpPr>
        <p:spPr>
          <a:xfrm>
            <a:off x="5742432" y="4206240"/>
            <a:ext cx="768096" cy="0"/>
          </a:xfrm>
          <a:prstGeom prst="line">
            <a:avLst/>
          </a:prstGeom>
          <a:noFill/>
          <a:ln w="3810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Shape 18"/>
          <p:cNvSpPr/>
          <p:nvPr/>
        </p:nvSpPr>
        <p:spPr>
          <a:xfrm>
            <a:off x="6501384" y="2057400"/>
            <a:ext cx="2121408" cy="905256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6611112" y="2130552"/>
            <a:ext cx="1901952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GENERAL MS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501384" y="3730752"/>
            <a:ext cx="2121408" cy="905256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6611112" y="3803904"/>
            <a:ext cx="1901952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MS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8622792" y="2514600"/>
            <a:ext cx="612648" cy="0"/>
          </a:xfrm>
          <a:prstGeom prst="line">
            <a:avLst/>
          </a:prstGeom>
          <a:noFill/>
          <a:ln w="3810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5" name="Shape 23"/>
          <p:cNvSpPr/>
          <p:nvPr/>
        </p:nvSpPr>
        <p:spPr>
          <a:xfrm>
            <a:off x="8622792" y="4206240"/>
            <a:ext cx="612648" cy="0"/>
          </a:xfrm>
          <a:prstGeom prst="line">
            <a:avLst/>
          </a:prstGeom>
          <a:noFill/>
          <a:ln w="3810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" name="Shape 24"/>
          <p:cNvSpPr/>
          <p:nvPr/>
        </p:nvSpPr>
        <p:spPr>
          <a:xfrm>
            <a:off x="9226296" y="2057400"/>
            <a:ext cx="2240280" cy="905256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7" name="Text 25"/>
          <p:cNvSpPr/>
          <p:nvPr/>
        </p:nvSpPr>
        <p:spPr>
          <a:xfrm>
            <a:off x="9336024" y="2130552"/>
            <a:ext cx="202082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GENERAL LOAD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9226296" y="3730752"/>
            <a:ext cx="2240280" cy="905256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9" name="Text 27"/>
          <p:cNvSpPr/>
          <p:nvPr/>
        </p:nvSpPr>
        <p:spPr>
          <a:xfrm>
            <a:off x="9336024" y="3803904"/>
            <a:ext cx="202082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 LOAD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594360" y="5824728"/>
            <a:ext cx="10881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Notice: this is a teaching concept diagram, not an installation drawing.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15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a safety service?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the safety purpose of these services?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systems in this building depend on staying energised?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7.2.1.1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16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safety-service controls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must safety-service switches be separate?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a general-installation fault disable a safety service?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7.2.3.1; 7.2.4.1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17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Number of safety-service switches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clause sets the number?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might several separate switches be needed?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#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7.2.4.1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18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Arrangement of safety supplies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Sketch a supply path to general equipment and safety services.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the general switch interrupt the safety service?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7.2.4.2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19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safety-service switches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an emergency responder need to see?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special fire warning marking.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7.2.4.4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Isolation in outbuildings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must the outbuilding supply be switched?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if two submains supply that outbuilding?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2.3.4.1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Submains and circuits above 100 A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what point in the circuit is the extra isolating switch required?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could a protective circuit-breaker perform isolation?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EAF2F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473A7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2.3.4.2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3473A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155448"/>
            <a:ext cx="12191695" cy="6382512"/>
          </a:xfrm>
          <a:prstGeom prst="rect">
            <a:avLst/>
          </a:prstGeom>
          <a:solidFill>
            <a:srgbClr val="0F1B2C"/>
          </a:solidFill>
          <a:ln w="12700">
            <a:solidFill>
              <a:srgbClr val="0F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5"/>
          <p:cNvSpPr/>
          <p:nvPr/>
        </p:nvSpPr>
        <p:spPr>
          <a:xfrm>
            <a:off x="704088" y="1042416"/>
            <a:ext cx="1947672" cy="1947672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886968" y="1417320"/>
            <a:ext cx="15727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500" dirty="0"/>
          </a:p>
        </p:txBody>
      </p:sp>
      <p:sp>
        <p:nvSpPr>
          <p:cNvPr id="9" name="Text 7"/>
          <p:cNvSpPr/>
          <p:nvPr/>
        </p:nvSpPr>
        <p:spPr>
          <a:xfrm>
            <a:off x="2999232" y="107899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160" dirty="0">
                <a:solidFill>
                  <a:srgbClr val="A3E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EQUIPMENT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53512" y="1828800"/>
            <a:ext cx="78638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 loads, different rules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999232" y="3995928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E0E9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appliance-specific isolation provision.</a:t>
            </a:r>
            <a:endParaRPr lang="en-US" sz="2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equipment has special rules?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a list of appliances needing equipment-specific clauses.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is one general rule not enough?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2.3.4.5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23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Socket-outlet switching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conductors are switched?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can one switch serve two outlets?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restricted outlet may omit a switch?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◯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4.4.4.1–4.4.4.2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24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Fixed cooking appliances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cooking surfaces require a local switch?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must a person reach to operate it?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different for combined gas/electric appliances?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4.7.1; 4.7.3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25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Direct-connected water heaters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the switchboard breaker sufficient?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must the independent lockable isolator be installed?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4.8.2.3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26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Room-heater isolation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can an isolation device be fitted?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a thermostat double as the isolation device?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4.9.2–4.9.3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27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Floor and ceiling heating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are heating cable groups isolated?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location options apply?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other protective device may be required?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4.10.3–4.10.5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28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Electricity converters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should isolation be positioned?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a programmable control provide isolation?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B47B1E"/>
          </a:solidFill>
          <a:ln w="12700">
            <a:solidFill>
              <a:srgbClr val="B47B1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if batteries are incorporated?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8F2E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47B1E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4.12.3–4.12.4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B47B1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155448"/>
            <a:ext cx="12191695" cy="6382512"/>
          </a:xfrm>
          <a:prstGeom prst="rect">
            <a:avLst/>
          </a:prstGeom>
          <a:solidFill>
            <a:srgbClr val="0F1B2C"/>
          </a:solidFill>
          <a:ln w="12700">
            <a:solidFill>
              <a:srgbClr val="0F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5"/>
          <p:cNvSpPr/>
          <p:nvPr/>
        </p:nvSpPr>
        <p:spPr>
          <a:xfrm>
            <a:off x="704088" y="1042416"/>
            <a:ext cx="1947672" cy="1947672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886968" y="1417320"/>
            <a:ext cx="15727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500" dirty="0"/>
          </a:p>
        </p:txBody>
      </p:sp>
      <p:sp>
        <p:nvSpPr>
          <p:cNvPr id="9" name="Text 7"/>
          <p:cNvSpPr/>
          <p:nvPr/>
        </p:nvSpPr>
        <p:spPr>
          <a:xfrm>
            <a:off x="2999232" y="107899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160" dirty="0">
                <a:solidFill>
                  <a:srgbClr val="A3E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MECHANICAL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53512" y="1828800"/>
            <a:ext cx="78638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 an unexpected start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999232" y="3995928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E0E9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Electrical OFF is not always mechanical safety.</a:t>
            </a:r>
            <a:endParaRPr lang="en-US" sz="2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29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Danger from unexpected movement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a machine that could start unexpectedly.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safety function should remain effective when maintained?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1.5.13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Motors: switching functions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the functions needed for a motor.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limited exceptions to separate isolation.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4.13.1.1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Motor isolation: breaking duty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is full-load current not enough?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 manufacturer data and utilisation category tell you?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4.13.1.2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Maintenance lockout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stop a worker being injured during servicing?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is a lockable facility exception possible?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↔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2.3.6.1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33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safe shutdown device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should it be operated?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a worker tell it is OFF?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not close accidentally?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2.3.6.2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34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maintenance devices go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circuit should the shutdown device interrupt?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is a remote shutdown device acceptable?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2.3.6.3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35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Identification and convenience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a maintainer identify the correct device?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might location matter as much as labelling?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2.3.6.4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36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Functional control is not isolation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an OFF pushbutton always safe for maintenance?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8D609C"/>
          </a:solidFill>
          <a:ln w="12700">
            <a:solidFill>
              <a:srgbClr val="8D609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types of devices are inappropriate for routine switching?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3EDF6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8D609C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↔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2.3.7.1–2.3.7.2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8D60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VISUAL REASONING / ISOLATION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Trace the supply path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do you draw the boundary between a control switch and true isolation?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667512" y="2834640"/>
            <a:ext cx="1993392" cy="978408"/>
          </a:xfrm>
          <a:prstGeom prst="round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777240" y="2907792"/>
            <a:ext cx="1773936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660904" y="3319272"/>
            <a:ext cx="1024128" cy="0"/>
          </a:xfrm>
          <a:prstGeom prst="line">
            <a:avLst/>
          </a:prstGeom>
          <a:noFill/>
          <a:ln w="3810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Shape 11"/>
          <p:cNvSpPr/>
          <p:nvPr/>
        </p:nvSpPr>
        <p:spPr>
          <a:xfrm>
            <a:off x="3685032" y="2834640"/>
            <a:ext cx="2203704" cy="978408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3794760" y="2907792"/>
            <a:ext cx="1984248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ISOLATOR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888736" y="3319272"/>
            <a:ext cx="1005840" cy="0"/>
          </a:xfrm>
          <a:prstGeom prst="line">
            <a:avLst/>
          </a:prstGeom>
          <a:noFill/>
          <a:ln w="3810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6894576" y="2834640"/>
            <a:ext cx="2231136" cy="978408"/>
          </a:xfrm>
          <a:prstGeom prst="roundRect">
            <a:avLst/>
          </a:prstGeom>
          <a:solidFill>
            <a:srgbClr val="3473A7"/>
          </a:solidFill>
          <a:ln w="12700">
            <a:solidFill>
              <a:srgbClr val="3473A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7004304" y="2907792"/>
            <a:ext cx="20116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CONTROLLER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9134856" y="3319272"/>
            <a:ext cx="475488" cy="0"/>
          </a:xfrm>
          <a:prstGeom prst="line">
            <a:avLst/>
          </a:prstGeom>
          <a:noFill/>
          <a:ln w="38100">
            <a:solidFill>
              <a:srgbClr val="117C78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Shape 17"/>
          <p:cNvSpPr/>
          <p:nvPr/>
        </p:nvSpPr>
        <p:spPr>
          <a:xfrm>
            <a:off x="9610344" y="2834640"/>
            <a:ext cx="1965960" cy="978408"/>
          </a:xfrm>
          <a:prstGeom prst="round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8"/>
          <p:cNvSpPr/>
          <p:nvPr/>
        </p:nvSpPr>
        <p:spPr>
          <a:xfrm>
            <a:off x="9720072" y="2907792"/>
            <a:ext cx="1746504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LOAD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40664" y="4700016"/>
            <a:ext cx="1064361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 at the controller does not prove the incoming supply is disconnected.</a:t>
            </a:r>
            <a:endParaRPr lang="en-US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0" y="155448"/>
            <a:ext cx="12191695" cy="6382512"/>
          </a:xfrm>
          <a:prstGeom prst="rect">
            <a:avLst/>
          </a:prstGeom>
          <a:solidFill>
            <a:srgbClr val="0F1B2C"/>
          </a:solidFill>
          <a:ln w="12700">
            <a:solidFill>
              <a:srgbClr val="0F1B2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Shape 5"/>
          <p:cNvSpPr/>
          <p:nvPr/>
        </p:nvSpPr>
        <p:spPr>
          <a:xfrm>
            <a:off x="704088" y="1042416"/>
            <a:ext cx="1947672" cy="1947672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6"/>
          <p:cNvSpPr/>
          <p:nvPr/>
        </p:nvSpPr>
        <p:spPr>
          <a:xfrm>
            <a:off x="886968" y="1417320"/>
            <a:ext cx="15727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500" dirty="0"/>
          </a:p>
        </p:txBody>
      </p:sp>
      <p:sp>
        <p:nvSpPr>
          <p:cNvPr id="9" name="Text 7"/>
          <p:cNvSpPr/>
          <p:nvPr/>
        </p:nvSpPr>
        <p:spPr>
          <a:xfrm>
            <a:off x="2999232" y="1078992"/>
            <a:ext cx="7863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kern="0" spc="160" dirty="0">
                <a:solidFill>
                  <a:srgbClr val="A3E0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53512" y="1828800"/>
            <a:ext cx="786384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device must suit the duty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2999232" y="3995928"/>
            <a:ext cx="7863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E0E9E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Poles, voltage, load breaking, environment and use.</a:t>
            </a:r>
            <a:endParaRPr lang="en-US" sz="23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37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Unprotected consumer mains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“unprotected” actually mean here?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is short-circuit risk reduced by the wiring system?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2.5.1.2; 3.9.7.1.2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38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Sizing overload protection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design current, device rating and cable capacity relate?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changes when a circuit-breaker limits maximum demand?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2.5.1.2; 2.5.3.3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DECISION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Protected or unprotected consumer mains?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paths through Clause 2.5.1.2. Which provisions must be satisfied? 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649224" y="2724912"/>
            <a:ext cx="3191256" cy="758952"/>
          </a:xfrm>
          <a:prstGeom prst="round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813816" y="2798064"/>
            <a:ext cx="28620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POINT OF SUPPLY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877056" y="3108960"/>
            <a:ext cx="978408" cy="0"/>
          </a:xfrm>
          <a:prstGeom prst="line">
            <a:avLst/>
          </a:prstGeom>
          <a:noFill/>
          <a:ln w="3810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3" name="Shape 11"/>
          <p:cNvSpPr/>
          <p:nvPr/>
        </p:nvSpPr>
        <p:spPr>
          <a:xfrm>
            <a:off x="4846320" y="2926080"/>
            <a:ext cx="320040" cy="32004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Shape 12"/>
          <p:cNvSpPr/>
          <p:nvPr/>
        </p:nvSpPr>
        <p:spPr>
          <a:xfrm>
            <a:off x="5166360" y="3090672"/>
            <a:ext cx="749808" cy="0"/>
          </a:xfrm>
          <a:prstGeom prst="line">
            <a:avLst/>
          </a:prstGeom>
          <a:noFill/>
          <a:ln w="3810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5" name="Shape 13"/>
          <p:cNvSpPr/>
          <p:nvPr/>
        </p:nvSpPr>
        <p:spPr>
          <a:xfrm>
            <a:off x="5166360" y="3090672"/>
            <a:ext cx="749808" cy="676656"/>
          </a:xfrm>
          <a:prstGeom prst="line">
            <a:avLst/>
          </a:prstGeom>
          <a:noFill/>
          <a:ln w="3810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5934456" y="2084832"/>
            <a:ext cx="3191256" cy="758952"/>
          </a:xfrm>
          <a:prstGeom prst="round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6099048" y="2157984"/>
            <a:ext cx="28620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 ORIGIN PROTECTION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934456" y="3401568"/>
            <a:ext cx="3191256" cy="758952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6099048" y="3474720"/>
            <a:ext cx="28620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WITHOUT ORIGIN SC DEVICE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244584" y="2066544"/>
            <a:ext cx="23408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protection coordination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9244584" y="3438144"/>
            <a:ext cx="248716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3.9.7.1.2 and distributor requirements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58368" y="5111496"/>
            <a:ext cx="10890504" cy="65836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914400" y="5276088"/>
            <a:ext cx="10305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Unprotected does NOT mean “no design requirements”.</a:t>
            </a:r>
            <a:endParaRPr lang="en-US" sz="2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39–42 / WORKED PROCESS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table before the breaker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method matters more than memorising an old example value.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630936" y="2432304"/>
            <a:ext cx="10899648" cy="658368"/>
          </a:xfrm>
          <a:prstGeom prst="roundRect">
            <a:avLst/>
          </a:prstGeom>
          <a:solidFill>
            <a:srgbClr val="F2F4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Shape 9"/>
          <p:cNvSpPr/>
          <p:nvPr/>
        </p:nvSpPr>
        <p:spPr>
          <a:xfrm>
            <a:off x="749808" y="2532888"/>
            <a:ext cx="475488" cy="448056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896112" y="2587752"/>
            <a:ext cx="182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26464" y="2560320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cable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572000" y="2560320"/>
            <a:ext cx="6693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Conductor material, insulation and cores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30936" y="3218688"/>
            <a:ext cx="10899648" cy="65836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749808" y="3319272"/>
            <a:ext cx="475488" cy="448056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896112" y="3374136"/>
            <a:ext cx="182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26464" y="3346704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installation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572000" y="3346704"/>
            <a:ext cx="6693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Enclosed / buried / touching / thermal insulation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30936" y="4005072"/>
            <a:ext cx="10899648" cy="658368"/>
          </a:xfrm>
          <a:prstGeom prst="roundRect">
            <a:avLst/>
          </a:prstGeom>
          <a:solidFill>
            <a:srgbClr val="F2F4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Shape 19"/>
          <p:cNvSpPr/>
          <p:nvPr/>
        </p:nvSpPr>
        <p:spPr>
          <a:xfrm>
            <a:off x="749808" y="4105656"/>
            <a:ext cx="475488" cy="448056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2" name="Text 20"/>
          <p:cNvSpPr/>
          <p:nvPr/>
        </p:nvSpPr>
        <p:spPr>
          <a:xfrm>
            <a:off x="896112" y="4160520"/>
            <a:ext cx="182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426464" y="4133088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Determine Iz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572000" y="4133088"/>
            <a:ext cx="6693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table, column and corrections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630936" y="4791456"/>
            <a:ext cx="10899648" cy="65836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6" name="Shape 24"/>
          <p:cNvSpPr/>
          <p:nvPr/>
        </p:nvSpPr>
        <p:spPr>
          <a:xfrm>
            <a:off x="749808" y="4892040"/>
            <a:ext cx="475488" cy="448056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7" name="Text 25"/>
          <p:cNvSpPr/>
          <p:nvPr/>
        </p:nvSpPr>
        <p:spPr>
          <a:xfrm>
            <a:off x="896112" y="4946904"/>
            <a:ext cx="182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426464" y="4919472"/>
            <a:ext cx="3044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Coordinate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572000" y="4919472"/>
            <a:ext cx="66934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Ib, In, Iz and the device characteristics</a:t>
            </a:r>
            <a:endParaRPr lang="en-US" sz="17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39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Single-phase XLPE cable exercise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Locate the correct AS/NZS 3008 cable table.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Determine derated Iz before choosing In.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table number and installation method.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↗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2.5.1.2 + AS/NZS 3008.1.1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40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Three-phase SDI cable exercise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three-phase grouping assumptions apply?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Locate the tabulated cable current.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suitable device using the correct derating.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↗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2.5.1.2 + AS/NZS 3008.1.1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41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Three-phase multicore exercise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multicore selection differ from single-core?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the installation-condition column.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protective-device coordination.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↗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2.5.1.2 + AS/NZS 3008.1.1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42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Cable selection: mixed examples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 from cable type, conductor material and method.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an adjustable CB, what setting protects the cable?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↗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2.5.1.2 + AS/NZS 3008.1.1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DEVICE SELECTION / PRACTICAL CHECK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 pick an isolator by amperes alone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marked current rating is only one part of the selection.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548640" y="2487168"/>
            <a:ext cx="3538728" cy="1234440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731520" y="262432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008376"/>
            <a:ext cx="30449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active conductors must open?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352544" y="2487168"/>
            <a:ext cx="3538728" cy="1234440"/>
          </a:xfrm>
          <a:prstGeom prst="roundRect">
            <a:avLst/>
          </a:prstGeom>
          <a:solidFill>
            <a:srgbClr val="EFF3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4535424" y="262432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VOLTAGE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35424" y="3008376"/>
            <a:ext cx="30449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the operational voltage suitable?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156448" y="2487168"/>
            <a:ext cx="3538728" cy="1234440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8339328" y="262432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39328" y="3008376"/>
            <a:ext cx="30449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rated current cover design load?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48640" y="3995928"/>
            <a:ext cx="3538728" cy="1234440"/>
          </a:xfrm>
          <a:prstGeom prst="roundRect">
            <a:avLst/>
          </a:prstGeom>
          <a:solidFill>
            <a:srgbClr val="EFF3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8"/>
          <p:cNvSpPr/>
          <p:nvPr/>
        </p:nvSpPr>
        <p:spPr>
          <a:xfrm>
            <a:off x="731520" y="413308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DUTY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31520" y="4517136"/>
            <a:ext cx="30449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it break this kind of load?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4352544" y="3995928"/>
            <a:ext cx="3538728" cy="1234440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4535424" y="413308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2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35424" y="4517136"/>
            <a:ext cx="3044952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IP, environment, access, lock-off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43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suitable main isolator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pole arrangement and current rating.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this device need to break current on load?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76656" y="3895344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Text 14"/>
          <p:cNvSpPr/>
          <p:nvPr/>
        </p:nvSpPr>
        <p:spPr>
          <a:xfrm>
            <a:off x="1051560" y="3813048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the utilisation category.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8" name="Shape 16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9" name="Text 17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20" name="Text 18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2.3.2.2; 2.2.4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3" name="Text 21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12064" y="475488"/>
            <a:ext cx="1261872" cy="502920"/>
          </a:xfrm>
          <a:prstGeom prst="roundRect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5"/>
          <p:cNvSpPr/>
          <p:nvPr/>
        </p:nvSpPr>
        <p:spPr>
          <a:xfrm>
            <a:off x="685800" y="566928"/>
            <a:ext cx="9509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 44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38528" y="466344"/>
            <a:ext cx="928116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equipment isolators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512064" y="1252728"/>
            <a:ext cx="11155680" cy="15545"/>
          </a:xfrm>
          <a:prstGeom prst="rect">
            <a:avLst/>
          </a:prstGeom>
          <a:solidFill>
            <a:srgbClr val="D5DEDF"/>
          </a:solidFill>
          <a:ln w="12700">
            <a:solidFill>
              <a:srgbClr val="D5DED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557784" y="1545336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PROMPTS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76656" y="2029968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10"/>
          <p:cNvSpPr/>
          <p:nvPr/>
        </p:nvSpPr>
        <p:spPr>
          <a:xfrm>
            <a:off x="1051560" y="1947672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device poles, duty rating and category.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676656" y="2962656"/>
            <a:ext cx="182880" cy="182880"/>
          </a:xfrm>
          <a:prstGeom prst="ellipse">
            <a:avLst/>
          </a:prstGeom>
          <a:solidFill>
            <a:srgbClr val="C85E3B"/>
          </a:solidFill>
          <a:ln w="12700">
            <a:solidFill>
              <a:srgbClr val="C8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1051560" y="2880360"/>
            <a:ext cx="6656832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 motor, calculate the worst-case interruption duty.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101584" y="1645920"/>
            <a:ext cx="3566160" cy="4178808"/>
          </a:xfrm>
          <a:prstGeom prst="roundRect">
            <a:avLst/>
          </a:prstGeom>
          <a:solidFill>
            <a:srgbClr val="FBEDE8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6" name="Shape 14"/>
          <p:cNvSpPr/>
          <p:nvPr/>
        </p:nvSpPr>
        <p:spPr>
          <a:xfrm>
            <a:off x="9418320" y="1984248"/>
            <a:ext cx="9601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85E3B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564624" y="2157984"/>
            <a:ext cx="667512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8421624" y="3246120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THIS CLAUSE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421624" y="3648456"/>
            <a:ext cx="2788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2.3.2.2; 4.13.1.2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8430768" y="4517136"/>
            <a:ext cx="2743200" cy="0"/>
          </a:xfrm>
          <a:prstGeom prst="line">
            <a:avLst/>
          </a:prstGeom>
          <a:noFill/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1" name="Text 19"/>
          <p:cNvSpPr/>
          <p:nvPr/>
        </p:nvSpPr>
        <p:spPr>
          <a:xfrm>
            <a:off x="8449056" y="4773168"/>
            <a:ext cx="2852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7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→ INTERPRET → RECORD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439912" y="5175504"/>
            <a:ext cx="28712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to justify your answer.</a:t>
            </a:r>
            <a:endParaRPr lang="en-US" sz="1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QUESTION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the right switch for the right job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your decision using a clause, the hazard and the device marking.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Shape 8"/>
          <p:cNvSpPr/>
          <p:nvPr/>
        </p:nvSpPr>
        <p:spPr>
          <a:xfrm>
            <a:off x="740664" y="2423160"/>
            <a:ext cx="10753344" cy="557784"/>
          </a:xfrm>
          <a:prstGeom prst="roundRect">
            <a:avLst/>
          </a:prstGeom>
          <a:solidFill>
            <a:srgbClr val="F1F3F1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1" name="Text 9"/>
          <p:cNvSpPr/>
          <p:nvPr/>
        </p:nvSpPr>
        <p:spPr>
          <a:xfrm>
            <a:off x="914400" y="2551176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664208" y="2532888"/>
            <a:ext cx="9418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 it need to isolate, control, or shut down for maintenance?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40664" y="3154680"/>
            <a:ext cx="10753344" cy="557784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4" name="Text 12"/>
          <p:cNvSpPr/>
          <p:nvPr/>
        </p:nvSpPr>
        <p:spPr>
          <a:xfrm>
            <a:off x="914400" y="3282696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664208" y="3264408"/>
            <a:ext cx="9418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 all required conductors disconnected?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740664" y="3886200"/>
            <a:ext cx="10753344" cy="557784"/>
          </a:xfrm>
          <a:prstGeom prst="roundRect">
            <a:avLst/>
          </a:prstGeom>
          <a:solidFill>
            <a:srgbClr val="F1F3F1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7" name="Text 15"/>
          <p:cNvSpPr/>
          <p:nvPr/>
        </p:nvSpPr>
        <p:spPr>
          <a:xfrm>
            <a:off x="914400" y="4014216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664208" y="3995928"/>
            <a:ext cx="9418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the device carry AND interrupt the actual load?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740664" y="4617720"/>
            <a:ext cx="10753344" cy="557784"/>
          </a:xfrm>
          <a:prstGeom prst="roundRect">
            <a:avLst/>
          </a:prstGeom>
          <a:solidFill>
            <a:srgbClr val="EAF5F2"/>
          </a:solidFill>
          <a:ln w="1270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20" name="Text 18"/>
          <p:cNvSpPr/>
          <p:nvPr/>
        </p:nvSpPr>
        <p:spPr>
          <a:xfrm>
            <a:off x="914400" y="4745736"/>
            <a:ext cx="5029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664208" y="4727448"/>
            <a:ext cx="9418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A29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someone operate it safely and identify it?</a:t>
            </a:r>
            <a:endParaRPr lang="en-US" sz="18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8F8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117C78"/>
          </a:solidFill>
          <a:ln w="12700">
            <a:solidFill>
              <a:srgbClr val="117C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3243A"/>
          </a:solidFill>
          <a:ln w="12700">
            <a:solidFill>
              <a:srgbClr val="13243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/>
          <p:nvPr/>
        </p:nvSpPr>
        <p:spPr>
          <a:xfrm>
            <a:off x="402336" y="6583680"/>
            <a:ext cx="4572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b="1" kern="0" spc="130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10  /  WIRING RULES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228832" y="6583680"/>
            <a:ext cx="548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D8E4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93776" y="448056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14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IN THE SOURCE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3776" y="886968"/>
            <a:ext cx="11201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Clauses, not old slide answers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512064" y="1627632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workbook may use different clause numbers and wording from the amended Wiring Rules.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02920" y="2093976"/>
            <a:ext cx="11155680" cy="0"/>
          </a:xfrm>
          <a:prstGeom prst="line">
            <a:avLst/>
          </a:prstGeom>
          <a:noFill/>
          <a:ln w="15240">
            <a:solidFill>
              <a:srgbClr val="D5DEDF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8"/>
          <p:cNvSpPr/>
          <p:nvPr/>
        </p:nvSpPr>
        <p:spPr>
          <a:xfrm>
            <a:off x="676656" y="2468880"/>
            <a:ext cx="45720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117C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SOURCE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76656" y="2871216"/>
            <a:ext cx="10652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AS/NZS 3000:2018 incorporating Amendments 1–3 and Ruling 1 (2024)</a:t>
            </a:r>
            <a:endParaRPr lang="en-US" sz="2300" dirty="0"/>
          </a:p>
        </p:txBody>
      </p:sp>
      <p:sp>
        <p:nvSpPr>
          <p:cNvPr id="12" name="Text 10"/>
          <p:cNvSpPr/>
          <p:nvPr/>
        </p:nvSpPr>
        <p:spPr>
          <a:xfrm>
            <a:off x="676656" y="4005072"/>
            <a:ext cx="548640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C85E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NSW NETWORK CONNECTIONS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76656" y="4370832"/>
            <a:ext cx="1065276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324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NSW Service and Installation Rules — April 2026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76656" y="5385816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6768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Cable sizing must be checked in AS/NZS 3008.1.1; figures in the old workbook were not independently validated.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363f131b-4af0-4a66-9de1-3f50ca42dcc1" xsi:nil="true"/>
    <lcf76f155ced4ddcb4097134ff3c332f xmlns="8f74b657-c4c3-4a60-9efd-299ca839c589">
      <Terms xmlns="http://schemas.microsoft.com/office/infopath/2007/PartnerControls"/>
    </lcf76f155ced4ddcb4097134ff3c332f>
    <_ip_UnifiedCompliancePolicyProperties xmlns="http://schemas.microsoft.com/sharepoint/v3" xsi:nil="true"/>
    <Date xmlns="8f74b657-c4c3-4a60-9efd-299ca839c58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CBD71C3843774083D9B20072CF257A" ma:contentTypeVersion="17" ma:contentTypeDescription="Create a new document." ma:contentTypeScope="" ma:versionID="ce641a432697eb2ece36dec4438063eb">
  <xsd:schema xmlns:xsd="http://www.w3.org/2001/XMLSchema" xmlns:xs="http://www.w3.org/2001/XMLSchema" xmlns:p="http://schemas.microsoft.com/office/2006/metadata/properties" xmlns:ns1="http://schemas.microsoft.com/sharepoint/v3" xmlns:ns2="8f74b657-c4c3-4a60-9efd-299ca839c589" xmlns:ns3="363f131b-4af0-4a66-9de1-3f50ca42dcc1" targetNamespace="http://schemas.microsoft.com/office/2006/metadata/properties" ma:root="true" ma:fieldsID="4936523da411226b4b458374e6add2b6" ns1:_="" ns2:_="" ns3:_="">
    <xsd:import namespace="http://schemas.microsoft.com/sharepoint/v3"/>
    <xsd:import namespace="8f74b657-c4c3-4a60-9efd-299ca839c589"/>
    <xsd:import namespace="363f131b-4af0-4a66-9de1-3f50ca42d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  <xsd:element ref="ns2:Dat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74b657-c4c3-4a60-9efd-299ca839c5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cbc2fe7-373b-4481-8641-e4ac488d53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Date" ma:index="23" nillable="true" ma:displayName="Date " ma:format="DateOnly" ma:internalName="Date">
      <xsd:simpleType>
        <xsd:restriction base="dms:DateTim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3f131b-4af0-4a66-9de1-3f50ca42dc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2145d92-6f35-4aed-a99e-5e045012cc07}" ma:internalName="TaxCatchAll" ma:showField="CatchAllData" ma:web="eaa3fd16-9a03-4904-9093-fff5bb9df1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D5DD6E-CED9-435C-BB51-D1456CA263BF}">
  <ds:schemaRefs>
    <ds:schemaRef ds:uri="http://purl.org/dc/terms/"/>
    <ds:schemaRef ds:uri="http://schemas.microsoft.com/sharepoint/v3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8f74b657-c4c3-4a60-9efd-299ca839c589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363f131b-4af0-4a66-9de1-3f50ca42dcc1"/>
  </ds:schemaRefs>
</ds:datastoreItem>
</file>

<file path=customXml/itemProps2.xml><?xml version="1.0" encoding="utf-8"?>
<ds:datastoreItem xmlns:ds="http://schemas.openxmlformats.org/officeDocument/2006/customXml" ds:itemID="{F00ABD9D-C6DE-4120-AD26-9954F26B7A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f74b657-c4c3-4a60-9efd-299ca839c589"/>
    <ds:schemaRef ds:uri="363f131b-4af0-4a66-9de1-3f50ca42dc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9DF151-2A6F-49F5-84D2-1F5C7882B6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663b86-f2b7-4b32-b286-17269b5dc83f}" enabled="1" method="Standard" siteId="{19537222-55d7-4581-84fb-c2da6e835c74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6431</Words>
  <Application>Microsoft Office PowerPoint</Application>
  <PresentationFormat>Widescreen</PresentationFormat>
  <Paragraphs>829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Teaching resource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Selecting devices for isolation and switching | Section 10</dc:title>
  <dc:subject>AS/NZS 3000:2018+A1-A3+R1 Section 10 - Selecting devices for isolation and switching</dc:subject>
  <dc:creator>OpenAI | teaching resource revision</dc:creator>
  <cp:lastModifiedBy>Kevin Kean</cp:lastModifiedBy>
  <cp:revision>1</cp:revision>
  <dcterms:created xsi:type="dcterms:W3CDTF">2026-10-20T09:48:49Z</dcterms:created>
  <dcterms:modified xsi:type="dcterms:W3CDTF">2026-10-26T08:02:44Z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0x01010028CBD71C3843774083D9B20072CF257A</vt:lpwstr>
  </property>
  <property fmtid="{D5CDD505-2E9C-101B-9397-08002B2CF9AE}" pid="3" name="MediaServiceImageTags">
    <vt:lpwstr/>
  </property>
</Properties>
</file>