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342" r:id="rId2"/>
    <p:sldId id="344" r:id="rId3"/>
    <p:sldId id="340" r:id="rId4"/>
    <p:sldId id="341" r:id="rId5"/>
    <p:sldId id="306" r:id="rId6"/>
    <p:sldId id="256" r:id="rId7"/>
    <p:sldId id="257" r:id="rId8"/>
    <p:sldId id="258" r:id="rId9"/>
    <p:sldId id="307" r:id="rId10"/>
    <p:sldId id="308" r:id="rId11"/>
    <p:sldId id="327" r:id="rId12"/>
    <p:sldId id="309" r:id="rId13"/>
    <p:sldId id="310" r:id="rId14"/>
    <p:sldId id="311" r:id="rId15"/>
    <p:sldId id="260" r:id="rId16"/>
    <p:sldId id="312" r:id="rId17"/>
    <p:sldId id="261" r:id="rId18"/>
    <p:sldId id="259" r:id="rId19"/>
    <p:sldId id="284" r:id="rId20"/>
    <p:sldId id="263" r:id="rId21"/>
    <p:sldId id="264" r:id="rId22"/>
    <p:sldId id="313" r:id="rId23"/>
    <p:sldId id="314" r:id="rId24"/>
    <p:sldId id="315" r:id="rId25"/>
    <p:sldId id="317" r:id="rId26"/>
    <p:sldId id="316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289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0" autoAdjust="0"/>
  </p:normalViewPr>
  <p:slideViewPr>
    <p:cSldViewPr>
      <p:cViewPr varScale="1">
        <p:scale>
          <a:sx n="73" d="100"/>
          <a:sy n="73" d="100"/>
        </p:scale>
        <p:origin x="3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65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85E3EC-E507-4376-B1FB-1165B41B3522}" type="datetimeFigureOut">
              <a:rPr lang="en-AU" smtClean="0"/>
              <a:pPr/>
              <a:t>16/07/2021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05AF3D-5F8A-4C4A-BC2A-0D534A1693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7160"/>
            <a:ext cx="7467600" cy="161967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UEENEEG107A : Select wiring systems and cables for low voltage general electrical installations</a:t>
            </a:r>
            <a:br>
              <a:rPr lang="en-AU" b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Topic’s</a:t>
            </a:r>
            <a:endParaRPr lang="en-AU" dirty="0"/>
          </a:p>
          <a:p>
            <a:r>
              <a:rPr lang="en-AU" dirty="0"/>
              <a:t>Performance requirements - design and safety </a:t>
            </a:r>
          </a:p>
          <a:p>
            <a:r>
              <a:rPr lang="en-AU" dirty="0"/>
              <a:t>Final </a:t>
            </a:r>
            <a:r>
              <a:rPr lang="en-AU" dirty="0" err="1"/>
              <a:t>subcircuit</a:t>
            </a:r>
            <a:r>
              <a:rPr lang="en-AU" dirty="0"/>
              <a:t> arrangements</a:t>
            </a:r>
          </a:p>
          <a:p>
            <a:r>
              <a:rPr lang="en-AU" dirty="0"/>
              <a:t>Factors affecting the suitability of wiring systems </a:t>
            </a:r>
          </a:p>
          <a:p>
            <a:r>
              <a:rPr lang="en-AU" dirty="0"/>
              <a:t>Maximum demand on consumer’s mains/</a:t>
            </a:r>
            <a:r>
              <a:rPr lang="en-AU" dirty="0" err="1"/>
              <a:t>submains</a:t>
            </a:r>
            <a:endParaRPr lang="en-AU" dirty="0"/>
          </a:p>
          <a:p>
            <a:r>
              <a:rPr lang="en-AU" dirty="0"/>
              <a:t>Cable selection based on current carrying capacity requirements </a:t>
            </a:r>
          </a:p>
          <a:p>
            <a:r>
              <a:rPr lang="en-AU" dirty="0"/>
              <a:t>Cable selection based on voltage drop requirements</a:t>
            </a:r>
          </a:p>
          <a:p>
            <a:r>
              <a:rPr lang="en-AU" dirty="0"/>
              <a:t>Cable selection based on fault loop impedance requirements </a:t>
            </a:r>
          </a:p>
          <a:p>
            <a:r>
              <a:rPr lang="en-AU" dirty="0"/>
              <a:t>Selecting protection devices </a:t>
            </a:r>
          </a:p>
          <a:p>
            <a:r>
              <a:rPr lang="en-AU" dirty="0"/>
              <a:t>Selecting devices for isolation and switching </a:t>
            </a:r>
          </a:p>
          <a:p>
            <a:r>
              <a:rPr lang="en-AU" dirty="0"/>
              <a:t>Switchboards</a:t>
            </a:r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5 – Maximum demand of consumers and sub 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AU" dirty="0"/>
              <a:t>Clause 2.2.2</a:t>
            </a:r>
          </a:p>
          <a:p>
            <a:pPr marL="550926" indent="-514350">
              <a:buAutoNum type="alphaLcParenR"/>
            </a:pPr>
            <a:r>
              <a:rPr lang="en-AU" dirty="0"/>
              <a:t>Calculation</a:t>
            </a:r>
          </a:p>
          <a:p>
            <a:pPr marL="550926" indent="-514350">
              <a:buAutoNum type="alphaLcParenR"/>
            </a:pPr>
            <a:r>
              <a:rPr lang="en-AU" dirty="0"/>
              <a:t>Assessment</a:t>
            </a:r>
          </a:p>
          <a:p>
            <a:pPr marL="550926" indent="-514350">
              <a:buAutoNum type="alphaLcParenR"/>
            </a:pPr>
            <a:r>
              <a:rPr lang="en-AU" dirty="0"/>
              <a:t>Measurement</a:t>
            </a:r>
          </a:p>
          <a:p>
            <a:pPr marL="550926" indent="-514350">
              <a:buAutoNum type="alphaLcParenR"/>
            </a:pPr>
            <a:r>
              <a:rPr lang="en-AU" dirty="0"/>
              <a:t>Limitation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dirty="0"/>
              <a:t>The most commonly used methods of determining maximum demand are, for;</a:t>
            </a:r>
          </a:p>
          <a:p>
            <a:pPr lvl="0"/>
            <a:r>
              <a:rPr lang="en-AU" dirty="0"/>
              <a:t>Consumers mains 	_____(a) and (b)___________</a:t>
            </a:r>
          </a:p>
          <a:p>
            <a:pPr lvl="0"/>
            <a:r>
              <a:rPr lang="en-AU" dirty="0"/>
              <a:t>Sub mains 		_____(a) and  (c)___________</a:t>
            </a:r>
          </a:p>
          <a:p>
            <a:pPr lvl="0"/>
            <a:r>
              <a:rPr lang="en-AU" dirty="0"/>
              <a:t>Final sub-circuits 	           _____(d) and current rating___</a:t>
            </a:r>
          </a:p>
          <a:p>
            <a:pPr marL="36576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4154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2737"/>
            <a:ext cx="7632848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57207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6 – Limiting voltage drop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616624"/>
          </a:xfrm>
        </p:spPr>
        <p:txBody>
          <a:bodyPr>
            <a:normAutofit fontScale="40000" lnSpcReduction="20000"/>
          </a:bodyPr>
          <a:lstStyle/>
          <a:p>
            <a:pPr marL="36576" indent="0">
              <a:buNone/>
            </a:pPr>
            <a:r>
              <a:rPr lang="en-AU" sz="5000" b="1" dirty="0"/>
              <a:t>Clause 3.6.2</a:t>
            </a:r>
          </a:p>
          <a:p>
            <a:pPr marL="36576" indent="0">
              <a:buNone/>
            </a:pPr>
            <a:endParaRPr lang="en-AU" dirty="0"/>
          </a:p>
          <a:p>
            <a:pPr marL="779462" indent="-742950">
              <a:buAutoNum type="arabicPeriod"/>
            </a:pPr>
            <a:r>
              <a:rPr lang="en-AU" sz="4200" dirty="0"/>
              <a:t>What permissible percentage of the nominal supply voltage is permitted as voltage drop between the point of supply and electrical equipment in a 230 volt installation?</a:t>
            </a:r>
          </a:p>
          <a:p>
            <a:pPr marL="36512" indent="0">
              <a:buNone/>
            </a:pPr>
            <a:endParaRPr lang="en-AU" sz="4200" b="1" dirty="0">
              <a:solidFill>
                <a:srgbClr val="0070C0"/>
              </a:solidFill>
            </a:endParaRPr>
          </a:p>
          <a:p>
            <a:pPr marL="779462" indent="-742950">
              <a:buAutoNum type="arabicPeriod"/>
            </a:pPr>
            <a:endParaRPr lang="en-AU" sz="4200" dirty="0"/>
          </a:p>
          <a:p>
            <a:pPr marL="36576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4200" dirty="0"/>
              <a:t>2.	 What permissible percentage of the nominal supply 	voltage 	is permitted as voltage drop between the point of supply and 	electrical equipment in a 400 volt installation?</a:t>
            </a:r>
          </a:p>
          <a:p>
            <a:pPr marL="36576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4200" dirty="0"/>
              <a:t>	</a:t>
            </a:r>
            <a:endParaRPr lang="en-AU" sz="4200" dirty="0">
              <a:solidFill>
                <a:srgbClr val="0070C0"/>
              </a:solidFill>
            </a:endParaRPr>
          </a:p>
          <a:p>
            <a:pPr marL="536575" indent="-501650">
              <a:buNone/>
            </a:pPr>
            <a:r>
              <a:rPr lang="en-AU" sz="4200" dirty="0"/>
              <a:t>3.    		What is the maximum value of voltage drop  permitted for a single 	phase 230 volt installation?</a:t>
            </a:r>
          </a:p>
          <a:p>
            <a:pPr marL="3651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4200" dirty="0"/>
              <a:t>	</a:t>
            </a:r>
            <a:endParaRPr lang="en-AU" sz="4200" b="1" dirty="0">
              <a:solidFill>
                <a:srgbClr val="0070C0"/>
              </a:solidFill>
            </a:endParaRPr>
          </a:p>
          <a:p>
            <a:pPr marL="3651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sz="4200" dirty="0"/>
          </a:p>
          <a:p>
            <a:pPr marL="449263" indent="-449263">
              <a:buNone/>
            </a:pPr>
            <a:r>
              <a:rPr lang="en-AU" sz="4200" dirty="0"/>
              <a:t>4.		</a:t>
            </a:r>
            <a:r>
              <a:rPr lang="en-AU" sz="4200"/>
              <a:t>What </a:t>
            </a:r>
            <a:r>
              <a:rPr lang="en-AU" sz="4200" dirty="0"/>
              <a:t>is the maximum value of voltage drop is permitted for </a:t>
            </a:r>
            <a:r>
              <a:rPr lang="en-AU" sz="4200"/>
              <a:t>a 	three </a:t>
            </a:r>
            <a:r>
              <a:rPr lang="en-AU" sz="4200" dirty="0"/>
              <a:t>phase 400 volt installation?</a:t>
            </a:r>
          </a:p>
          <a:p>
            <a:pPr marL="36513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4200" dirty="0"/>
              <a:t>	</a:t>
            </a:r>
            <a:endParaRPr lang="en-AU" sz="4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308297"/>
            <a:ext cx="55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b="1" dirty="0">
                <a:solidFill>
                  <a:srgbClr val="0070C0"/>
                </a:solidFill>
              </a:rPr>
              <a:t>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2728" y="3541788"/>
            <a:ext cx="55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b="1" dirty="0">
                <a:solidFill>
                  <a:srgbClr val="0070C0"/>
                </a:solidFill>
              </a:rPr>
              <a:t>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4504348"/>
            <a:ext cx="298479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1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b="1" dirty="0">
                <a:solidFill>
                  <a:srgbClr val="0070C0"/>
                </a:solidFill>
              </a:rPr>
              <a:t>230 – (230 x 5%) = 218.5V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2728" y="5896191"/>
            <a:ext cx="2857192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13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b="1" dirty="0">
                <a:solidFill>
                  <a:srgbClr val="0070C0"/>
                </a:solidFill>
              </a:rPr>
              <a:t>400 – (400 x 5%) = 380 V</a:t>
            </a:r>
          </a:p>
        </p:txBody>
      </p:sp>
    </p:spTree>
    <p:extLst>
      <p:ext uri="{BB962C8B-B14F-4D97-AF65-F5344CB8AC3E}">
        <p14:creationId xmlns:p14="http://schemas.microsoft.com/office/powerpoint/2010/main" val="39336586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7 – Permissible Voltage drop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77165"/>
              </p:ext>
            </p:extLst>
          </p:nvPr>
        </p:nvGraphicFramePr>
        <p:xfrm>
          <a:off x="323529" y="1556792"/>
          <a:ext cx="8640960" cy="3650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AU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AU" sz="10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694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2000" dirty="0">
                          <a:effectLst/>
                        </a:rPr>
                        <a:t>Figure 5 is a 230 V single phase installation.  Determine the total conductor voltage drop.  </a:t>
                      </a:r>
                      <a:endParaRPr lang="en-AU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en-AU" sz="2000" b="1" dirty="0">
                        <a:solidFill>
                          <a:srgbClr val="FFFF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2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2000" dirty="0">
                          <a:effectLst/>
                        </a:rPr>
                        <a:t>Does the circuit of figure 5 comply with Australian standards (yes/No) why?</a:t>
                      </a:r>
                      <a:endParaRPr lang="en-AU" sz="2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AU" sz="2000" dirty="0">
                        <a:solidFill>
                          <a:srgbClr val="FFFF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" name="Picture 559" descr="Description: Task_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212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6" descr="Description: Write a response_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8421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5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60" y="5301208"/>
            <a:ext cx="6009637" cy="11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5263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62285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figure 5.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864" y="3495016"/>
            <a:ext cx="142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AU" b="1" dirty="0">
                <a:solidFill>
                  <a:srgbClr val="FFFF00"/>
                </a:solidFill>
              </a:rPr>
              <a:t>8 + 3 = 11 V</a:t>
            </a:r>
            <a:endParaRPr lang="en-AU" b="1" dirty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517396"/>
            <a:ext cx="2454711" cy="559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solidFill>
                  <a:srgbClr val="FFFF00"/>
                </a:solidFill>
              </a:rPr>
              <a:t>Yes – less than 11.5 V</a:t>
            </a:r>
            <a:endParaRPr lang="en-AU" dirty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47252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361459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8 </a:t>
            </a:r>
            <a:r>
              <a:rPr lang="en-AU" dirty="0">
                <a:solidFill>
                  <a:srgbClr val="0070C0"/>
                </a:solidFill>
              </a:rPr>
              <a:t>–    </a:t>
            </a:r>
            <a:r>
              <a:rPr lang="en-AU" dirty="0"/>
              <a:t>22 V, no – must be less than 20 V  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9 </a:t>
            </a:r>
            <a:r>
              <a:rPr lang="en-AU" dirty="0">
                <a:solidFill>
                  <a:srgbClr val="0070C0"/>
                </a:solidFill>
              </a:rPr>
              <a:t>–    </a:t>
            </a:r>
            <a:r>
              <a:rPr lang="en-AU" dirty="0"/>
              <a:t>20 – 15 = 5 V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10 –   </a:t>
            </a:r>
            <a:r>
              <a:rPr lang="en-AU" dirty="0"/>
              <a:t>Does not comply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11 –    </a:t>
            </a:r>
            <a:r>
              <a:rPr lang="en-AU" dirty="0"/>
              <a:t>3 + 3.5 + 4 = 10 .5 V, Yes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12 –    </a:t>
            </a:r>
            <a:r>
              <a:rPr lang="en-AU" dirty="0"/>
              <a:t>8 +3 + 6 = 17 V, Yes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13 –    </a:t>
            </a:r>
            <a:r>
              <a:rPr lang="en-AU" dirty="0"/>
              <a:t>20 – (4 + 10) = 6 V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01357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sz="4000" b="1" dirty="0">
                <a:solidFill>
                  <a:srgbClr val="0070C0"/>
                </a:solidFill>
              </a:rPr>
            </a:br>
            <a:br>
              <a:rPr lang="en-AU" sz="4000" b="1" dirty="0">
                <a:solidFill>
                  <a:srgbClr val="0070C0"/>
                </a:solidFill>
              </a:rPr>
            </a:br>
            <a:r>
              <a:rPr lang="en-AU" sz="4000" b="1" dirty="0">
                <a:solidFill>
                  <a:srgbClr val="FF0000"/>
                </a:solidFill>
              </a:rPr>
              <a:t>Separate circuit arrangements make it possible to:</a:t>
            </a:r>
            <a:br>
              <a:rPr lang="en-AU" sz="4000" b="1" dirty="0">
                <a:solidFill>
                  <a:srgbClr val="0070C0"/>
                </a:solidFill>
              </a:rPr>
            </a:br>
            <a:br>
              <a:rPr lang="en-AU" sz="4000" b="1" dirty="0">
                <a:solidFill>
                  <a:srgbClr val="0070C0"/>
                </a:solidFill>
              </a:rPr>
            </a:br>
            <a:r>
              <a:rPr lang="en-AU" sz="4000" b="1" dirty="0">
                <a:solidFill>
                  <a:srgbClr val="0070C0"/>
                </a:solidFill>
              </a:rPr>
              <a:t>Activity 14 – clause 1.6.5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36912"/>
            <a:ext cx="8507288" cy="3817896"/>
          </a:xfrm>
        </p:spPr>
        <p:txBody>
          <a:bodyPr/>
          <a:lstStyle/>
          <a:p>
            <a:r>
              <a:rPr lang="en-AU" dirty="0"/>
              <a:t>limit the effects of a fault – overload/ RCD</a:t>
            </a:r>
          </a:p>
          <a:p>
            <a:endParaRPr lang="en-AU" dirty="0"/>
          </a:p>
          <a:p>
            <a:r>
              <a:rPr lang="en-AU" dirty="0"/>
              <a:t>simplify fault finding</a:t>
            </a:r>
          </a:p>
          <a:p>
            <a:endParaRPr lang="en-AU" dirty="0"/>
          </a:p>
          <a:p>
            <a:r>
              <a:rPr lang="en-AU" dirty="0"/>
              <a:t>Carry out maintenance work, testing or circuit extension without interrupting the whole electrical installation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3637" y="260648"/>
            <a:ext cx="8496945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Consumers mains</a:t>
            </a: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	are used to connect the entire installation to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AU" dirty="0"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street supply at only one point for ease of isolation.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Sub-mains -	               </a:t>
            </a: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connect between switchboards, no load is connected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AU" dirty="0"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directly to a sub-main.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Final Sub-Circuits -	 </a:t>
            </a:r>
            <a:r>
              <a:rPr kumimoji="0" lang="en-A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connect the load to the switch board,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AU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A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3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128792" cy="43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87619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The following circuit groups are used: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15</a:t>
            </a:r>
          </a:p>
          <a:p>
            <a:r>
              <a:rPr lang="en-AU" dirty="0"/>
              <a:t>lighting – indoor, outdoor, communal</a:t>
            </a:r>
          </a:p>
          <a:p>
            <a:r>
              <a:rPr lang="en-AU" dirty="0"/>
              <a:t>socket outlets – 10 A, 15 A, 20 A</a:t>
            </a:r>
          </a:p>
          <a:p>
            <a:r>
              <a:rPr lang="en-AU" dirty="0"/>
              <a:t>cooking – ranges, cooktops, ovens</a:t>
            </a:r>
          </a:p>
          <a:p>
            <a:r>
              <a:rPr lang="en-AU" dirty="0"/>
              <a:t>fixed space heating – air conditioning</a:t>
            </a:r>
          </a:p>
          <a:p>
            <a:r>
              <a:rPr lang="en-AU" dirty="0"/>
              <a:t>water heating – instantaneous, storage, spa, swimming pool</a:t>
            </a:r>
          </a:p>
          <a:p>
            <a:r>
              <a:rPr lang="en-AU" dirty="0"/>
              <a:t>power circuits for fixed plant – lifts, motors, welding machines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The electrical installation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safely deliver maximum demand</a:t>
            </a:r>
          </a:p>
          <a:p>
            <a:r>
              <a:rPr lang="en-AU" dirty="0"/>
              <a:t>be protected against </a:t>
            </a:r>
          </a:p>
          <a:p>
            <a:pPr lvl="1"/>
            <a:r>
              <a:rPr lang="en-AU" dirty="0"/>
              <a:t>- over current</a:t>
            </a:r>
          </a:p>
          <a:p>
            <a:pPr lvl="1"/>
            <a:r>
              <a:rPr lang="en-AU" dirty="0"/>
              <a:t>- fault current</a:t>
            </a:r>
          </a:p>
          <a:p>
            <a:pPr lvl="1"/>
            <a:r>
              <a:rPr lang="en-AU" dirty="0"/>
              <a:t>- earth leakage</a:t>
            </a:r>
          </a:p>
          <a:p>
            <a:r>
              <a:rPr lang="en-AU" dirty="0"/>
              <a:t>be controlled by main switch(es)</a:t>
            </a:r>
          </a:p>
          <a:p>
            <a:r>
              <a:rPr lang="en-AU" dirty="0"/>
              <a:t>be certified that it is electrically safe</a:t>
            </a:r>
          </a:p>
          <a:p>
            <a:r>
              <a:rPr lang="en-AU" dirty="0"/>
              <a:t>have documentation of all design aspects</a:t>
            </a:r>
          </a:p>
          <a:p>
            <a:pPr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How many circuits?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number and type of circuits required is determined by the load on the circuit, the location of the loads, any seasonal variations and any special conditions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Work Books Required for UEENEEG1O7A and UEENEEG103A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6EA0B0"/>
              </a:buClr>
            </a:pPr>
            <a:r>
              <a:rPr lang="en-US" dirty="0">
                <a:solidFill>
                  <a:srgbClr val="002060"/>
                </a:solidFill>
              </a:rPr>
              <a:t>AS/NZS 3000/2007 Amendment 2</a:t>
            </a:r>
          </a:p>
          <a:p>
            <a:pPr lvl="0">
              <a:buClr>
                <a:srgbClr val="6EA0B0"/>
              </a:buClr>
            </a:pPr>
            <a:r>
              <a:rPr lang="en-US" dirty="0">
                <a:solidFill>
                  <a:srgbClr val="748560">
                    <a:lumMod val="50000"/>
                  </a:srgbClr>
                </a:solidFill>
              </a:rPr>
              <a:t>AS/NZS 3008/2009 Amendment 1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>
              <a:buClr>
                <a:srgbClr val="6EA0B0"/>
              </a:buClr>
            </a:pPr>
            <a:r>
              <a:rPr lang="en-US" dirty="0">
                <a:solidFill>
                  <a:srgbClr val="7030A0"/>
                </a:solidFill>
              </a:rPr>
              <a:t>Service  &amp; Installation Rules of New South Wales August 2012, Amendment  June 2015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External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AU" b="1" dirty="0">
                <a:solidFill>
                  <a:srgbClr val="0070C0"/>
                </a:solidFill>
              </a:rPr>
              <a:t>Activity 16 – clause 1.5.14</a:t>
            </a:r>
          </a:p>
          <a:p>
            <a:r>
              <a:rPr lang="en-AU" dirty="0"/>
              <a:t>Ambient temperature</a:t>
            </a:r>
          </a:p>
          <a:p>
            <a:r>
              <a:rPr lang="en-AU" dirty="0"/>
              <a:t>Humidity</a:t>
            </a:r>
          </a:p>
          <a:p>
            <a:r>
              <a:rPr lang="en-AU" dirty="0"/>
              <a:t>Altitude</a:t>
            </a:r>
          </a:p>
          <a:p>
            <a:r>
              <a:rPr lang="en-AU" dirty="0"/>
              <a:t>Ultraviolet levels</a:t>
            </a:r>
          </a:p>
          <a:p>
            <a:r>
              <a:rPr lang="en-AU" dirty="0"/>
              <a:t>Presence of water</a:t>
            </a:r>
          </a:p>
          <a:p>
            <a:r>
              <a:rPr lang="en-AU" dirty="0"/>
              <a:t>Presence of foreign bodies</a:t>
            </a:r>
          </a:p>
          <a:p>
            <a:r>
              <a:rPr lang="en-AU" dirty="0"/>
              <a:t>Presence of corrosive substances</a:t>
            </a:r>
          </a:p>
          <a:p>
            <a:r>
              <a:rPr lang="en-AU" dirty="0"/>
              <a:t>Mechanical stress impact</a:t>
            </a:r>
          </a:p>
          <a:p>
            <a:r>
              <a:rPr lang="en-AU" dirty="0"/>
              <a:t>Flora and fauna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Protection for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electrical installations two major types of risk exist </a:t>
            </a:r>
          </a:p>
          <a:p>
            <a:pPr marL="36576" indent="0">
              <a:buNone/>
            </a:pPr>
            <a:r>
              <a:rPr lang="en-AU" dirty="0"/>
              <a:t>	- shock currents from direct     	                 	or indirect contact</a:t>
            </a:r>
          </a:p>
          <a:p>
            <a:pPr>
              <a:buNone/>
            </a:pPr>
            <a:r>
              <a:rPr lang="en-AU" dirty="0"/>
              <a:t>		- excessive temperatures  	                	likely to cause burns and 	                	fires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Activity 17 – Direct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1.4.34</a:t>
            </a:r>
          </a:p>
          <a:p>
            <a:pPr marL="36576" indent="0">
              <a:buNone/>
            </a:pPr>
            <a:r>
              <a:rPr lang="en-AU" dirty="0"/>
              <a:t>Contact with conductors or conductive parts that are supposed to be alive.</a:t>
            </a:r>
          </a:p>
          <a:p>
            <a:pPr marL="36576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44469"/>
            <a:ext cx="3888432" cy="2991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44470"/>
            <a:ext cx="3672408" cy="29918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347384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9236" cy="70609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FF0000"/>
                </a:solidFill>
              </a:rPr>
              <a:t>Activity 18 – Protection against  direct contact  	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7467600" cy="3240360"/>
          </a:xfrm>
        </p:spPr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1.5.4</a:t>
            </a:r>
          </a:p>
          <a:p>
            <a:pPr marL="550926" indent="-514350">
              <a:buAutoNum type="alphaLcParenR"/>
            </a:pPr>
            <a:r>
              <a:rPr lang="en-AU" dirty="0"/>
              <a:t>Insulation</a:t>
            </a:r>
          </a:p>
          <a:p>
            <a:pPr marL="550926" indent="-514350">
              <a:buAutoNum type="alphaLcParenR"/>
            </a:pPr>
            <a:r>
              <a:rPr lang="en-AU" dirty="0"/>
              <a:t>Barriers</a:t>
            </a:r>
          </a:p>
          <a:p>
            <a:pPr marL="550926" indent="-514350">
              <a:buAutoNum type="alphaLcParenR"/>
            </a:pPr>
            <a:r>
              <a:rPr lang="en-AU" dirty="0"/>
              <a:t>Obstacles</a:t>
            </a:r>
          </a:p>
          <a:p>
            <a:pPr marL="550926" indent="-514350">
              <a:buAutoNum type="alphaLcParenR"/>
            </a:pPr>
            <a:r>
              <a:rPr lang="en-AU" dirty="0"/>
              <a:t>Placing out of reach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1196752"/>
            <a:ext cx="4352429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1"/>
            <a:ext cx="3672408" cy="2793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552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Activity 19 – Arms 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1.4.12</a:t>
            </a:r>
          </a:p>
          <a:p>
            <a:pPr marL="550926" indent="-514350">
              <a:buAutoNum type="arabicPeriod"/>
            </a:pPr>
            <a:r>
              <a:rPr lang="en-AU" dirty="0"/>
              <a:t>2.5 m</a:t>
            </a:r>
          </a:p>
          <a:p>
            <a:pPr marL="550926" indent="-514350">
              <a:buAutoNum type="arabicPeriod"/>
            </a:pPr>
            <a:r>
              <a:rPr lang="en-AU" dirty="0"/>
              <a:t>1.25 m</a:t>
            </a:r>
          </a:p>
          <a:p>
            <a:pPr marL="36576" indent="0"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4493"/>
            <a:ext cx="5224851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70" y="1079780"/>
            <a:ext cx="3195637" cy="214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981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Activity 20 – Indirect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/>
              <a:t>Clause 1.4.35</a:t>
            </a:r>
          </a:p>
          <a:p>
            <a:pPr marL="36576" indent="0">
              <a:buNone/>
            </a:pPr>
            <a:r>
              <a:rPr lang="en-AU" dirty="0"/>
              <a:t>Contact with a conductive part that has become live under fault conditions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880320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403244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547991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7048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229499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21 – Protection against indirect contact (fault protection)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1.5.5.2</a:t>
            </a:r>
          </a:p>
          <a:p>
            <a:pPr marL="550926" indent="-514350">
              <a:buAutoNum type="alphaLcParenR"/>
            </a:pPr>
            <a:r>
              <a:rPr lang="en-AU" dirty="0"/>
              <a:t>Automatic disconnection (circuit breakers)</a:t>
            </a:r>
          </a:p>
          <a:p>
            <a:pPr marL="550926" indent="-514350">
              <a:buAutoNum type="alphaLcParenR"/>
            </a:pPr>
            <a:r>
              <a:rPr lang="en-AU" dirty="0"/>
              <a:t>Class II (double ) insulation </a:t>
            </a:r>
          </a:p>
          <a:p>
            <a:pPr marL="550926" indent="-514350">
              <a:buAutoNum type="alphaLcParenR"/>
            </a:pPr>
            <a:r>
              <a:rPr lang="en-AU" dirty="0"/>
              <a:t>Electrical separation (isolation transformers)</a:t>
            </a:r>
          </a:p>
          <a:p>
            <a:pPr marL="550926" indent="-514350">
              <a:buAutoNum type="alphaLcParenR"/>
            </a:pPr>
            <a:r>
              <a:rPr lang="en-AU" dirty="0"/>
              <a:t>Use extra low voltage systems</a:t>
            </a:r>
          </a:p>
        </p:txBody>
      </p:sp>
    </p:spTree>
    <p:extLst>
      <p:ext uri="{BB962C8B-B14F-4D97-AF65-F5344CB8AC3E}">
        <p14:creationId xmlns:p14="http://schemas.microsoft.com/office/powerpoint/2010/main" val="5446855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22 – Protection by automatic disconnection of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1.5.5.3</a:t>
            </a:r>
          </a:p>
          <a:p>
            <a:pPr marL="550926" indent="-514350">
              <a:buAutoNum type="arabicParenR"/>
            </a:pPr>
            <a:r>
              <a:rPr lang="en-AU" dirty="0"/>
              <a:t>A.C. 50 V    D.C. 120 V</a:t>
            </a:r>
          </a:p>
          <a:p>
            <a:pPr marL="550926" indent="-514350">
              <a:buAutoNum type="arabicParenR"/>
            </a:pPr>
            <a:r>
              <a:rPr lang="en-AU" dirty="0"/>
              <a:t>0.4 s</a:t>
            </a:r>
          </a:p>
          <a:p>
            <a:pPr marL="550926" indent="-514350">
              <a:buAutoNum type="arabicParenR"/>
            </a:pPr>
            <a:r>
              <a:rPr lang="en-AU" dirty="0"/>
              <a:t>5 s</a:t>
            </a:r>
          </a:p>
          <a:p>
            <a:pPr marL="550926" indent="-514350">
              <a:buAutoNum type="arabicParenR"/>
            </a:pPr>
            <a:r>
              <a:rPr lang="en-AU" dirty="0"/>
              <a:t>Yes – clause 1.5.6.2	</a:t>
            </a:r>
          </a:p>
        </p:txBody>
      </p:sp>
    </p:spTree>
    <p:extLst>
      <p:ext uri="{BB962C8B-B14F-4D97-AF65-F5344CB8AC3E}">
        <p14:creationId xmlns:p14="http://schemas.microsoft.com/office/powerpoint/2010/main" val="8716883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23 – Disconnection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>
              <a:buNone/>
            </a:pPr>
            <a:r>
              <a:rPr lang="en-AU" dirty="0">
                <a:solidFill>
                  <a:srgbClr val="002060"/>
                </a:solidFill>
              </a:rPr>
              <a:t>Figure B4</a:t>
            </a:r>
          </a:p>
          <a:p>
            <a:pPr marL="550926" indent="-514350">
              <a:buAutoNum type="arabicPeriod"/>
            </a:pPr>
            <a:r>
              <a:rPr lang="en-AU" dirty="0"/>
              <a:t>400 </a:t>
            </a:r>
            <a:r>
              <a:rPr lang="en-AU" dirty="0" err="1"/>
              <a:t>ms</a:t>
            </a:r>
            <a:endParaRPr lang="en-AU" dirty="0"/>
          </a:p>
          <a:p>
            <a:pPr marL="550926" indent="-514350">
              <a:buAutoNum type="arabicPeriod"/>
            </a:pPr>
            <a:endParaRPr lang="en-AU" dirty="0"/>
          </a:p>
          <a:p>
            <a:pPr marL="550926" indent="-514350">
              <a:buAutoNum type="arabicPeriod"/>
            </a:pPr>
            <a:r>
              <a:rPr lang="en-AU"/>
              <a:t>2.5 </a:t>
            </a:r>
            <a:r>
              <a:rPr lang="en-AU" dirty="0"/>
              <a:t>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5465340" y="3286125"/>
            <a:ext cx="1490888" cy="1741290"/>
          </a:xfrm>
          <a:custGeom>
            <a:avLst/>
            <a:gdLst/>
            <a:ahLst/>
            <a:cxnLst/>
            <a:rect l="0" t="0" r="0" b="0"/>
            <a:pathLst>
              <a:path w="1490888" h="1741290">
                <a:moveTo>
                  <a:pt x="1437308" y="1741289"/>
                </a:moveTo>
                <a:lnTo>
                  <a:pt x="1437308" y="1741289"/>
                </a:lnTo>
                <a:lnTo>
                  <a:pt x="1428379" y="1741289"/>
                </a:lnTo>
                <a:lnTo>
                  <a:pt x="1428379" y="1715853"/>
                </a:lnTo>
                <a:lnTo>
                  <a:pt x="1434516" y="1707638"/>
                </a:lnTo>
                <a:lnTo>
                  <a:pt x="1436940" y="1698285"/>
                </a:lnTo>
                <a:lnTo>
                  <a:pt x="1437276" y="1689096"/>
                </a:lnTo>
                <a:lnTo>
                  <a:pt x="1445869" y="1679185"/>
                </a:lnTo>
                <a:lnTo>
                  <a:pt x="1446238" y="1636013"/>
                </a:lnTo>
                <a:lnTo>
                  <a:pt x="1446238" y="1617656"/>
                </a:lnTo>
                <a:lnTo>
                  <a:pt x="1452375" y="1609417"/>
                </a:lnTo>
                <a:lnTo>
                  <a:pt x="1454341" y="1601123"/>
                </a:lnTo>
                <a:lnTo>
                  <a:pt x="1455158" y="1573386"/>
                </a:lnTo>
                <a:lnTo>
                  <a:pt x="1449029" y="1564844"/>
                </a:lnTo>
                <a:lnTo>
                  <a:pt x="1447064" y="1556496"/>
                </a:lnTo>
                <a:lnTo>
                  <a:pt x="1446240" y="1513829"/>
                </a:lnTo>
                <a:lnTo>
                  <a:pt x="1446238" y="1472588"/>
                </a:lnTo>
                <a:lnTo>
                  <a:pt x="1446238" y="1453436"/>
                </a:lnTo>
                <a:lnTo>
                  <a:pt x="1447230" y="1451160"/>
                </a:lnTo>
                <a:lnTo>
                  <a:pt x="1448884" y="1449643"/>
                </a:lnTo>
                <a:lnTo>
                  <a:pt x="1450979" y="1448632"/>
                </a:lnTo>
                <a:lnTo>
                  <a:pt x="1452375" y="1445973"/>
                </a:lnTo>
                <a:lnTo>
                  <a:pt x="1453927" y="1437728"/>
                </a:lnTo>
                <a:lnTo>
                  <a:pt x="1453348" y="1434735"/>
                </a:lnTo>
                <a:lnTo>
                  <a:pt x="1451970" y="1432740"/>
                </a:lnTo>
                <a:lnTo>
                  <a:pt x="1450060" y="1431410"/>
                </a:lnTo>
                <a:lnTo>
                  <a:pt x="1449778" y="1429531"/>
                </a:lnTo>
                <a:lnTo>
                  <a:pt x="1454262" y="1416555"/>
                </a:lnTo>
                <a:lnTo>
                  <a:pt x="1455167" y="1372163"/>
                </a:lnTo>
                <a:lnTo>
                  <a:pt x="1455168" y="1327547"/>
                </a:lnTo>
                <a:lnTo>
                  <a:pt x="1455168" y="1282898"/>
                </a:lnTo>
                <a:lnTo>
                  <a:pt x="1455168" y="1238581"/>
                </a:lnTo>
                <a:lnTo>
                  <a:pt x="1455168" y="1233510"/>
                </a:lnTo>
                <a:lnTo>
                  <a:pt x="1456160" y="1230129"/>
                </a:lnTo>
                <a:lnTo>
                  <a:pt x="1457813" y="1227875"/>
                </a:lnTo>
                <a:lnTo>
                  <a:pt x="1459909" y="1226372"/>
                </a:lnTo>
                <a:lnTo>
                  <a:pt x="1462236" y="1219411"/>
                </a:lnTo>
                <a:lnTo>
                  <a:pt x="1464083" y="1176111"/>
                </a:lnTo>
                <a:lnTo>
                  <a:pt x="1464094" y="1159132"/>
                </a:lnTo>
                <a:lnTo>
                  <a:pt x="1463104" y="1156731"/>
                </a:lnTo>
                <a:lnTo>
                  <a:pt x="1461450" y="1155130"/>
                </a:lnTo>
                <a:lnTo>
                  <a:pt x="1459356" y="1154064"/>
                </a:lnTo>
                <a:lnTo>
                  <a:pt x="1458952" y="1151368"/>
                </a:lnTo>
                <a:lnTo>
                  <a:pt x="1464063" y="1107317"/>
                </a:lnTo>
                <a:lnTo>
                  <a:pt x="1464098" y="1062817"/>
                </a:lnTo>
                <a:lnTo>
                  <a:pt x="1464098" y="1020954"/>
                </a:lnTo>
                <a:lnTo>
                  <a:pt x="1464098" y="1010818"/>
                </a:lnTo>
                <a:lnTo>
                  <a:pt x="1471786" y="989092"/>
                </a:lnTo>
                <a:lnTo>
                  <a:pt x="1473023" y="946550"/>
                </a:lnTo>
                <a:lnTo>
                  <a:pt x="1473027" y="903209"/>
                </a:lnTo>
                <a:lnTo>
                  <a:pt x="1473027" y="894991"/>
                </a:lnTo>
                <a:lnTo>
                  <a:pt x="1477768" y="888828"/>
                </a:lnTo>
                <a:lnTo>
                  <a:pt x="1478172" y="886239"/>
                </a:lnTo>
                <a:lnTo>
                  <a:pt x="1473286" y="863173"/>
                </a:lnTo>
                <a:lnTo>
                  <a:pt x="1473050" y="845341"/>
                </a:lnTo>
                <a:lnTo>
                  <a:pt x="1474034" y="843357"/>
                </a:lnTo>
                <a:lnTo>
                  <a:pt x="1475683" y="842035"/>
                </a:lnTo>
                <a:lnTo>
                  <a:pt x="1477774" y="841154"/>
                </a:lnTo>
                <a:lnTo>
                  <a:pt x="1479169" y="838582"/>
                </a:lnTo>
                <a:lnTo>
                  <a:pt x="1481848" y="814624"/>
                </a:lnTo>
                <a:lnTo>
                  <a:pt x="1481957" y="770595"/>
                </a:lnTo>
                <a:lnTo>
                  <a:pt x="1481957" y="727876"/>
                </a:lnTo>
                <a:lnTo>
                  <a:pt x="1481957" y="685506"/>
                </a:lnTo>
                <a:lnTo>
                  <a:pt x="1481957" y="642941"/>
                </a:lnTo>
                <a:lnTo>
                  <a:pt x="1481957" y="598473"/>
                </a:lnTo>
                <a:lnTo>
                  <a:pt x="1481957" y="556611"/>
                </a:lnTo>
                <a:lnTo>
                  <a:pt x="1481957" y="523766"/>
                </a:lnTo>
                <a:lnTo>
                  <a:pt x="1484602" y="517873"/>
                </a:lnTo>
                <a:lnTo>
                  <a:pt x="1488094" y="511947"/>
                </a:lnTo>
                <a:lnTo>
                  <a:pt x="1490335" y="500058"/>
                </a:lnTo>
                <a:lnTo>
                  <a:pt x="1490886" y="457614"/>
                </a:lnTo>
                <a:lnTo>
                  <a:pt x="1490887" y="413669"/>
                </a:lnTo>
                <a:lnTo>
                  <a:pt x="1490887" y="369834"/>
                </a:lnTo>
                <a:lnTo>
                  <a:pt x="1490887" y="344880"/>
                </a:lnTo>
                <a:lnTo>
                  <a:pt x="1488241" y="339150"/>
                </a:lnTo>
                <a:lnTo>
                  <a:pt x="1483198" y="332127"/>
                </a:lnTo>
                <a:lnTo>
                  <a:pt x="1482202" y="323611"/>
                </a:lnTo>
                <a:lnTo>
                  <a:pt x="1481957" y="281499"/>
                </a:lnTo>
                <a:lnTo>
                  <a:pt x="1481957" y="237748"/>
                </a:lnTo>
                <a:lnTo>
                  <a:pt x="1481957" y="215676"/>
                </a:lnTo>
                <a:lnTo>
                  <a:pt x="1489646" y="206744"/>
                </a:lnTo>
                <a:lnTo>
                  <a:pt x="1490854" y="196856"/>
                </a:lnTo>
                <a:lnTo>
                  <a:pt x="1490887" y="153165"/>
                </a:lnTo>
                <a:lnTo>
                  <a:pt x="1490887" y="147467"/>
                </a:lnTo>
                <a:lnTo>
                  <a:pt x="1488902" y="144944"/>
                </a:lnTo>
                <a:lnTo>
                  <a:pt x="1475509" y="135590"/>
                </a:lnTo>
                <a:lnTo>
                  <a:pt x="1474682" y="134049"/>
                </a:lnTo>
                <a:lnTo>
                  <a:pt x="1473354" y="124448"/>
                </a:lnTo>
                <a:lnTo>
                  <a:pt x="1473033" y="111490"/>
                </a:lnTo>
                <a:lnTo>
                  <a:pt x="1475675" y="106437"/>
                </a:lnTo>
                <a:lnTo>
                  <a:pt x="1480716" y="99848"/>
                </a:lnTo>
                <a:lnTo>
                  <a:pt x="1481947" y="89418"/>
                </a:lnTo>
                <a:lnTo>
                  <a:pt x="1481957" y="53578"/>
                </a:lnTo>
                <a:lnTo>
                  <a:pt x="1455548" y="53578"/>
                </a:lnTo>
                <a:lnTo>
                  <a:pt x="1447512" y="45889"/>
                </a:lnTo>
                <a:lnTo>
                  <a:pt x="1438662" y="44757"/>
                </a:lnTo>
                <a:lnTo>
                  <a:pt x="1398458" y="44648"/>
                </a:lnTo>
                <a:lnTo>
                  <a:pt x="1396526" y="45641"/>
                </a:lnTo>
                <a:lnTo>
                  <a:pt x="1395237" y="47294"/>
                </a:lnTo>
                <a:lnTo>
                  <a:pt x="1394378" y="49389"/>
                </a:lnTo>
                <a:lnTo>
                  <a:pt x="1392813" y="50785"/>
                </a:lnTo>
                <a:lnTo>
                  <a:pt x="1388429" y="52337"/>
                </a:lnTo>
                <a:lnTo>
                  <a:pt x="1343784" y="53578"/>
                </a:lnTo>
                <a:lnTo>
                  <a:pt x="1299983" y="53578"/>
                </a:lnTo>
                <a:lnTo>
                  <a:pt x="1276574" y="53578"/>
                </a:lnTo>
                <a:lnTo>
                  <a:pt x="1289877" y="53578"/>
                </a:lnTo>
                <a:lnTo>
                  <a:pt x="1323867" y="62140"/>
                </a:lnTo>
                <a:lnTo>
                  <a:pt x="1367230" y="62498"/>
                </a:lnTo>
                <a:lnTo>
                  <a:pt x="1410337" y="62508"/>
                </a:lnTo>
                <a:lnTo>
                  <a:pt x="1422390" y="62508"/>
                </a:lnTo>
                <a:lnTo>
                  <a:pt x="1424386" y="63500"/>
                </a:lnTo>
                <a:lnTo>
                  <a:pt x="1425717" y="65153"/>
                </a:lnTo>
                <a:lnTo>
                  <a:pt x="1426604" y="67248"/>
                </a:lnTo>
                <a:lnTo>
                  <a:pt x="1428188" y="68645"/>
                </a:lnTo>
                <a:lnTo>
                  <a:pt x="1432593" y="70196"/>
                </a:lnTo>
                <a:lnTo>
                  <a:pt x="1464098" y="71438"/>
                </a:lnTo>
                <a:lnTo>
                  <a:pt x="1464098" y="57876"/>
                </a:lnTo>
                <a:lnTo>
                  <a:pt x="1463105" y="56443"/>
                </a:lnTo>
                <a:lnTo>
                  <a:pt x="1461452" y="55488"/>
                </a:lnTo>
                <a:lnTo>
                  <a:pt x="1455536" y="53690"/>
                </a:lnTo>
                <a:lnTo>
                  <a:pt x="1455168" y="35719"/>
                </a:lnTo>
                <a:lnTo>
                  <a:pt x="1411456" y="35719"/>
                </a:lnTo>
                <a:lnTo>
                  <a:pt x="1368843" y="35719"/>
                </a:lnTo>
                <a:lnTo>
                  <a:pt x="1325118" y="35719"/>
                </a:lnTo>
                <a:lnTo>
                  <a:pt x="1280908" y="35719"/>
                </a:lnTo>
                <a:lnTo>
                  <a:pt x="1236601" y="35719"/>
                </a:lnTo>
                <a:lnTo>
                  <a:pt x="1194162" y="35719"/>
                </a:lnTo>
                <a:lnTo>
                  <a:pt x="1149532" y="35719"/>
                </a:lnTo>
                <a:lnTo>
                  <a:pt x="1111503" y="35719"/>
                </a:lnTo>
                <a:lnTo>
                  <a:pt x="1109972" y="34727"/>
                </a:lnTo>
                <a:lnTo>
                  <a:pt x="1108952" y="33073"/>
                </a:lnTo>
                <a:lnTo>
                  <a:pt x="1108271" y="30978"/>
                </a:lnTo>
                <a:lnTo>
                  <a:pt x="1106825" y="29582"/>
                </a:lnTo>
                <a:lnTo>
                  <a:pt x="1102572" y="28030"/>
                </a:lnTo>
                <a:lnTo>
                  <a:pt x="1057925" y="26789"/>
                </a:lnTo>
                <a:lnTo>
                  <a:pt x="1048994" y="26789"/>
                </a:lnTo>
                <a:lnTo>
                  <a:pt x="1043798" y="24143"/>
                </a:lnTo>
                <a:lnTo>
                  <a:pt x="1037117" y="19100"/>
                </a:lnTo>
                <a:lnTo>
                  <a:pt x="1028668" y="18104"/>
                </a:lnTo>
                <a:lnTo>
                  <a:pt x="984782" y="17859"/>
                </a:lnTo>
                <a:lnTo>
                  <a:pt x="983178" y="17859"/>
                </a:lnTo>
                <a:lnTo>
                  <a:pt x="975019" y="11722"/>
                </a:lnTo>
                <a:lnTo>
                  <a:pt x="965678" y="9297"/>
                </a:lnTo>
                <a:lnTo>
                  <a:pt x="921298" y="8930"/>
                </a:lnTo>
                <a:lnTo>
                  <a:pt x="876818" y="8930"/>
                </a:lnTo>
                <a:lnTo>
                  <a:pt x="832799" y="8930"/>
                </a:lnTo>
                <a:lnTo>
                  <a:pt x="789337" y="8930"/>
                </a:lnTo>
                <a:lnTo>
                  <a:pt x="745494" y="8930"/>
                </a:lnTo>
                <a:lnTo>
                  <a:pt x="701720" y="8930"/>
                </a:lnTo>
                <a:lnTo>
                  <a:pt x="657340" y="8930"/>
                </a:lnTo>
                <a:lnTo>
                  <a:pt x="615374" y="8930"/>
                </a:lnTo>
                <a:lnTo>
                  <a:pt x="571114" y="8930"/>
                </a:lnTo>
                <a:lnTo>
                  <a:pt x="530902" y="8930"/>
                </a:lnTo>
                <a:lnTo>
                  <a:pt x="504480" y="8930"/>
                </a:lnTo>
                <a:lnTo>
                  <a:pt x="473311" y="245"/>
                </a:lnTo>
                <a:lnTo>
                  <a:pt x="429409" y="0"/>
                </a:lnTo>
                <a:lnTo>
                  <a:pt x="386529" y="0"/>
                </a:lnTo>
                <a:lnTo>
                  <a:pt x="344481" y="0"/>
                </a:lnTo>
                <a:lnTo>
                  <a:pt x="300232" y="0"/>
                </a:lnTo>
                <a:lnTo>
                  <a:pt x="290088" y="0"/>
                </a:lnTo>
                <a:lnTo>
                  <a:pt x="258997" y="8684"/>
                </a:lnTo>
                <a:lnTo>
                  <a:pt x="215702" y="8929"/>
                </a:lnTo>
                <a:lnTo>
                  <a:pt x="172090" y="8930"/>
                </a:lnTo>
                <a:lnTo>
                  <a:pt x="130220" y="8930"/>
                </a:lnTo>
                <a:lnTo>
                  <a:pt x="85581" y="8930"/>
                </a:lnTo>
                <a:lnTo>
                  <a:pt x="41275" y="8930"/>
                </a:lnTo>
                <a:lnTo>
                  <a:pt x="0" y="8930"/>
                </a:lnTo>
                <a:lnTo>
                  <a:pt x="8558" y="893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MARTInkShape-2"/>
          <p:cNvSpPr/>
          <p:nvPr>
            <p:custDataLst>
              <p:tags r:id="rId2"/>
            </p:custDataLst>
          </p:nvPr>
        </p:nvSpPr>
        <p:spPr>
          <a:xfrm>
            <a:off x="5500688" y="2437805"/>
            <a:ext cx="1026915" cy="2580680"/>
          </a:xfrm>
          <a:custGeom>
            <a:avLst/>
            <a:gdLst/>
            <a:ahLst/>
            <a:cxnLst/>
            <a:rect l="0" t="0" r="0" b="0"/>
            <a:pathLst>
              <a:path w="1026915" h="2580680">
                <a:moveTo>
                  <a:pt x="1009054" y="2580679"/>
                </a:moveTo>
                <a:lnTo>
                  <a:pt x="1009054" y="2580679"/>
                </a:lnTo>
                <a:lnTo>
                  <a:pt x="1000125" y="2580679"/>
                </a:lnTo>
                <a:lnTo>
                  <a:pt x="1000125" y="2572991"/>
                </a:lnTo>
                <a:lnTo>
                  <a:pt x="1001117" y="2572577"/>
                </a:lnTo>
                <a:lnTo>
                  <a:pt x="1004865" y="2572118"/>
                </a:lnTo>
                <a:lnTo>
                  <a:pt x="1006261" y="2571002"/>
                </a:lnTo>
                <a:lnTo>
                  <a:pt x="1007813" y="2567118"/>
                </a:lnTo>
                <a:lnTo>
                  <a:pt x="1009053" y="2523756"/>
                </a:lnTo>
                <a:lnTo>
                  <a:pt x="1009054" y="2480282"/>
                </a:lnTo>
                <a:lnTo>
                  <a:pt x="1009054" y="2438322"/>
                </a:lnTo>
                <a:lnTo>
                  <a:pt x="1009054" y="2426000"/>
                </a:lnTo>
                <a:lnTo>
                  <a:pt x="1006409" y="2419990"/>
                </a:lnTo>
                <a:lnTo>
                  <a:pt x="1002917" y="2414012"/>
                </a:lnTo>
                <a:lnTo>
                  <a:pt x="1000952" y="2404076"/>
                </a:lnTo>
                <a:lnTo>
                  <a:pt x="1000131" y="2360487"/>
                </a:lnTo>
                <a:lnTo>
                  <a:pt x="1000125" y="2316593"/>
                </a:lnTo>
                <a:lnTo>
                  <a:pt x="1000125" y="2273118"/>
                </a:lnTo>
                <a:lnTo>
                  <a:pt x="1000125" y="2230772"/>
                </a:lnTo>
                <a:lnTo>
                  <a:pt x="1001117" y="2202550"/>
                </a:lnTo>
                <a:lnTo>
                  <a:pt x="1007813" y="2185174"/>
                </a:lnTo>
                <a:lnTo>
                  <a:pt x="1009039" y="2140647"/>
                </a:lnTo>
                <a:lnTo>
                  <a:pt x="1009053" y="2099801"/>
                </a:lnTo>
                <a:lnTo>
                  <a:pt x="1009054" y="2055947"/>
                </a:lnTo>
                <a:lnTo>
                  <a:pt x="1009054" y="2015037"/>
                </a:lnTo>
                <a:lnTo>
                  <a:pt x="1009054" y="1974706"/>
                </a:lnTo>
                <a:lnTo>
                  <a:pt x="1009054" y="1962805"/>
                </a:lnTo>
                <a:lnTo>
                  <a:pt x="1011700" y="1956157"/>
                </a:lnTo>
                <a:lnTo>
                  <a:pt x="1013795" y="1952995"/>
                </a:lnTo>
                <a:lnTo>
                  <a:pt x="1016743" y="1939064"/>
                </a:lnTo>
                <a:lnTo>
                  <a:pt x="1017969" y="1894617"/>
                </a:lnTo>
                <a:lnTo>
                  <a:pt x="1017984" y="1851458"/>
                </a:lnTo>
                <a:lnTo>
                  <a:pt x="1009881" y="1825287"/>
                </a:lnTo>
                <a:lnTo>
                  <a:pt x="1009086" y="1796105"/>
                </a:lnTo>
                <a:lnTo>
                  <a:pt x="1011714" y="1787811"/>
                </a:lnTo>
                <a:lnTo>
                  <a:pt x="1015197" y="1780817"/>
                </a:lnTo>
                <a:lnTo>
                  <a:pt x="1017434" y="1765596"/>
                </a:lnTo>
                <a:lnTo>
                  <a:pt x="1017979" y="1722143"/>
                </a:lnTo>
                <a:lnTo>
                  <a:pt x="1017984" y="1681000"/>
                </a:lnTo>
                <a:lnTo>
                  <a:pt x="1016992" y="1658788"/>
                </a:lnTo>
                <a:lnTo>
                  <a:pt x="1010295" y="1640589"/>
                </a:lnTo>
                <a:lnTo>
                  <a:pt x="1009076" y="1600652"/>
                </a:lnTo>
                <a:lnTo>
                  <a:pt x="1009055" y="1559787"/>
                </a:lnTo>
                <a:lnTo>
                  <a:pt x="1009054" y="1515473"/>
                </a:lnTo>
                <a:lnTo>
                  <a:pt x="1009054" y="1474642"/>
                </a:lnTo>
                <a:lnTo>
                  <a:pt x="1009054" y="1433196"/>
                </a:lnTo>
                <a:lnTo>
                  <a:pt x="1009054" y="1404188"/>
                </a:lnTo>
                <a:lnTo>
                  <a:pt x="1017157" y="1378757"/>
                </a:lnTo>
                <a:lnTo>
                  <a:pt x="1017979" y="1335500"/>
                </a:lnTo>
                <a:lnTo>
                  <a:pt x="1017984" y="1292197"/>
                </a:lnTo>
                <a:lnTo>
                  <a:pt x="1017984" y="1247559"/>
                </a:lnTo>
                <a:lnTo>
                  <a:pt x="1018976" y="1226185"/>
                </a:lnTo>
                <a:lnTo>
                  <a:pt x="1025673" y="1203882"/>
                </a:lnTo>
                <a:lnTo>
                  <a:pt x="1026899" y="1159702"/>
                </a:lnTo>
                <a:lnTo>
                  <a:pt x="1026913" y="1118431"/>
                </a:lnTo>
                <a:lnTo>
                  <a:pt x="1026914" y="1074738"/>
                </a:lnTo>
                <a:lnTo>
                  <a:pt x="1026914" y="1031889"/>
                </a:lnTo>
                <a:lnTo>
                  <a:pt x="1026914" y="993858"/>
                </a:lnTo>
                <a:lnTo>
                  <a:pt x="1019846" y="981832"/>
                </a:lnTo>
                <a:lnTo>
                  <a:pt x="1017985" y="937800"/>
                </a:lnTo>
                <a:lnTo>
                  <a:pt x="1017984" y="895766"/>
                </a:lnTo>
                <a:lnTo>
                  <a:pt x="1017984" y="889912"/>
                </a:lnTo>
                <a:lnTo>
                  <a:pt x="1020629" y="884003"/>
                </a:lnTo>
                <a:lnTo>
                  <a:pt x="1024121" y="878070"/>
                </a:lnTo>
                <a:lnTo>
                  <a:pt x="1026362" y="866176"/>
                </a:lnTo>
                <a:lnTo>
                  <a:pt x="1026881" y="845343"/>
                </a:lnTo>
                <a:lnTo>
                  <a:pt x="1024253" y="839390"/>
                </a:lnTo>
                <a:lnTo>
                  <a:pt x="1020771" y="833437"/>
                </a:lnTo>
                <a:lnTo>
                  <a:pt x="1018534" y="821531"/>
                </a:lnTo>
                <a:lnTo>
                  <a:pt x="1017987" y="783968"/>
                </a:lnTo>
                <a:lnTo>
                  <a:pt x="1016994" y="781606"/>
                </a:lnTo>
                <a:lnTo>
                  <a:pt x="1015339" y="780032"/>
                </a:lnTo>
                <a:lnTo>
                  <a:pt x="1013244" y="778982"/>
                </a:lnTo>
                <a:lnTo>
                  <a:pt x="1011848" y="777290"/>
                </a:lnTo>
                <a:lnTo>
                  <a:pt x="1010295" y="772764"/>
                </a:lnTo>
                <a:lnTo>
                  <a:pt x="1009422" y="764638"/>
                </a:lnTo>
                <a:lnTo>
                  <a:pt x="1011863" y="758873"/>
                </a:lnTo>
                <a:lnTo>
                  <a:pt x="1015264" y="753003"/>
                </a:lnTo>
                <a:lnTo>
                  <a:pt x="1017447" y="741150"/>
                </a:lnTo>
                <a:lnTo>
                  <a:pt x="1017982" y="696515"/>
                </a:lnTo>
                <a:lnTo>
                  <a:pt x="1017984" y="651867"/>
                </a:lnTo>
                <a:lnTo>
                  <a:pt x="1017984" y="639961"/>
                </a:lnTo>
                <a:lnTo>
                  <a:pt x="1015338" y="634008"/>
                </a:lnTo>
                <a:lnTo>
                  <a:pt x="1011847" y="628054"/>
                </a:lnTo>
                <a:lnTo>
                  <a:pt x="1009606" y="616148"/>
                </a:lnTo>
                <a:lnTo>
                  <a:pt x="1009056" y="571500"/>
                </a:lnTo>
                <a:lnTo>
                  <a:pt x="1009054" y="526962"/>
                </a:lnTo>
                <a:lnTo>
                  <a:pt x="1009054" y="482967"/>
                </a:lnTo>
                <a:lnTo>
                  <a:pt x="1009054" y="440526"/>
                </a:lnTo>
                <a:lnTo>
                  <a:pt x="1009054" y="408662"/>
                </a:lnTo>
                <a:lnTo>
                  <a:pt x="1010046" y="406387"/>
                </a:lnTo>
                <a:lnTo>
                  <a:pt x="1011700" y="404870"/>
                </a:lnTo>
                <a:lnTo>
                  <a:pt x="1013795" y="403858"/>
                </a:lnTo>
                <a:lnTo>
                  <a:pt x="1015191" y="402192"/>
                </a:lnTo>
                <a:lnTo>
                  <a:pt x="1016743" y="397694"/>
                </a:lnTo>
                <a:lnTo>
                  <a:pt x="1017982" y="355324"/>
                </a:lnTo>
                <a:lnTo>
                  <a:pt x="1017982" y="352968"/>
                </a:lnTo>
                <a:lnTo>
                  <a:pt x="1015338" y="347706"/>
                </a:lnTo>
                <a:lnTo>
                  <a:pt x="1011847" y="342059"/>
                </a:lnTo>
                <a:lnTo>
                  <a:pt x="1009606" y="330350"/>
                </a:lnTo>
                <a:lnTo>
                  <a:pt x="1009054" y="285927"/>
                </a:lnTo>
                <a:lnTo>
                  <a:pt x="1009054" y="242488"/>
                </a:lnTo>
                <a:lnTo>
                  <a:pt x="1009054" y="199182"/>
                </a:lnTo>
                <a:lnTo>
                  <a:pt x="1009054" y="157924"/>
                </a:lnTo>
                <a:lnTo>
                  <a:pt x="1009054" y="139015"/>
                </a:lnTo>
                <a:lnTo>
                  <a:pt x="1011700" y="133553"/>
                </a:lnTo>
                <a:lnTo>
                  <a:pt x="1015191" y="127817"/>
                </a:lnTo>
                <a:lnTo>
                  <a:pt x="1017432" y="116051"/>
                </a:lnTo>
                <a:lnTo>
                  <a:pt x="1017875" y="108913"/>
                </a:lnTo>
                <a:lnTo>
                  <a:pt x="1013211" y="102936"/>
                </a:lnTo>
                <a:lnTo>
                  <a:pt x="1012818" y="100374"/>
                </a:lnTo>
                <a:lnTo>
                  <a:pt x="1017907" y="80880"/>
                </a:lnTo>
                <a:lnTo>
                  <a:pt x="1017984" y="36969"/>
                </a:lnTo>
                <a:lnTo>
                  <a:pt x="1018976" y="36552"/>
                </a:lnTo>
                <a:lnTo>
                  <a:pt x="1022725" y="36089"/>
                </a:lnTo>
                <a:lnTo>
                  <a:pt x="1024121" y="34973"/>
                </a:lnTo>
                <a:lnTo>
                  <a:pt x="1026545" y="28063"/>
                </a:lnTo>
                <a:lnTo>
                  <a:pt x="1025676" y="27638"/>
                </a:lnTo>
                <a:lnTo>
                  <a:pt x="1018342" y="26822"/>
                </a:lnTo>
                <a:lnTo>
                  <a:pt x="1026914" y="26789"/>
                </a:lnTo>
                <a:lnTo>
                  <a:pt x="996767" y="26789"/>
                </a:lnTo>
                <a:lnTo>
                  <a:pt x="994909" y="27781"/>
                </a:lnTo>
                <a:lnTo>
                  <a:pt x="993671" y="29435"/>
                </a:lnTo>
                <a:lnTo>
                  <a:pt x="992845" y="31529"/>
                </a:lnTo>
                <a:lnTo>
                  <a:pt x="991303" y="32926"/>
                </a:lnTo>
                <a:lnTo>
                  <a:pt x="983651" y="35351"/>
                </a:lnTo>
                <a:lnTo>
                  <a:pt x="983189" y="34481"/>
                </a:lnTo>
                <a:lnTo>
                  <a:pt x="982676" y="30869"/>
                </a:lnTo>
                <a:lnTo>
                  <a:pt x="981547" y="29509"/>
                </a:lnTo>
                <a:lnTo>
                  <a:pt x="973714" y="26895"/>
                </a:lnTo>
                <a:lnTo>
                  <a:pt x="930812" y="26789"/>
                </a:lnTo>
                <a:lnTo>
                  <a:pt x="921409" y="26789"/>
                </a:lnTo>
                <a:lnTo>
                  <a:pt x="912214" y="19100"/>
                </a:lnTo>
                <a:lnTo>
                  <a:pt x="906498" y="18227"/>
                </a:lnTo>
                <a:lnTo>
                  <a:pt x="876472" y="17859"/>
                </a:lnTo>
                <a:lnTo>
                  <a:pt x="867540" y="10171"/>
                </a:lnTo>
                <a:lnTo>
                  <a:pt x="866094" y="10749"/>
                </a:lnTo>
                <a:lnTo>
                  <a:pt x="859319" y="15311"/>
                </a:lnTo>
                <a:lnTo>
                  <a:pt x="849965" y="17523"/>
                </a:lnTo>
                <a:lnTo>
                  <a:pt x="840775" y="10141"/>
                </a:lnTo>
                <a:lnTo>
                  <a:pt x="832535" y="9169"/>
                </a:lnTo>
                <a:lnTo>
                  <a:pt x="787888" y="8929"/>
                </a:lnTo>
                <a:lnTo>
                  <a:pt x="744197" y="8929"/>
                </a:lnTo>
                <a:lnTo>
                  <a:pt x="700478" y="8929"/>
                </a:lnTo>
                <a:lnTo>
                  <a:pt x="657475" y="8929"/>
                </a:lnTo>
                <a:lnTo>
                  <a:pt x="639930" y="8929"/>
                </a:lnTo>
                <a:lnTo>
                  <a:pt x="633994" y="6283"/>
                </a:lnTo>
                <a:lnTo>
                  <a:pt x="626839" y="1241"/>
                </a:lnTo>
                <a:lnTo>
                  <a:pt x="618296" y="245"/>
                </a:lnTo>
                <a:lnTo>
                  <a:pt x="576210" y="0"/>
                </a:lnTo>
                <a:lnTo>
                  <a:pt x="533434" y="0"/>
                </a:lnTo>
                <a:lnTo>
                  <a:pt x="494114" y="0"/>
                </a:lnTo>
                <a:lnTo>
                  <a:pt x="489811" y="2645"/>
                </a:lnTo>
                <a:lnTo>
                  <a:pt x="484592" y="6137"/>
                </a:lnTo>
                <a:lnTo>
                  <a:pt x="476076" y="8102"/>
                </a:lnTo>
                <a:lnTo>
                  <a:pt x="470219" y="8562"/>
                </a:lnTo>
                <a:lnTo>
                  <a:pt x="464309" y="6120"/>
                </a:lnTo>
                <a:lnTo>
                  <a:pt x="458375" y="2720"/>
                </a:lnTo>
                <a:lnTo>
                  <a:pt x="446481" y="537"/>
                </a:lnTo>
                <a:lnTo>
                  <a:pt x="443506" y="358"/>
                </a:lnTo>
                <a:lnTo>
                  <a:pt x="437553" y="2805"/>
                </a:lnTo>
                <a:lnTo>
                  <a:pt x="434577" y="4846"/>
                </a:lnTo>
                <a:lnTo>
                  <a:pt x="431600" y="5215"/>
                </a:lnTo>
                <a:lnTo>
                  <a:pt x="416718" y="883"/>
                </a:lnTo>
                <a:lnTo>
                  <a:pt x="413742" y="1580"/>
                </a:lnTo>
                <a:lnTo>
                  <a:pt x="407789" y="5002"/>
                </a:lnTo>
                <a:lnTo>
                  <a:pt x="404812" y="5319"/>
                </a:lnTo>
                <a:lnTo>
                  <a:pt x="398859" y="3025"/>
                </a:lnTo>
                <a:lnTo>
                  <a:pt x="395882" y="3009"/>
                </a:lnTo>
                <a:lnTo>
                  <a:pt x="389929" y="5637"/>
                </a:lnTo>
                <a:lnTo>
                  <a:pt x="386953" y="5742"/>
                </a:lnTo>
                <a:lnTo>
                  <a:pt x="369093" y="634"/>
                </a:lnTo>
                <a:lnTo>
                  <a:pt x="324445" y="1"/>
                </a:lnTo>
                <a:lnTo>
                  <a:pt x="282514" y="0"/>
                </a:lnTo>
                <a:lnTo>
                  <a:pt x="239790" y="0"/>
                </a:lnTo>
                <a:lnTo>
                  <a:pt x="197287" y="0"/>
                </a:lnTo>
                <a:lnTo>
                  <a:pt x="154775" y="0"/>
                </a:lnTo>
                <a:lnTo>
                  <a:pt x="110132" y="0"/>
                </a:lnTo>
                <a:lnTo>
                  <a:pt x="66476" y="0"/>
                </a:lnTo>
                <a:lnTo>
                  <a:pt x="64271" y="0"/>
                </a:lnTo>
                <a:lnTo>
                  <a:pt x="55727" y="6137"/>
                </a:lnTo>
                <a:lnTo>
                  <a:pt x="47379" y="8102"/>
                </a:lnTo>
                <a:lnTo>
                  <a:pt x="2872" y="8929"/>
                </a:lnTo>
                <a:lnTo>
                  <a:pt x="0" y="89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8922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Performance requirements - design and safety encompassing:</a:t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5184576"/>
          </a:xfrm>
        </p:spPr>
        <p:txBody>
          <a:bodyPr>
            <a:normAutofit fontScale="32500" lnSpcReduction="20000"/>
          </a:bodyPr>
          <a:lstStyle/>
          <a:p>
            <a:r>
              <a:rPr lang="en-AU" sz="6200" dirty="0"/>
              <a:t>harmful effects against which the design of an electrical installation must provide protection.</a:t>
            </a:r>
          </a:p>
          <a:p>
            <a:r>
              <a:rPr lang="en-AU" sz="6200" dirty="0"/>
              <a:t>performance standards of a correctly functioning electrical installation.</a:t>
            </a:r>
          </a:p>
          <a:p>
            <a:r>
              <a:rPr lang="en-AU" sz="6200" dirty="0"/>
              <a:t>supply characteristics that shall be considered when designing an electrical installation.</a:t>
            </a:r>
          </a:p>
          <a:p>
            <a:r>
              <a:rPr lang="en-AU" sz="6200" dirty="0"/>
              <a:t>acceptable methods for determining the maximum demand in consumer's mains and sub-mains. </a:t>
            </a:r>
          </a:p>
          <a:p>
            <a:r>
              <a:rPr lang="en-AU" sz="6200" dirty="0"/>
              <a:t>AS/NZS 3000 requirements limiting voltage drop in an installation.</a:t>
            </a:r>
          </a:p>
          <a:p>
            <a:r>
              <a:rPr lang="en-AU" sz="6200" dirty="0"/>
              <a:t>reason for dividing electrical installations into circuits and the factors that shall determine their number and type.</a:t>
            </a:r>
          </a:p>
          <a:p>
            <a:r>
              <a:rPr lang="en-AU" sz="6200" dirty="0"/>
              <a:t>typical external factors that may damage an electrical installation and that shall be considered in the installation design.  </a:t>
            </a:r>
          </a:p>
          <a:p>
            <a:r>
              <a:rPr lang="en-AU" sz="6200" dirty="0"/>
              <a:t>methods for protecting persons and livestock against direct and indirect contact with conductive parts and the typical application of each.</a:t>
            </a:r>
          </a:p>
          <a:p>
            <a:endParaRPr lang="en-AU" dirty="0"/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24 – Protection against 			           thermal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2060"/>
                </a:solidFill>
              </a:rPr>
              <a:t>Clause 1.5.8</a:t>
            </a:r>
          </a:p>
          <a:p>
            <a:pPr marL="36576" indent="0">
              <a:buNone/>
            </a:pPr>
            <a:r>
              <a:rPr lang="en-AU" dirty="0">
                <a:solidFill>
                  <a:srgbClr val="002060"/>
                </a:solidFill>
              </a:rPr>
              <a:t>Equipment is to be installed so that surrounding materials will not get hot enough to ignite.</a:t>
            </a:r>
          </a:p>
          <a:p>
            <a:pPr marL="36576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51542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25 – Protection against 			           thermal effects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2060"/>
                </a:solidFill>
              </a:rPr>
              <a:t>Clause 4.2.2.3</a:t>
            </a:r>
          </a:p>
          <a:p>
            <a:pPr marL="550926" indent="-514350">
              <a:buAutoNum type="alphaLcParenR"/>
            </a:pPr>
            <a:r>
              <a:rPr lang="en-AU" dirty="0">
                <a:solidFill>
                  <a:srgbClr val="002060"/>
                </a:solidFill>
              </a:rPr>
              <a:t>Mount electrical equipment on material that can withstand the heat</a:t>
            </a:r>
          </a:p>
          <a:p>
            <a:pPr marL="550926" indent="-514350">
              <a:buFont typeface="Wingdings 2"/>
              <a:buAutoNum type="alphaLcParenR"/>
            </a:pPr>
            <a:r>
              <a:rPr lang="en-AU" dirty="0">
                <a:solidFill>
                  <a:srgbClr val="002060"/>
                </a:solidFill>
              </a:rPr>
              <a:t>Screen electrical equipment by material that can withstand the heat</a:t>
            </a:r>
          </a:p>
          <a:p>
            <a:pPr marL="550926" indent="-514350">
              <a:buFont typeface="Wingdings 2"/>
              <a:buAutoNum type="alphaLcParenR"/>
            </a:pPr>
            <a:r>
              <a:rPr lang="en-AU" dirty="0">
                <a:solidFill>
                  <a:srgbClr val="002060"/>
                </a:solidFill>
              </a:rPr>
              <a:t>Mount a sufficient distance from combustible material</a:t>
            </a:r>
          </a:p>
          <a:p>
            <a:pPr marL="550926" indent="-514350">
              <a:buAutoNum type="alphaLcParenR"/>
            </a:pPr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712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26 – Protection against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4.2.3 Table 4.1</a:t>
            </a:r>
          </a:p>
          <a:p>
            <a:pPr marL="550926" indent="-514350">
              <a:buAutoNum type="arabicPeriod"/>
            </a:pPr>
            <a:r>
              <a:rPr lang="en-AU" dirty="0"/>
              <a:t>Metallic 55</a:t>
            </a:r>
            <a:r>
              <a:rPr lang="en-AU" baseline="30000" dirty="0"/>
              <a:t>o</a:t>
            </a:r>
            <a:r>
              <a:rPr lang="en-AU" dirty="0"/>
              <a:t>C, non-metallic 65</a:t>
            </a:r>
            <a:r>
              <a:rPr lang="en-AU" baseline="30000" dirty="0"/>
              <a:t>o</a:t>
            </a:r>
            <a:r>
              <a:rPr lang="en-AU" dirty="0"/>
              <a:t>C</a:t>
            </a:r>
          </a:p>
          <a:p>
            <a:pPr marL="550926" indent="-514350">
              <a:buAutoNum type="arabicPeriod"/>
            </a:pPr>
            <a:endParaRPr lang="en-AU" dirty="0"/>
          </a:p>
          <a:p>
            <a:pPr marL="550926" indent="-514350">
              <a:buFont typeface="Wingdings 2"/>
              <a:buAutoNum type="arabicPeriod"/>
            </a:pPr>
            <a:r>
              <a:rPr lang="en-AU" dirty="0"/>
              <a:t>Metallic 70</a:t>
            </a:r>
            <a:r>
              <a:rPr lang="en-AU" baseline="30000" dirty="0"/>
              <a:t>o</a:t>
            </a:r>
            <a:r>
              <a:rPr lang="en-AU" dirty="0"/>
              <a:t>C, non-metallic 80</a:t>
            </a:r>
            <a:r>
              <a:rPr lang="en-AU" baseline="30000" dirty="0"/>
              <a:t>o</a:t>
            </a:r>
            <a:r>
              <a:rPr lang="en-AU" dirty="0"/>
              <a:t>C</a:t>
            </a:r>
          </a:p>
          <a:p>
            <a:pPr marL="550926" indent="-514350">
              <a:buFont typeface="Wingdings 2"/>
              <a:buAutoNum type="arabicPeriod"/>
            </a:pPr>
            <a:endParaRPr lang="en-AU" dirty="0"/>
          </a:p>
          <a:p>
            <a:pPr marL="550926" indent="-514350">
              <a:buFont typeface="Wingdings 2"/>
              <a:buAutoNum type="arabicPeriod"/>
            </a:pPr>
            <a:r>
              <a:rPr lang="en-AU" dirty="0"/>
              <a:t>Metallic 80</a:t>
            </a:r>
            <a:r>
              <a:rPr lang="en-AU" baseline="30000" dirty="0"/>
              <a:t>o</a:t>
            </a:r>
            <a:r>
              <a:rPr lang="en-AU" dirty="0"/>
              <a:t>C, non-metallic 90</a:t>
            </a:r>
            <a:r>
              <a:rPr lang="en-AU" baseline="30000" dirty="0"/>
              <a:t>o</a:t>
            </a:r>
            <a:r>
              <a:rPr lang="en-AU" dirty="0"/>
              <a:t>C</a:t>
            </a:r>
          </a:p>
          <a:p>
            <a:pPr marL="550926" indent="-514350">
              <a:buFont typeface="Wingdings 2"/>
              <a:buAutoNum type="arabicPeriod"/>
            </a:pPr>
            <a:endParaRPr lang="en-AU" dirty="0"/>
          </a:p>
          <a:p>
            <a:pPr marL="550926" indent="-51435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02990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27 – Protection against 			          over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1.4.37</a:t>
            </a:r>
          </a:p>
          <a:p>
            <a:pPr marL="36576" indent="0">
              <a:buNone/>
            </a:pPr>
            <a:r>
              <a:rPr lang="en-AU" dirty="0"/>
              <a:t>Fault current – caused by insulation failure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1.4.38</a:t>
            </a:r>
          </a:p>
          <a:p>
            <a:pPr marL="36576" indent="0">
              <a:buNone/>
            </a:pPr>
            <a:r>
              <a:rPr lang="en-AU" dirty="0"/>
              <a:t>Overload current – excessive current caused by too high a load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1.4.39</a:t>
            </a:r>
          </a:p>
          <a:p>
            <a:pPr marL="36576" indent="0">
              <a:buNone/>
            </a:pPr>
            <a:r>
              <a:rPr lang="en-AU" dirty="0"/>
              <a:t>Short circuit current – active to active, active to neutral or active to earth current</a:t>
            </a:r>
          </a:p>
        </p:txBody>
      </p:sp>
    </p:spTree>
    <p:extLst>
      <p:ext uri="{BB962C8B-B14F-4D97-AF65-F5344CB8AC3E}">
        <p14:creationId xmlns:p14="http://schemas.microsoft.com/office/powerpoint/2010/main" val="25846482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28 – Protection against the effects of over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1.5.9</a:t>
            </a:r>
          </a:p>
          <a:p>
            <a:pPr marL="550926" indent="-514350">
              <a:buAutoNum type="alphaLcParenR"/>
            </a:pPr>
            <a:r>
              <a:rPr lang="en-AU" dirty="0"/>
              <a:t>Automatic disconnection of supply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/>
              <a:t>Limiting the maximum current to a safe value</a:t>
            </a:r>
          </a:p>
        </p:txBody>
      </p:sp>
    </p:spTree>
    <p:extLst>
      <p:ext uri="{BB962C8B-B14F-4D97-AF65-F5344CB8AC3E}">
        <p14:creationId xmlns:p14="http://schemas.microsoft.com/office/powerpoint/2010/main" val="25900497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29 – Devices for protection against the effects of over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AU" dirty="0">
                <a:solidFill>
                  <a:srgbClr val="002060"/>
                </a:solidFill>
              </a:rPr>
              <a:t>Clause 2.5.2</a:t>
            </a:r>
          </a:p>
          <a:p>
            <a:pPr marL="36576" indent="0">
              <a:buNone/>
            </a:pPr>
            <a:r>
              <a:rPr lang="en-AU" dirty="0"/>
              <a:t>1.  a)  circuit breakers with short circuit  	      and over current mechanisms</a:t>
            </a:r>
          </a:p>
          <a:p>
            <a:pPr marL="36576" indent="0">
              <a:buNone/>
            </a:pPr>
            <a:r>
              <a:rPr lang="en-AU" dirty="0"/>
              <a:t>     b)   fuse-combination units</a:t>
            </a:r>
          </a:p>
          <a:p>
            <a:pPr marL="36576" indent="0">
              <a:buNone/>
            </a:pPr>
            <a:r>
              <a:rPr lang="en-AU" dirty="0"/>
              <a:t>     c)   HRC fuses</a:t>
            </a:r>
          </a:p>
          <a:p>
            <a:pPr marL="36576" indent="0">
              <a:buNone/>
            </a:pPr>
            <a:r>
              <a:rPr lang="en-AU" dirty="0"/>
              <a:t>     d)   circuit breakers with HRC fuses</a:t>
            </a:r>
          </a:p>
          <a:p>
            <a:pPr marL="36576" indent="0">
              <a:buNone/>
            </a:pPr>
            <a:r>
              <a:rPr lang="en-AU" dirty="0"/>
              <a:t>2.  Semi-enclosed </a:t>
            </a:r>
            <a:r>
              <a:rPr lang="en-AU" dirty="0" err="1"/>
              <a:t>rewireable</a:t>
            </a:r>
            <a:r>
              <a:rPr lang="en-AU" dirty="0"/>
              <a:t> fuses</a:t>
            </a:r>
          </a:p>
          <a:p>
            <a:pPr marL="550926" indent="-514350">
              <a:buAutoNum type="arabicPeriod" startAt="2"/>
            </a:pPr>
            <a:endParaRPr lang="en-AU" dirty="0"/>
          </a:p>
          <a:p>
            <a:pPr marL="36576" indent="0">
              <a:buNone/>
            </a:pPr>
            <a:r>
              <a:rPr lang="en-AU" dirty="0"/>
              <a:t>3.  No, combination MCB/ RCD yes</a:t>
            </a:r>
          </a:p>
        </p:txBody>
      </p:sp>
      <p:pic>
        <p:nvPicPr>
          <p:cNvPr id="6145" name="Picture 1" descr="Buy Fuse Combination Unit 125A TP&amp;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9409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048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30 – Protection against earth fault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1.5.10</a:t>
            </a:r>
          </a:p>
          <a:p>
            <a:pPr marL="36576" indent="0">
              <a:buNone/>
            </a:pPr>
            <a:r>
              <a:rPr lang="en-AU" dirty="0"/>
              <a:t>Earthing conductors must be capable of carrying earth fault current without overheating.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31 – Protection against abnormal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1.5.11</a:t>
            </a:r>
          </a:p>
          <a:p>
            <a:pPr marL="550926" indent="-514350">
              <a:buAutoNum type="alphaLcParenR"/>
            </a:pPr>
            <a:r>
              <a:rPr lang="en-AU" dirty="0"/>
              <a:t>Faults between circuits of different voltages</a:t>
            </a:r>
          </a:p>
          <a:p>
            <a:pPr marL="550926" indent="-514350">
              <a:buAutoNum type="alphaLcParenR"/>
            </a:pPr>
            <a:r>
              <a:rPr lang="en-AU" dirty="0"/>
              <a:t>Induced voltages in unused cables</a:t>
            </a:r>
          </a:p>
          <a:p>
            <a:pPr marL="550926" indent="-514350">
              <a:buAutoNum type="alphaLcParenR"/>
            </a:pPr>
            <a:r>
              <a:rPr lang="en-AU" dirty="0"/>
              <a:t>Harmful influence between different circuits and installations</a:t>
            </a:r>
          </a:p>
          <a:p>
            <a:pPr marL="550926" indent="-514350">
              <a:buAutoNum type="alphaLcParenR"/>
            </a:pPr>
            <a:r>
              <a:rPr lang="en-AU" dirty="0"/>
              <a:t>Lightning</a:t>
            </a:r>
          </a:p>
          <a:p>
            <a:pPr marL="550926" indent="-514350">
              <a:buAutoNum type="alphaLcParenR"/>
            </a:pPr>
            <a:r>
              <a:rPr lang="en-AU" dirty="0"/>
              <a:t>Switching operations</a:t>
            </a:r>
          </a:p>
          <a:p>
            <a:pPr marL="550926" indent="-514350">
              <a:buAutoNum type="alphaLcParenR"/>
            </a:pPr>
            <a:r>
              <a:rPr lang="en-AU" dirty="0"/>
              <a:t>Resonance </a:t>
            </a:r>
          </a:p>
          <a:p>
            <a:pPr marL="550926" indent="-514350">
              <a:buAutoNum type="alphaLcParenR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27449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32 – protection against abnormal voltages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2060"/>
                </a:solidFill>
              </a:rPr>
              <a:t>Clause 1.5.11.4</a:t>
            </a:r>
          </a:p>
          <a:p>
            <a:pPr marL="36576" indent="0">
              <a:buNone/>
            </a:pPr>
            <a:r>
              <a:rPr lang="en-AU" dirty="0"/>
              <a:t>Unused cable are to be terminated at each end.</a:t>
            </a:r>
          </a:p>
        </p:txBody>
      </p:sp>
    </p:spTree>
    <p:extLst>
      <p:ext uri="{BB962C8B-B14F-4D97-AF65-F5344CB8AC3E}">
        <p14:creationId xmlns:p14="http://schemas.microsoft.com/office/powerpoint/2010/main" val="22475990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33 – Protection for circuits operating at different voltages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1.4.98</a:t>
            </a:r>
          </a:p>
          <a:p>
            <a:pPr marL="550926" indent="-514350">
              <a:buAutoNum type="arabicPeriod"/>
            </a:pPr>
            <a:r>
              <a:rPr lang="en-AU" dirty="0"/>
              <a:t>Extra low voltage  not exceeding 50 V </a:t>
            </a:r>
            <a:r>
              <a:rPr lang="en-AU" dirty="0" err="1"/>
              <a:t>a.c</a:t>
            </a:r>
            <a:r>
              <a:rPr lang="en-AU" dirty="0"/>
              <a:t> and 120 V </a:t>
            </a:r>
            <a:r>
              <a:rPr lang="en-AU" dirty="0" err="1"/>
              <a:t>d.c.</a:t>
            </a:r>
            <a:endParaRPr lang="en-AU" dirty="0"/>
          </a:p>
          <a:p>
            <a:pPr marL="550926" indent="-514350">
              <a:buAutoNum type="arabicPeriod"/>
            </a:pPr>
            <a:r>
              <a:rPr lang="en-AU" dirty="0"/>
              <a:t>Low voltage not exceeding 1 000 V </a:t>
            </a:r>
            <a:r>
              <a:rPr lang="en-AU" dirty="0" err="1"/>
              <a:t>a.c</a:t>
            </a:r>
            <a:r>
              <a:rPr lang="en-AU" dirty="0"/>
              <a:t> and 1 500 V </a:t>
            </a:r>
            <a:r>
              <a:rPr lang="en-AU" dirty="0" err="1"/>
              <a:t>d.c.</a:t>
            </a:r>
            <a:endParaRPr lang="en-AU" dirty="0"/>
          </a:p>
          <a:p>
            <a:pPr marL="550926" indent="-514350">
              <a:buAutoNum type="arabicPeriod"/>
            </a:pPr>
            <a:r>
              <a:rPr lang="en-AU" dirty="0"/>
              <a:t>Exceeding low voltage.</a:t>
            </a:r>
          </a:p>
        </p:txBody>
      </p:sp>
    </p:spTree>
    <p:extLst>
      <p:ext uri="{BB962C8B-B14F-4D97-AF65-F5344CB8AC3E}">
        <p14:creationId xmlns:p14="http://schemas.microsoft.com/office/powerpoint/2010/main" val="24635616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Performance requirements - design and safety encompassing: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55000" lnSpcReduction="20000"/>
          </a:bodyPr>
          <a:lstStyle/>
          <a:p>
            <a:r>
              <a:rPr lang="en-AU" sz="3600" dirty="0"/>
              <a:t>acceptable methods of protection against the risks of ignition of flammable materials and injury by burns from the thermal effects of current, in normal service.</a:t>
            </a:r>
          </a:p>
          <a:p>
            <a:r>
              <a:rPr lang="en-AU" sz="3600" dirty="0"/>
              <a:t>likely sources of unwanted voltages and the methods for dealing with this potential hazard.</a:t>
            </a:r>
          </a:p>
          <a:p>
            <a:r>
              <a:rPr lang="en-AU" sz="3600" dirty="0"/>
              <a:t>acceptable methods for protecting persons and livestock against injury and property against damage from the effects of over current.</a:t>
            </a:r>
          </a:p>
          <a:p>
            <a:r>
              <a:rPr lang="en-AU" sz="3600" dirty="0"/>
              <a:t>requirement for protection against fault current.</a:t>
            </a:r>
          </a:p>
          <a:p>
            <a:r>
              <a:rPr lang="en-AU" sz="3600" dirty="0"/>
              <a:t>requirement for protection against the harmful effects of faults between live parts of circuits supplied at different voltages.</a:t>
            </a:r>
          </a:p>
          <a:p>
            <a:r>
              <a:rPr lang="en-AU" sz="3600" dirty="0"/>
              <a:t>need for protection against injury from mechanical movement and how this may be achieved. </a:t>
            </a:r>
          </a:p>
          <a:p>
            <a:r>
              <a:rPr lang="en-AU" sz="3600" dirty="0"/>
              <a:t>features of 'fire rated construction' and how the integrity of the fire rating can be maintained in relation to electrical installation.</a:t>
            </a:r>
          </a:p>
          <a:p>
            <a:endParaRPr lang="en-AU" dirty="0"/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34 – Protection of circuits at different voltage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1.5.11.2</a:t>
            </a:r>
          </a:p>
          <a:p>
            <a:pPr marL="550926" indent="-514350">
              <a:buAutoNum type="alphaLcParenR"/>
            </a:pPr>
            <a:r>
              <a:rPr lang="en-AU" dirty="0"/>
              <a:t>Segregation</a:t>
            </a:r>
          </a:p>
          <a:p>
            <a:pPr marL="550926" indent="-514350">
              <a:buAutoNum type="alphaLcParenR"/>
            </a:pPr>
            <a:r>
              <a:rPr lang="en-AU" dirty="0"/>
              <a:t>Installation of overvoltage protection</a:t>
            </a:r>
          </a:p>
        </p:txBody>
      </p:sp>
    </p:spTree>
    <p:extLst>
      <p:ext uri="{BB962C8B-B14F-4D97-AF65-F5344CB8AC3E}">
        <p14:creationId xmlns:p14="http://schemas.microsoft.com/office/powerpoint/2010/main" val="35159583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 35– Protection against injury from mechanical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1.5.13</a:t>
            </a:r>
          </a:p>
          <a:p>
            <a:pPr marL="550926" indent="-514350">
              <a:buAutoNum type="alphaLcParenR"/>
            </a:pPr>
            <a:r>
              <a:rPr lang="en-AU" dirty="0"/>
              <a:t>Mechanical maintenance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/>
              <a:t>Emergency stopping </a:t>
            </a:r>
          </a:p>
        </p:txBody>
      </p:sp>
    </p:spTree>
    <p:extLst>
      <p:ext uri="{BB962C8B-B14F-4D97-AF65-F5344CB8AC3E}">
        <p14:creationId xmlns:p14="http://schemas.microsoft.com/office/powerpoint/2010/main" val="861018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36 – Emergency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2060"/>
                </a:solidFill>
              </a:rPr>
              <a:t>Clause 2.3.5.1</a:t>
            </a:r>
          </a:p>
          <a:p>
            <a:pPr marL="550926" indent="-514350">
              <a:buAutoNum type="alphaLcParenR"/>
            </a:pPr>
            <a:r>
              <a:rPr lang="en-AU" dirty="0"/>
              <a:t>Machinery</a:t>
            </a:r>
          </a:p>
          <a:p>
            <a:pPr marL="550926" indent="-514350">
              <a:buAutoNum type="alphaLcParenR"/>
            </a:pPr>
            <a:r>
              <a:rPr lang="en-AU" dirty="0"/>
              <a:t>Conveyors</a:t>
            </a:r>
          </a:p>
          <a:p>
            <a:pPr marL="550926" indent="-514350">
              <a:buAutoNum type="alphaLcParenR"/>
            </a:pPr>
            <a:r>
              <a:rPr lang="en-AU" dirty="0"/>
              <a:t>Teaching laboratories</a:t>
            </a:r>
          </a:p>
          <a:p>
            <a:pPr marL="550926" indent="-514350">
              <a:buAutoNum type="alphaLcParenR"/>
            </a:pPr>
            <a:r>
              <a:rPr lang="en-AU" dirty="0"/>
              <a:t>Kitchens</a:t>
            </a:r>
          </a:p>
          <a:p>
            <a:pPr marL="550926" indent="-514350">
              <a:buAutoNum type="alphaLcParenR"/>
            </a:pPr>
            <a:r>
              <a:rPr lang="en-AU" dirty="0"/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173355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37 – Shutting down for mechanical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2060"/>
                </a:solidFill>
              </a:rPr>
              <a:t>Clause 2.3.6.1</a:t>
            </a:r>
          </a:p>
          <a:p>
            <a:pPr marL="550926" indent="-514350">
              <a:buAutoNum type="alphaLcParenR"/>
            </a:pPr>
            <a:r>
              <a:rPr lang="en-AU" dirty="0"/>
              <a:t>Rotating machines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/>
              <a:t>Heating elements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 err="1"/>
              <a:t>Electomagnetic</a:t>
            </a:r>
            <a:r>
              <a:rPr lang="en-AU" dirty="0"/>
              <a:t> equipment</a:t>
            </a:r>
          </a:p>
        </p:txBody>
      </p:sp>
    </p:spTree>
    <p:extLst>
      <p:ext uri="{BB962C8B-B14F-4D97-AF65-F5344CB8AC3E}">
        <p14:creationId xmlns:p14="http://schemas.microsoft.com/office/powerpoint/2010/main" val="21933882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38 – Shutting down for mechanical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2.3.6.3</a:t>
            </a:r>
          </a:p>
          <a:p>
            <a:pPr marL="550926" indent="-514350">
              <a:buAutoNum type="alphaLcParenR"/>
            </a:pPr>
            <a:r>
              <a:rPr lang="en-AU" dirty="0"/>
              <a:t>Switches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/>
              <a:t>Circuit breakers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/>
              <a:t>Plugs and sockets</a:t>
            </a:r>
          </a:p>
        </p:txBody>
      </p:sp>
    </p:spTree>
    <p:extLst>
      <p:ext uri="{BB962C8B-B14F-4D97-AF65-F5344CB8AC3E}">
        <p14:creationId xmlns:p14="http://schemas.microsoft.com/office/powerpoint/2010/main" val="9431457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39 – Fire rated construction and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/>
              <a:t>Clause 1.5.12</a:t>
            </a:r>
          </a:p>
          <a:p>
            <a:pPr marL="550926" indent="-514350">
              <a:buAutoNum type="alphaLcParenR"/>
            </a:pPr>
            <a:r>
              <a:rPr lang="en-AU" dirty="0"/>
              <a:t>Obstruct escape routes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/>
              <a:t>Contribute to, or propagate a fire</a:t>
            </a:r>
          </a:p>
          <a:p>
            <a:pPr marL="550926" indent="-514350">
              <a:buAutoNum type="alphaLcParenR"/>
            </a:pPr>
            <a:endParaRPr lang="en-AU" dirty="0"/>
          </a:p>
          <a:p>
            <a:pPr marL="550926" indent="-514350">
              <a:buAutoNum type="alphaLcParenR"/>
            </a:pPr>
            <a:r>
              <a:rPr lang="en-AU" dirty="0"/>
              <a:t>Get hot enough to ignite adjacent material</a:t>
            </a:r>
          </a:p>
          <a:p>
            <a:pPr marL="550926" indent="-514350">
              <a:buAutoNum type="alphaLcParenR"/>
            </a:pPr>
            <a:r>
              <a:rPr lang="en-AU" dirty="0"/>
              <a:t>Adversely affect egress</a:t>
            </a:r>
          </a:p>
        </p:txBody>
      </p:sp>
    </p:spTree>
    <p:extLst>
      <p:ext uri="{BB962C8B-B14F-4D97-AF65-F5344CB8AC3E}">
        <p14:creationId xmlns:p14="http://schemas.microsoft.com/office/powerpoint/2010/main" val="38413121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40 – Fire protection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2.9.7</a:t>
            </a:r>
          </a:p>
          <a:p>
            <a:pPr marL="36576" indent="0">
              <a:buNone/>
            </a:pPr>
            <a:endParaRPr lang="en-AU" dirty="0"/>
          </a:p>
          <a:p>
            <a:pPr marL="36576" indent="0">
              <a:buNone/>
            </a:pPr>
            <a:r>
              <a:rPr lang="en-AU" dirty="0"/>
              <a:t>1. Sealing with a fire retardant sealant.</a:t>
            </a:r>
          </a:p>
        </p:txBody>
      </p:sp>
    </p:spTree>
    <p:extLst>
      <p:ext uri="{BB962C8B-B14F-4D97-AF65-F5344CB8AC3E}">
        <p14:creationId xmlns:p14="http://schemas.microsoft.com/office/powerpoint/2010/main" val="34392221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FF0000"/>
                </a:solidFill>
              </a:rPr>
              <a:t>Activity 41 – Penetration of fire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3.9.9.3</a:t>
            </a:r>
          </a:p>
          <a:p>
            <a:pPr marL="550926" indent="-514350">
              <a:buAutoNum type="arabicPeriod"/>
            </a:pPr>
            <a:r>
              <a:rPr lang="en-AU" dirty="0"/>
              <a:t>500 mm</a:t>
            </a:r>
            <a:r>
              <a:rPr lang="en-AU" baseline="30000" dirty="0"/>
              <a:t>2</a:t>
            </a:r>
            <a:r>
              <a:rPr lang="en-AU" dirty="0"/>
              <a:t> or 25 mm in diameter</a:t>
            </a:r>
          </a:p>
          <a:p>
            <a:pPr marL="550926" indent="-514350">
              <a:buAutoNum type="arabicPeriod"/>
            </a:pPr>
            <a:endParaRPr lang="en-AU" dirty="0"/>
          </a:p>
          <a:p>
            <a:pPr marL="550926" indent="-514350">
              <a:buAutoNum type="arabicPeriod"/>
            </a:pPr>
            <a:r>
              <a:rPr lang="en-AU" dirty="0"/>
              <a:t>Internally sealed to the level required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6724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7444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520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42 – Building code Australia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AU" dirty="0">
                <a:solidFill>
                  <a:srgbClr val="0070C0"/>
                </a:solidFill>
              </a:rPr>
              <a:t>Clause E2.1 BCA</a:t>
            </a:r>
          </a:p>
          <a:p>
            <a:pPr marL="36576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1405969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AS3000 clause 1.5.1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303079"/>
              </p:ext>
            </p:extLst>
          </p:nvPr>
        </p:nvGraphicFramePr>
        <p:xfrm>
          <a:off x="251520" y="1412776"/>
          <a:ext cx="8712967" cy="52861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559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Read AS 3000 clause 1.5.1</a:t>
                      </a:r>
                      <a:endParaRPr lang="en-AU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0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4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45440" algn="l"/>
                        </a:tabLst>
                      </a:pPr>
                      <a:r>
                        <a:rPr lang="en-AU" sz="1600" dirty="0">
                          <a:effectLst/>
                        </a:rPr>
                        <a:t>1.	What 3 items require protection?</a:t>
                      </a:r>
                      <a:endParaRPr lang="en-AU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2220" algn="l"/>
                        </a:tabLst>
                      </a:pPr>
                      <a:r>
                        <a:rPr lang="en-AU" sz="1600" dirty="0">
                          <a:effectLst/>
                        </a:rPr>
                        <a:t>a)</a:t>
                      </a:r>
                      <a:r>
                        <a:rPr lang="en-AU" sz="1600" baseline="0" dirty="0">
                          <a:effectLst/>
                        </a:rPr>
                        <a:t>                      </a:t>
                      </a: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</a:rPr>
                        <a:t>PERSONS</a:t>
                      </a:r>
                      <a:r>
                        <a:rPr lang="en-AU" sz="1600" dirty="0">
                          <a:effectLst/>
                        </a:rPr>
                        <a:t>	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2220" algn="l"/>
                        </a:tabLst>
                      </a:pPr>
                      <a:r>
                        <a:rPr lang="en-AU" sz="1600" dirty="0">
                          <a:effectLst/>
                        </a:rPr>
                        <a:t>b)</a:t>
                      </a:r>
                      <a:r>
                        <a:rPr lang="en-AU" sz="1600" baseline="0" dirty="0">
                          <a:effectLst/>
                        </a:rPr>
                        <a:t>                      </a:t>
                      </a: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</a:rPr>
                        <a:t>LIVESTOCK</a:t>
                      </a:r>
                      <a:r>
                        <a:rPr lang="en-AU" sz="1600" dirty="0">
                          <a:effectLst/>
                        </a:rPr>
                        <a:t>	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2220" algn="l"/>
                        </a:tabLst>
                      </a:pPr>
                      <a:r>
                        <a:rPr lang="en-AU" sz="1600" dirty="0">
                          <a:effectLst/>
                        </a:rPr>
                        <a:t>c)</a:t>
                      </a:r>
                      <a:r>
                        <a:rPr lang="en-AU" sz="1600" baseline="0" dirty="0">
                          <a:effectLst/>
                        </a:rPr>
                        <a:t>                     </a:t>
                      </a: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</a:rPr>
                        <a:t>PROPERTY</a:t>
                      </a:r>
                      <a:r>
                        <a:rPr lang="en-AU" sz="1600" dirty="0">
                          <a:effectLst/>
                        </a:rPr>
                        <a:t>	</a:t>
                      </a:r>
                      <a:endParaRPr lang="en-AU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4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6395" algn="l"/>
                        </a:tabLst>
                      </a:pPr>
                      <a:r>
                        <a:rPr lang="en-AU" sz="1600" dirty="0">
                          <a:effectLst/>
                        </a:rPr>
                        <a:t>2.	What are the 3 major risks?</a:t>
                      </a:r>
                      <a:endParaRPr lang="en-AU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2220" algn="l"/>
                        </a:tabLst>
                      </a:pPr>
                      <a:r>
                        <a:rPr lang="en-AU" sz="1600" dirty="0">
                          <a:effectLst/>
                        </a:rPr>
                        <a:t>a)</a:t>
                      </a:r>
                      <a:r>
                        <a:rPr lang="en-AU" sz="1600" baseline="0" dirty="0">
                          <a:effectLst/>
                        </a:rPr>
                        <a:t>                </a:t>
                      </a: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</a:rPr>
                        <a:t>SHOCK CURRENT</a:t>
                      </a:r>
                      <a:r>
                        <a:rPr lang="en-AU" sz="1600" dirty="0">
                          <a:effectLst/>
                        </a:rPr>
                        <a:t>	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2220" algn="l"/>
                        </a:tabLst>
                      </a:pPr>
                      <a:r>
                        <a:rPr lang="en-AU" sz="1600" dirty="0">
                          <a:effectLst/>
                        </a:rPr>
                        <a:t>b)</a:t>
                      </a:r>
                      <a:r>
                        <a:rPr lang="en-AU" sz="1600" baseline="0" dirty="0">
                          <a:effectLst/>
                        </a:rPr>
                        <a:t>          </a:t>
                      </a: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</a:rPr>
                        <a:t>EXCESSIVE TEMPERATURE</a:t>
                      </a:r>
                      <a:r>
                        <a:rPr lang="en-AU" sz="1600" dirty="0">
                          <a:effectLst/>
                        </a:rPr>
                        <a:t>	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2220" algn="l"/>
                        </a:tabLst>
                      </a:pPr>
                      <a:r>
                        <a:rPr lang="en-AU" sz="1600" dirty="0">
                          <a:effectLst/>
                        </a:rPr>
                        <a:t>c)</a:t>
                      </a:r>
                      <a:r>
                        <a:rPr lang="en-AU" sz="1600" baseline="0" dirty="0">
                          <a:effectLst/>
                        </a:rPr>
                        <a:t>         </a:t>
                      </a: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</a:rPr>
                        <a:t>EXPLOSIVE ATMOSPHERES</a:t>
                      </a:r>
                      <a:r>
                        <a:rPr lang="en-AU" sz="1000" dirty="0">
                          <a:effectLst/>
                        </a:rPr>
                        <a:t>	</a:t>
                      </a:r>
                      <a:endParaRPr lang="en-AU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545" descr="Description: Read the suggested text or resource_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6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 descr="Description: Write a response_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81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5263" y="1893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65263" y="24272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Ac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2649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Design Considerations</a:t>
            </a:r>
            <a:br>
              <a:rPr lang="en-AU" dirty="0">
                <a:solidFill>
                  <a:srgbClr val="FF0000"/>
                </a:solidFill>
              </a:rPr>
            </a:b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Electrical loads</a:t>
            </a:r>
          </a:p>
          <a:p>
            <a:r>
              <a:rPr lang="en-AU" dirty="0"/>
              <a:t>Circuit system design</a:t>
            </a:r>
          </a:p>
          <a:p>
            <a:r>
              <a:rPr lang="en-AU" dirty="0"/>
              <a:t>Environmental aspects</a:t>
            </a:r>
          </a:p>
          <a:p>
            <a:r>
              <a:rPr lang="en-AU" dirty="0"/>
              <a:t>Client requirements</a:t>
            </a:r>
          </a:p>
          <a:p>
            <a:r>
              <a:rPr lang="en-AU" dirty="0"/>
              <a:t>Type of service</a:t>
            </a:r>
          </a:p>
          <a:p>
            <a:r>
              <a:rPr lang="en-AU" dirty="0"/>
              <a:t>Legislation</a:t>
            </a:r>
          </a:p>
          <a:p>
            <a:r>
              <a:rPr lang="en-AU" dirty="0"/>
              <a:t>Local service rules</a:t>
            </a:r>
          </a:p>
          <a:p>
            <a:r>
              <a:rPr lang="en-AU" dirty="0"/>
              <a:t>AS/NZS 3000:2018 Section 1.6</a:t>
            </a:r>
          </a:p>
          <a:p>
            <a:endParaRPr lang="en-AU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AS/NZS 3000:2018 Section 1.6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AU" sz="3600" dirty="0">
                <a:solidFill>
                  <a:srgbClr val="0070C0"/>
                </a:solidFill>
              </a:rPr>
              <a:t>Activity 2 – page 9</a:t>
            </a:r>
          </a:p>
          <a:p>
            <a:r>
              <a:rPr lang="en-AU" dirty="0"/>
              <a:t>Designed to protect persons, livestock and property from harmful effects</a:t>
            </a:r>
          </a:p>
          <a:p>
            <a:r>
              <a:rPr lang="en-AU" dirty="0"/>
              <a:t>Function as intended</a:t>
            </a:r>
          </a:p>
          <a:p>
            <a:r>
              <a:rPr lang="en-AU" dirty="0"/>
              <a:t>Be compatible with electricity distribution system</a:t>
            </a:r>
          </a:p>
          <a:p>
            <a:r>
              <a:rPr lang="en-AU" dirty="0"/>
              <a:t>Minimise inconvenience in the event of a fault</a:t>
            </a:r>
          </a:p>
          <a:p>
            <a:r>
              <a:rPr lang="en-AU" dirty="0"/>
              <a:t>Facilitate safe operation, inspection, testing and maintenance</a:t>
            </a:r>
          </a:p>
          <a:p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Supply characteristics need to be determined: clause 1.6.2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AU" sz="3900" b="1" dirty="0">
                <a:solidFill>
                  <a:srgbClr val="0070C0"/>
                </a:solidFill>
              </a:rPr>
              <a:t>Activity 3 – page 10</a:t>
            </a:r>
          </a:p>
          <a:p>
            <a:r>
              <a:rPr lang="en-AU" dirty="0"/>
              <a:t>AC or DC</a:t>
            </a:r>
          </a:p>
          <a:p>
            <a:r>
              <a:rPr lang="en-AU" dirty="0"/>
              <a:t>number of conductors – 1Ø, 2Ø, 3Ø</a:t>
            </a:r>
          </a:p>
          <a:p>
            <a:r>
              <a:rPr lang="en-AU" dirty="0"/>
              <a:t>voltage – 230/400 V +10% to - 6%</a:t>
            </a:r>
          </a:p>
          <a:p>
            <a:r>
              <a:rPr lang="en-AU" dirty="0"/>
              <a:t>frequency</a:t>
            </a:r>
          </a:p>
          <a:p>
            <a:r>
              <a:rPr lang="en-AU" dirty="0"/>
              <a:t>maximum demand</a:t>
            </a:r>
          </a:p>
          <a:p>
            <a:r>
              <a:rPr lang="en-AU" dirty="0"/>
              <a:t>prospective short circuit current</a:t>
            </a:r>
          </a:p>
          <a:p>
            <a:r>
              <a:rPr lang="en-AU" dirty="0"/>
              <a:t>earthing system – MEN</a:t>
            </a:r>
          </a:p>
          <a:p>
            <a:r>
              <a:rPr lang="en-AU" dirty="0"/>
              <a:t>limits on use of equipment</a:t>
            </a:r>
          </a:p>
          <a:p>
            <a:r>
              <a:rPr lang="en-AU" dirty="0"/>
              <a:t>harmonics</a:t>
            </a:r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Activity 4 – supply characteristics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834360"/>
              </p:ext>
            </p:extLst>
          </p:nvPr>
        </p:nvGraphicFramePr>
        <p:xfrm>
          <a:off x="539552" y="1124744"/>
          <a:ext cx="8136903" cy="50861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22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4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b="1" dirty="0">
                          <a:effectLst/>
                        </a:rPr>
                        <a:t>Use AS 3000 2007 rule 1.6.2 (C) to complete the following activities</a:t>
                      </a:r>
                      <a:r>
                        <a:rPr lang="en-AU" sz="1400" dirty="0">
                          <a:effectLst/>
                        </a:rPr>
                        <a:t>: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915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>
                          <a:effectLst/>
                        </a:rPr>
                        <a:t>Calculate the maximum permissible supply voltage for a single phase 230 V installation. 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 </a:t>
                      </a:r>
                      <a:endParaRPr lang="en-AU" sz="2000" b="1" dirty="0">
                        <a:solidFill>
                          <a:srgbClr val="FFFF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915">
                <a:tc>
                  <a:txBody>
                    <a:bodyPr/>
                    <a:lstStyle/>
                    <a:p>
                      <a:pPr marL="261938" lvl="0" indent="-261938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400" dirty="0">
                          <a:effectLst/>
                        </a:rPr>
                        <a:t>2.   Calculate the minimum      permissible supply voltage for a single phase 230 V installation.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915">
                <a:tc>
                  <a:txBody>
                    <a:bodyPr/>
                    <a:lstStyle/>
                    <a:p>
                      <a:pPr marL="261938" lvl="0" indent="-261938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400" dirty="0">
                          <a:effectLst/>
                        </a:rPr>
                        <a:t>3.  Calculate the maximum permissible supply voltage for a three phase 400 V installation. 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915">
                <a:tc>
                  <a:txBody>
                    <a:bodyPr/>
                    <a:lstStyle/>
                    <a:p>
                      <a:pPr marL="261938" lvl="0" indent="-261938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400" dirty="0">
                          <a:effectLst/>
                        </a:rPr>
                        <a:t>4.  Calculate the minimum permissible supply voltage for a three phase 400 V installation.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5" name="Picture 6" descr="Description: Write a response_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6589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306896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AU" b="1" dirty="0">
                <a:solidFill>
                  <a:srgbClr val="FFFF00"/>
                </a:solidFill>
              </a:rPr>
              <a:t>230 + (230 x 10%) = 253 V</a:t>
            </a:r>
            <a:endParaRPr lang="en-AU" b="1" dirty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4446" y="3892406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AU" b="1" dirty="0">
                <a:solidFill>
                  <a:srgbClr val="FFFF00"/>
                </a:solidFill>
              </a:rPr>
              <a:t>230 - (230 x 6%) = 216.2 V</a:t>
            </a:r>
            <a:endParaRPr lang="en-AU" b="1" dirty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564" y="468774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AU" dirty="0">
                <a:solidFill>
                  <a:srgbClr val="FFFF00"/>
                </a:solidFill>
              </a:rPr>
              <a:t>400 + (400 x 10%) = 440 V</a:t>
            </a:r>
            <a:endParaRPr lang="en-AU" dirty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8564" y="5661248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AU" dirty="0">
                <a:solidFill>
                  <a:srgbClr val="FFFF00"/>
                </a:solidFill>
              </a:rPr>
              <a:t>400 - (400 x 6%) = 376 V</a:t>
            </a:r>
            <a:endParaRPr lang="en-AU" dirty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39577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echnic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FCF4C6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</TotalTime>
  <Words>1971</Words>
  <Application>Microsoft Office PowerPoint</Application>
  <PresentationFormat>On-screen Show (4:3)</PresentationFormat>
  <Paragraphs>319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Franklin Gothic Book</vt:lpstr>
      <vt:lpstr>Verdana</vt:lpstr>
      <vt:lpstr>Wingdings 2</vt:lpstr>
      <vt:lpstr>Technic</vt:lpstr>
      <vt:lpstr>UEENEEG107A : Select wiring systems and cables for low voltage general electrical installations </vt:lpstr>
      <vt:lpstr>Work Books Required for UEENEEG1O7A and UEENEEG103A </vt:lpstr>
      <vt:lpstr>Performance requirements - design and safety encompassing: </vt:lpstr>
      <vt:lpstr>Performance requirements - design and safety encompassing: Continued</vt:lpstr>
      <vt:lpstr>AS3000 clause 1.5.1</vt:lpstr>
      <vt:lpstr>Design Considerations </vt:lpstr>
      <vt:lpstr>AS/NZS 3000:2018 Section 1.6</vt:lpstr>
      <vt:lpstr>Supply characteristics need to be determined: clause 1.6.2</vt:lpstr>
      <vt:lpstr>Activity 4 – supply characteristics</vt:lpstr>
      <vt:lpstr>Activity 5 – Maximum demand of consumers and sub mains</vt:lpstr>
      <vt:lpstr>PowerPoint Presentation</vt:lpstr>
      <vt:lpstr>Activity 6 – Limiting voltage drop</vt:lpstr>
      <vt:lpstr>Activity 7 – Permissible Voltage drop</vt:lpstr>
      <vt:lpstr>PowerPoint Presentation</vt:lpstr>
      <vt:lpstr>  Separate circuit arrangements make it possible to:  Activity 14 – clause 1.6.5</vt:lpstr>
      <vt:lpstr>PowerPoint Presentation</vt:lpstr>
      <vt:lpstr>The following circuit groups are used:</vt:lpstr>
      <vt:lpstr>The electrical installation must:</vt:lpstr>
      <vt:lpstr>How many circuits?</vt:lpstr>
      <vt:lpstr>External influences</vt:lpstr>
      <vt:lpstr>Protection for safety</vt:lpstr>
      <vt:lpstr>Activity 17 – Direct contact</vt:lpstr>
      <vt:lpstr>Activity 18 – Protection against  direct contact                  </vt:lpstr>
      <vt:lpstr>Activity 19 – Arms reach</vt:lpstr>
      <vt:lpstr>Activity 20 – Indirect contact</vt:lpstr>
      <vt:lpstr>PowerPoint Presentation</vt:lpstr>
      <vt:lpstr>Activity 21 – Protection against indirect contact (fault protection)</vt:lpstr>
      <vt:lpstr>Activity 22 – Protection by automatic disconnection of supply</vt:lpstr>
      <vt:lpstr>Activity 23 – Disconnection times</vt:lpstr>
      <vt:lpstr>Activity 24 – Protection against               thermal effects</vt:lpstr>
      <vt:lpstr>Activity 25 – Protection against               thermal effects</vt:lpstr>
      <vt:lpstr>Activity 26 – Protection against burns</vt:lpstr>
      <vt:lpstr>Activity 27 – Protection against              over currents</vt:lpstr>
      <vt:lpstr>Activity 28 – Protection against the effects of over current</vt:lpstr>
      <vt:lpstr>Activity 29 – Devices for protection against the effects of over current</vt:lpstr>
      <vt:lpstr>Activity 30 – Protection against earth fault current</vt:lpstr>
      <vt:lpstr>Activity 31 – Protection against abnormal voltage</vt:lpstr>
      <vt:lpstr>Activity 32 – protection against abnormal voltages</vt:lpstr>
      <vt:lpstr>Activity 33 – Protection for circuits operating at different voltages</vt:lpstr>
      <vt:lpstr>Activity 34 – Protection of circuits at different voltage levels</vt:lpstr>
      <vt:lpstr>Activity  35– Protection against injury from mechanical movement</vt:lpstr>
      <vt:lpstr>Activity 36 – Emergency switching</vt:lpstr>
      <vt:lpstr>Activity 37 – Shutting down for mechanical maintenance</vt:lpstr>
      <vt:lpstr>Activity 38 – Shutting down for mechanical maintenance</vt:lpstr>
      <vt:lpstr>Activity 39 – Fire rated construction and integrity</vt:lpstr>
      <vt:lpstr>Activity 40 – Fire protection methods</vt:lpstr>
      <vt:lpstr>Activity 41 – Penetration of fire barriers</vt:lpstr>
      <vt:lpstr>Activity 42 – Building code Australia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Considerations</dc:title>
  <dc:creator>Greg</dc:creator>
  <cp:lastModifiedBy>Kevin Kean</cp:lastModifiedBy>
  <cp:revision>166</cp:revision>
  <dcterms:created xsi:type="dcterms:W3CDTF">2011-02-18T04:37:54Z</dcterms:created>
  <dcterms:modified xsi:type="dcterms:W3CDTF">2021-07-16T01:29:18Z</dcterms:modified>
</cp:coreProperties>
</file>