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256" r:id="rId2"/>
    <p:sldId id="314" r:id="rId3"/>
    <p:sldId id="316" r:id="rId4"/>
    <p:sldId id="315"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318" r:id="rId25"/>
    <p:sldId id="276" r:id="rId26"/>
    <p:sldId id="277" r:id="rId27"/>
    <p:sldId id="278" r:id="rId28"/>
    <p:sldId id="279" r:id="rId29"/>
    <p:sldId id="280" r:id="rId30"/>
    <p:sldId id="281" r:id="rId31"/>
    <p:sldId id="282" r:id="rId32"/>
    <p:sldId id="283" r:id="rId33"/>
    <p:sldId id="284" r:id="rId34"/>
    <p:sldId id="285" r:id="rId35"/>
    <p:sldId id="287" r:id="rId36"/>
    <p:sldId id="286" r:id="rId37"/>
    <p:sldId id="288" r:id="rId38"/>
    <p:sldId id="317" r:id="rId39"/>
    <p:sldId id="289" r:id="rId40"/>
    <p:sldId id="290" r:id="rId41"/>
    <p:sldId id="291" r:id="rId42"/>
    <p:sldId id="319" r:id="rId43"/>
    <p:sldId id="292" r:id="rId44"/>
    <p:sldId id="332" r:id="rId45"/>
    <p:sldId id="293" r:id="rId46"/>
    <p:sldId id="294" r:id="rId47"/>
    <p:sldId id="296" r:id="rId48"/>
    <p:sldId id="331" r:id="rId49"/>
    <p:sldId id="336" r:id="rId50"/>
    <p:sldId id="297" r:id="rId51"/>
    <p:sldId id="320" r:id="rId52"/>
    <p:sldId id="298" r:id="rId53"/>
    <p:sldId id="299" r:id="rId54"/>
    <p:sldId id="334" r:id="rId55"/>
    <p:sldId id="300" r:id="rId56"/>
    <p:sldId id="335" r:id="rId57"/>
    <p:sldId id="328" r:id="rId58"/>
    <p:sldId id="301" r:id="rId59"/>
    <p:sldId id="310" r:id="rId60"/>
    <p:sldId id="330" r:id="rId61"/>
    <p:sldId id="311" r:id="rId62"/>
    <p:sldId id="333" r:id="rId63"/>
    <p:sldId id="302" r:id="rId64"/>
    <p:sldId id="329" r:id="rId65"/>
    <p:sldId id="295" r:id="rId66"/>
    <p:sldId id="303" r:id="rId67"/>
    <p:sldId id="312" r:id="rId68"/>
    <p:sldId id="304" r:id="rId69"/>
    <p:sldId id="305" r:id="rId70"/>
    <p:sldId id="306" r:id="rId71"/>
    <p:sldId id="307" r:id="rId72"/>
    <p:sldId id="308" r:id="rId73"/>
    <p:sldId id="313" r:id="rId74"/>
    <p:sldId id="309" r:id="rId75"/>
    <p:sldId id="321" r:id="rId76"/>
    <p:sldId id="322" r:id="rId77"/>
    <p:sldId id="323" r:id="rId78"/>
    <p:sldId id="324" r:id="rId79"/>
    <p:sldId id="325" r:id="rId80"/>
    <p:sldId id="327" r:id="rId81"/>
    <p:sldId id="326" r:id="rId82"/>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8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7" autoAdjust="0"/>
    <p:restoredTop sz="94660"/>
  </p:normalViewPr>
  <p:slideViewPr>
    <p:cSldViewPr>
      <p:cViewPr varScale="1">
        <p:scale>
          <a:sx n="116" d="100"/>
          <a:sy n="116" d="100"/>
        </p:scale>
        <p:origin x="111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8FC43F33-454A-4267-9B8E-67629218465D}" type="datetimeFigureOut">
              <a:rPr lang="en-AU" smtClean="0"/>
              <a:t>10/09/2021</a:t>
            </a:fld>
            <a:endParaRPr lang="en-AU"/>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4817587E-2A3B-4D26-BE84-57F11796EA03}" type="slidenum">
              <a:rPr lang="en-AU" smtClean="0"/>
              <a:t>‹#›</a:t>
            </a:fld>
            <a:endParaRPr lang="en-AU"/>
          </a:p>
        </p:txBody>
      </p:sp>
    </p:spTree>
    <p:extLst>
      <p:ext uri="{BB962C8B-B14F-4D97-AF65-F5344CB8AC3E}">
        <p14:creationId xmlns:p14="http://schemas.microsoft.com/office/powerpoint/2010/main" val="36818554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860698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154065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186254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203645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355991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377163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2353734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314621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140668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10820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8D077E-7942-4293-AF9B-0BE3507F16B2}" type="datetimeFigureOut">
              <a:rPr lang="en-AU" smtClean="0"/>
              <a:pPr/>
              <a:t>10/09/2021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750D30-DD0D-4DAA-8AE3-59E809F2BFED}" type="slidenum">
              <a:rPr lang="en-AU" smtClean="0"/>
              <a:pPr/>
              <a:t>‹#›</a:t>
            </a:fld>
            <a:endParaRPr lang="en-AU"/>
          </a:p>
        </p:txBody>
      </p:sp>
    </p:spTree>
    <p:extLst>
      <p:ext uri="{BB962C8B-B14F-4D97-AF65-F5344CB8AC3E}">
        <p14:creationId xmlns:p14="http://schemas.microsoft.com/office/powerpoint/2010/main" val="301372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D077E-7942-4293-AF9B-0BE3507F16B2}" type="datetimeFigureOut">
              <a:rPr lang="en-AU" smtClean="0"/>
              <a:pPr/>
              <a:t>10/09/2021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50D30-DD0D-4DAA-8AE3-59E809F2BFED}" type="slidenum">
              <a:rPr lang="en-AU" smtClean="0"/>
              <a:pPr/>
              <a:t>‹#›</a:t>
            </a:fld>
            <a:endParaRPr lang="en-AU"/>
          </a:p>
        </p:txBody>
      </p:sp>
    </p:spTree>
    <p:extLst>
      <p:ext uri="{BB962C8B-B14F-4D97-AF65-F5344CB8AC3E}">
        <p14:creationId xmlns:p14="http://schemas.microsoft.com/office/powerpoint/2010/main" val="299645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0.emf"/></Relationships>
</file>

<file path=ppt/slides/_rels/slide7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188641"/>
            <a:ext cx="7772400" cy="720080"/>
          </a:xfrm>
        </p:spPr>
        <p:txBody>
          <a:bodyPr>
            <a:normAutofit fontScale="90000"/>
          </a:bodyPr>
          <a:lstStyle/>
          <a:p>
            <a:r>
              <a:rPr lang="en-AU" dirty="0"/>
              <a:t>Topic 11 - Switchboards</a:t>
            </a:r>
          </a:p>
        </p:txBody>
      </p:sp>
      <p:sp>
        <p:nvSpPr>
          <p:cNvPr id="5" name="Subtitle 4"/>
          <p:cNvSpPr>
            <a:spLocks noGrp="1"/>
          </p:cNvSpPr>
          <p:nvPr>
            <p:ph type="subTitle" idx="1"/>
          </p:nvPr>
        </p:nvSpPr>
        <p:spPr>
          <a:xfrm>
            <a:off x="611560" y="908720"/>
            <a:ext cx="7920880" cy="5688632"/>
          </a:xfrm>
        </p:spPr>
        <p:txBody>
          <a:bodyPr>
            <a:noAutofit/>
          </a:bodyPr>
          <a:lstStyle/>
          <a:p>
            <a:pPr algn="l"/>
            <a:r>
              <a:rPr lang="en-AU" sz="1600" b="1" dirty="0">
                <a:solidFill>
                  <a:schemeClr val="tx1"/>
                </a:solidFill>
                <a:latin typeface="Arial" pitchFamily="34" charset="0"/>
                <a:cs typeface="Arial" pitchFamily="34" charset="0"/>
              </a:rPr>
              <a:t>Learners should be able to meet the following learning objectives:</a:t>
            </a:r>
          </a:p>
          <a:p>
            <a:pPr marL="285750" lvl="0" indent="-285750" algn="l">
              <a:buFont typeface="Arial" pitchFamily="34" charset="0"/>
              <a:buChar char="•"/>
            </a:pPr>
            <a:r>
              <a:rPr lang="en-AU" sz="1600" dirty="0">
                <a:solidFill>
                  <a:schemeClr val="tx1"/>
                </a:solidFill>
                <a:latin typeface="Arial" pitchFamily="34" charset="0"/>
                <a:cs typeface="Arial" pitchFamily="34" charset="0"/>
              </a:rPr>
              <a:t>State the AS/NZS 3000 and local supply authority requirements for switchboards.</a:t>
            </a:r>
          </a:p>
          <a:p>
            <a:pPr marL="285750" lvl="0" indent="-285750" algn="l">
              <a:buFont typeface="Arial" pitchFamily="34" charset="0"/>
              <a:buChar char="•"/>
            </a:pPr>
            <a:r>
              <a:rPr lang="en-AU" sz="1600" dirty="0">
                <a:solidFill>
                  <a:schemeClr val="tx1"/>
                </a:solidFill>
                <a:latin typeface="Arial" pitchFamily="34" charset="0"/>
                <a:cs typeface="Arial" pitchFamily="34" charset="0"/>
              </a:rPr>
              <a:t>Explain the tariff structures for the supply of electricity.  </a:t>
            </a:r>
          </a:p>
          <a:p>
            <a:pPr marL="285750" lvl="0" indent="-285750" algn="l">
              <a:buFont typeface="Arial" pitchFamily="34" charset="0"/>
              <a:buChar char="•"/>
            </a:pPr>
            <a:r>
              <a:rPr lang="en-AU" sz="1600" dirty="0">
                <a:solidFill>
                  <a:schemeClr val="tx1"/>
                </a:solidFill>
                <a:latin typeface="Arial" pitchFamily="34" charset="0"/>
                <a:cs typeface="Arial" pitchFamily="34" charset="0"/>
              </a:rPr>
              <a:t>List the equipment installed at main switchboards with capacities up to 400 A per phase.</a:t>
            </a:r>
          </a:p>
          <a:p>
            <a:pPr marL="285750" lvl="0" indent="-285750" algn="l">
              <a:buFont typeface="Arial" pitchFamily="34" charset="0"/>
              <a:buChar char="•"/>
            </a:pPr>
            <a:r>
              <a:rPr lang="en-AU" sz="1600" dirty="0">
                <a:solidFill>
                  <a:schemeClr val="tx1"/>
                </a:solidFill>
                <a:latin typeface="Arial" pitchFamily="34" charset="0"/>
                <a:cs typeface="Arial" pitchFamily="34" charset="0"/>
              </a:rPr>
              <a:t>Sketch the layout of a main switchboard for an installation supplied with single phase single tariff whole current metering.</a:t>
            </a:r>
          </a:p>
          <a:p>
            <a:pPr marL="285750" lvl="0" indent="-285750" algn="l">
              <a:buFont typeface="Arial" pitchFamily="34" charset="0"/>
              <a:buChar char="•"/>
            </a:pPr>
            <a:r>
              <a:rPr lang="en-AU" sz="1600" dirty="0">
                <a:solidFill>
                  <a:schemeClr val="tx1"/>
                </a:solidFill>
                <a:latin typeface="Arial" pitchFamily="34" charset="0"/>
                <a:cs typeface="Arial" pitchFamily="34" charset="0"/>
              </a:rPr>
              <a:t>Sketch the layout of a main switchboard for an installation supplied with single phase multiple tariff whole current metering.</a:t>
            </a:r>
          </a:p>
          <a:p>
            <a:pPr marL="285750" lvl="0" indent="-285750" algn="l">
              <a:buFont typeface="Arial" pitchFamily="34" charset="0"/>
              <a:buChar char="•"/>
            </a:pPr>
            <a:r>
              <a:rPr lang="en-AU" sz="1600" dirty="0">
                <a:solidFill>
                  <a:schemeClr val="tx1"/>
                </a:solidFill>
                <a:latin typeface="Arial" pitchFamily="34" charset="0"/>
                <a:cs typeface="Arial" pitchFamily="34" charset="0"/>
              </a:rPr>
              <a:t>Sketch the layout of a main switchboard for an installation supplied with multiphase single tariff whole current metering.</a:t>
            </a:r>
          </a:p>
          <a:p>
            <a:pPr marL="285750" lvl="0" indent="-285750" algn="l">
              <a:buFont typeface="Arial" pitchFamily="34" charset="0"/>
              <a:buChar char="•"/>
            </a:pPr>
            <a:r>
              <a:rPr lang="en-AU" sz="1600" dirty="0">
                <a:solidFill>
                  <a:schemeClr val="tx1"/>
                </a:solidFill>
                <a:latin typeface="Arial" pitchFamily="34" charset="0"/>
                <a:cs typeface="Arial" pitchFamily="34" charset="0"/>
              </a:rPr>
              <a:t>Sketch the layout of a main switchboard for an installation supplied with multiphase multiple tariff whole current metering.</a:t>
            </a:r>
          </a:p>
          <a:p>
            <a:pPr marL="285750" lvl="0" indent="-285750" algn="l">
              <a:buFont typeface="Arial" pitchFamily="34" charset="0"/>
              <a:buChar char="•"/>
            </a:pPr>
            <a:r>
              <a:rPr lang="en-AU" sz="1600" dirty="0">
                <a:solidFill>
                  <a:schemeClr val="tx1"/>
                </a:solidFill>
                <a:latin typeface="Arial" pitchFamily="34" charset="0"/>
                <a:cs typeface="Arial" pitchFamily="34" charset="0"/>
              </a:rPr>
              <a:t>Sketch the layout of a main switchboard for a multiple tenancy installation with whole current metering.</a:t>
            </a:r>
          </a:p>
          <a:p>
            <a:pPr marL="285750" lvl="0" indent="-285750" algn="l">
              <a:buFont typeface="Arial" pitchFamily="34" charset="0"/>
              <a:buChar char="•"/>
            </a:pPr>
            <a:r>
              <a:rPr lang="en-AU" sz="1600" dirty="0">
                <a:solidFill>
                  <a:schemeClr val="tx1"/>
                </a:solidFill>
                <a:latin typeface="Arial" pitchFamily="34" charset="0"/>
                <a:cs typeface="Arial" pitchFamily="34" charset="0"/>
              </a:rPr>
              <a:t>Sketch the layout of a main switchboard, including metering, for an installation supplied with three phase CT metering</a:t>
            </a:r>
          </a:p>
          <a:p>
            <a:pPr algn="l"/>
            <a:endParaRPr lang="en-AU"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4073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999" descr="Description: Read the suggested text or resource_icon"/>
          <p:cNvPicPr>
            <a:picLocks noChangeAspect="1" noChangeArrowheads="1"/>
          </p:cNvPicPr>
          <p:nvPr/>
        </p:nvPicPr>
        <p:blipFill>
          <a:blip r:embed="rId2" cstate="print">
            <a:extLst>
              <a:ext uri="{28A0092B-C50C-407E-A947-70E740481C1C}">
                <a14:useLocalDpi xmlns:a14="http://schemas.microsoft.com/office/drawing/2010/main" val="0"/>
              </a:ext>
            </a:extLst>
          </a:blip>
          <a:srcRect t="12245" b="9813"/>
          <a:stretch>
            <a:fillRect/>
          </a:stretch>
        </p:blipFill>
        <p:spPr bwMode="auto">
          <a:xfrm>
            <a:off x="1846263" y="2003425"/>
            <a:ext cx="10287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6" descr="Description: Write a response_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63" y="2003425"/>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846263" y="200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25368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5 –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97870289"/>
              </p:ext>
            </p:extLst>
          </p:nvPr>
        </p:nvGraphicFramePr>
        <p:xfrm>
          <a:off x="827584" y="1346344"/>
          <a:ext cx="7848872" cy="3810848"/>
        </p:xfrm>
        <a:graphic>
          <a:graphicData uri="http://schemas.openxmlformats.org/drawingml/2006/table">
            <a:tbl>
              <a:tblPr firstRow="1" firstCol="1" lastRow="1" lastCol="1" bandRow="1" bandCol="1">
                <a:tableStyleId>{5C22544A-7EE6-4342-B048-85BDC9FD1C3A}</a:tableStyleId>
              </a:tblPr>
              <a:tblGrid>
                <a:gridCol w="3606659">
                  <a:extLst>
                    <a:ext uri="{9D8B030D-6E8A-4147-A177-3AD203B41FA5}">
                      <a16:colId xmlns:a16="http://schemas.microsoft.com/office/drawing/2014/main" val="20000"/>
                    </a:ext>
                  </a:extLst>
                </a:gridCol>
                <a:gridCol w="4242213">
                  <a:extLst>
                    <a:ext uri="{9D8B030D-6E8A-4147-A177-3AD203B41FA5}">
                      <a16:colId xmlns:a16="http://schemas.microsoft.com/office/drawing/2014/main" val="20001"/>
                    </a:ext>
                  </a:extLst>
                </a:gridCol>
              </a:tblGrid>
              <a:tr h="648072">
                <a:tc gridSpan="2">
                  <a:txBody>
                    <a:bodyPr/>
                    <a:lstStyle/>
                    <a:p>
                      <a:pPr algn="l">
                        <a:spcBef>
                          <a:spcPts val="600"/>
                        </a:spcBef>
                        <a:spcAft>
                          <a:spcPts val="0"/>
                        </a:spcAft>
                      </a:pPr>
                      <a:r>
                        <a:rPr lang="en-AU" sz="1800" dirty="0">
                          <a:solidFill>
                            <a:schemeClr val="tx1"/>
                          </a:solidFill>
                          <a:effectLst/>
                        </a:rPr>
                        <a:t>Read AS 3000 clause 2.10.2.5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0">
                <a:tc>
                  <a:txBody>
                    <a:bodyPr/>
                    <a:lstStyle/>
                    <a:p>
                      <a:pPr marL="195580" indent="-195580" algn="l">
                        <a:spcBef>
                          <a:spcPts val="600"/>
                        </a:spcBef>
                        <a:spcAft>
                          <a:spcPts val="0"/>
                        </a:spcAft>
                      </a:pPr>
                      <a:r>
                        <a:rPr lang="en-AU" sz="1800">
                          <a:solidFill>
                            <a:schemeClr val="tx1"/>
                          </a:solidFill>
                          <a:effectLst/>
                        </a:rPr>
                        <a:t>1. In general what is the minimum height above floor or platform or a switchboard?</a:t>
                      </a:r>
                      <a:endParaRPr lang="en-AU" sz="180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1445736">
                <a:tc>
                  <a:txBody>
                    <a:bodyPr/>
                    <a:lstStyle/>
                    <a:p>
                      <a:pPr marL="195580" indent="-195580" algn="l">
                        <a:spcBef>
                          <a:spcPts val="600"/>
                        </a:spcBef>
                        <a:spcAft>
                          <a:spcPts val="0"/>
                        </a:spcAft>
                      </a:pPr>
                      <a:r>
                        <a:rPr lang="en-AU" sz="1800" dirty="0">
                          <a:solidFill>
                            <a:schemeClr val="tx1"/>
                          </a:solidFill>
                          <a:effectLst/>
                        </a:rPr>
                        <a:t>2.  What are the requirements for switchboards installed in cupboards?</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1200"/>
                        </a:spcBef>
                        <a:spcAft>
                          <a:spcPts val="600"/>
                        </a:spcAft>
                        <a:tabLst>
                          <a:tab pos="2700020" algn="l"/>
                        </a:tabLst>
                      </a:pPr>
                      <a:r>
                        <a:rPr lang="en-AU" sz="1800" dirty="0">
                          <a:solidFill>
                            <a:schemeClr val="tx1"/>
                          </a:solidFill>
                          <a:effectLst/>
                        </a:rPr>
                        <a:t>	</a:t>
                      </a:r>
                    </a:p>
                    <a:p>
                      <a:pPr algn="just">
                        <a:spcBef>
                          <a:spcPts val="1200"/>
                        </a:spcBef>
                        <a:spcAft>
                          <a:spcPts val="600"/>
                        </a:spcAft>
                        <a:tabLst>
                          <a:tab pos="2700020" algn="l"/>
                        </a:tabLs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0">
                <a:tc>
                  <a:txBody>
                    <a:bodyPr/>
                    <a:lstStyle/>
                    <a:p>
                      <a:pPr marL="195580" indent="-195580" algn="l">
                        <a:spcBef>
                          <a:spcPts val="600"/>
                        </a:spcBef>
                        <a:spcAft>
                          <a:spcPts val="0"/>
                        </a:spcAft>
                      </a:pPr>
                      <a:r>
                        <a:rPr lang="en-AU" sz="1800">
                          <a:solidFill>
                            <a:schemeClr val="tx1"/>
                          </a:solidFill>
                          <a:effectLst/>
                        </a:rPr>
                        <a:t>3.  Is it permitted to install a switchboard in a fire isolated stairwell?</a:t>
                      </a:r>
                      <a:endParaRPr lang="en-AU" sz="180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bl>
          </a:graphicData>
        </a:graphic>
      </p:graphicFrame>
      <p:sp>
        <p:nvSpPr>
          <p:cNvPr id="8" name="Rectangle 10"/>
          <p:cNvSpPr>
            <a:spLocks noChangeArrowheads="1"/>
          </p:cNvSpPr>
          <p:nvPr/>
        </p:nvSpPr>
        <p:spPr bwMode="auto">
          <a:xfrm>
            <a:off x="1846263" y="200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9" name="Rectangle 11"/>
          <p:cNvSpPr>
            <a:spLocks noChangeArrowheads="1"/>
          </p:cNvSpPr>
          <p:nvPr/>
        </p:nvSpPr>
        <p:spPr bwMode="auto">
          <a:xfrm>
            <a:off x="1846263" y="25368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9"/>
          <p:cNvSpPr/>
          <p:nvPr/>
        </p:nvSpPr>
        <p:spPr>
          <a:xfrm>
            <a:off x="2451375" y="548680"/>
            <a:ext cx="4312399"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5 – Restricted locations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 name="TextBox 1"/>
          <p:cNvSpPr txBox="1"/>
          <p:nvPr/>
        </p:nvSpPr>
        <p:spPr>
          <a:xfrm>
            <a:off x="4788024" y="2132856"/>
            <a:ext cx="3168352"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1.2 m</a:t>
            </a:r>
          </a:p>
        </p:txBody>
      </p:sp>
      <p:sp>
        <p:nvSpPr>
          <p:cNvPr id="7" name="TextBox 6"/>
          <p:cNvSpPr txBox="1"/>
          <p:nvPr/>
        </p:nvSpPr>
        <p:spPr>
          <a:xfrm>
            <a:off x="4607574" y="2852936"/>
            <a:ext cx="4140890" cy="1200329"/>
          </a:xfrm>
          <a:prstGeom prst="rect">
            <a:avLst/>
          </a:prstGeom>
          <a:noFill/>
        </p:spPr>
        <p:txBody>
          <a:bodyPr wrap="square" rtlCol="0">
            <a:spAutoFit/>
          </a:bodyPr>
          <a:lstStyle/>
          <a:p>
            <a:pPr marL="342900" indent="-342900">
              <a:buAutoNum type="alphaLcParenBoth"/>
            </a:pPr>
            <a:r>
              <a:rPr lang="en-AU" b="1" dirty="0">
                <a:solidFill>
                  <a:srgbClr val="FF0000"/>
                </a:solidFill>
                <a:latin typeface="Arial" pitchFamily="34" charset="0"/>
                <a:cs typeface="Arial" pitchFamily="34" charset="0"/>
              </a:rPr>
              <a:t>Separate from other sections</a:t>
            </a:r>
          </a:p>
          <a:p>
            <a:pPr marL="342900" indent="-342900">
              <a:buAutoNum type="alphaLcParenBoth"/>
            </a:pPr>
            <a:r>
              <a:rPr lang="en-AU" b="1" dirty="0">
                <a:solidFill>
                  <a:srgbClr val="FF0000"/>
                </a:solidFill>
                <a:latin typeface="Arial" pitchFamily="34" charset="0"/>
                <a:cs typeface="Arial" pitchFamily="34" charset="0"/>
              </a:rPr>
              <a:t>At the front of the cupboard</a:t>
            </a:r>
          </a:p>
          <a:p>
            <a:pPr marL="342900" indent="-342900">
              <a:buAutoNum type="alphaLcParenBoth"/>
            </a:pPr>
            <a:r>
              <a:rPr lang="en-AU" b="1" dirty="0">
                <a:solidFill>
                  <a:srgbClr val="FF0000"/>
                </a:solidFill>
                <a:latin typeface="Arial" pitchFamily="34" charset="0"/>
                <a:cs typeface="Arial" pitchFamily="34" charset="0"/>
              </a:rPr>
              <a:t>No storage in front</a:t>
            </a:r>
          </a:p>
          <a:p>
            <a:pPr marL="342900" indent="-342900">
              <a:buAutoNum type="alphaLcParenBoth"/>
            </a:pPr>
            <a:r>
              <a:rPr lang="en-AU" b="1" dirty="0">
                <a:solidFill>
                  <a:srgbClr val="FF0000"/>
                </a:solidFill>
                <a:latin typeface="Arial" pitchFamily="34" charset="0"/>
                <a:cs typeface="Arial" pitchFamily="34" charset="0"/>
              </a:rPr>
              <a:t>Clear room below cupboard</a:t>
            </a:r>
          </a:p>
        </p:txBody>
      </p:sp>
      <p:sp>
        <p:nvSpPr>
          <p:cNvPr id="11" name="TextBox 10"/>
          <p:cNvSpPr txBox="1"/>
          <p:nvPr/>
        </p:nvSpPr>
        <p:spPr>
          <a:xfrm>
            <a:off x="5940152" y="4437112"/>
            <a:ext cx="1872208"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NO</a:t>
            </a:r>
          </a:p>
        </p:txBody>
      </p:sp>
    </p:spTree>
    <p:extLst>
      <p:ext uri="{BB962C8B-B14F-4D97-AF65-F5344CB8AC3E}">
        <p14:creationId xmlns:p14="http://schemas.microsoft.com/office/powerpoint/2010/main" val="265274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23530522"/>
              </p:ext>
            </p:extLst>
          </p:nvPr>
        </p:nvGraphicFramePr>
        <p:xfrm>
          <a:off x="899592" y="1988840"/>
          <a:ext cx="7416824" cy="1991360"/>
        </p:xfrm>
        <a:graphic>
          <a:graphicData uri="http://schemas.openxmlformats.org/drawingml/2006/table">
            <a:tbl>
              <a:tblPr firstRow="1" firstCol="1" lastRow="1" lastCol="1" bandRow="1" bandCol="1">
                <a:tableStyleId>{5C22544A-7EE6-4342-B048-85BDC9FD1C3A}</a:tableStyleId>
              </a:tblPr>
              <a:tblGrid>
                <a:gridCol w="3408127">
                  <a:extLst>
                    <a:ext uri="{9D8B030D-6E8A-4147-A177-3AD203B41FA5}">
                      <a16:colId xmlns:a16="http://schemas.microsoft.com/office/drawing/2014/main" val="20000"/>
                    </a:ext>
                  </a:extLst>
                </a:gridCol>
                <a:gridCol w="4008697">
                  <a:extLst>
                    <a:ext uri="{9D8B030D-6E8A-4147-A177-3AD203B41FA5}">
                      <a16:colId xmlns:a16="http://schemas.microsoft.com/office/drawing/2014/main" val="20001"/>
                    </a:ext>
                  </a:extLst>
                </a:gridCol>
              </a:tblGrid>
              <a:tr h="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 3000 clause 2.10.2.5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0">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1. Is it permissible in a non-domestic installation to install a switchboard less than 1.2m above the ground, floor or a platform, if it is lockable?</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bl>
          </a:graphicData>
        </a:graphic>
      </p:graphicFrame>
      <p:sp>
        <p:nvSpPr>
          <p:cNvPr id="5" name="Rectangle 5"/>
          <p:cNvSpPr>
            <a:spLocks noChangeArrowheads="1"/>
          </p:cNvSpPr>
          <p:nvPr/>
        </p:nvSpPr>
        <p:spPr bwMode="auto">
          <a:xfrm>
            <a:off x="1846263" y="38877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2699792" y="692696"/>
            <a:ext cx="3390672"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6 – Construction</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5436096" y="2634142"/>
            <a:ext cx="1008112"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YES</a:t>
            </a:r>
          </a:p>
        </p:txBody>
      </p:sp>
    </p:spTree>
    <p:extLst>
      <p:ext uri="{BB962C8B-B14F-4D97-AF65-F5344CB8AC3E}">
        <p14:creationId xmlns:p14="http://schemas.microsoft.com/office/powerpoint/2010/main" val="187423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94416850"/>
              </p:ext>
            </p:extLst>
          </p:nvPr>
        </p:nvGraphicFramePr>
        <p:xfrm>
          <a:off x="837592" y="1157600"/>
          <a:ext cx="7416824" cy="2631440"/>
        </p:xfrm>
        <a:graphic>
          <a:graphicData uri="http://schemas.openxmlformats.org/drawingml/2006/table">
            <a:tbl>
              <a:tblPr firstRow="1" firstCol="1" lastRow="1" lastCol="1" bandRow="1" bandCol="1">
                <a:tableStyleId>{5C22544A-7EE6-4342-B048-85BDC9FD1C3A}</a:tableStyleId>
              </a:tblPr>
              <a:tblGrid>
                <a:gridCol w="3408127">
                  <a:extLst>
                    <a:ext uri="{9D8B030D-6E8A-4147-A177-3AD203B41FA5}">
                      <a16:colId xmlns:a16="http://schemas.microsoft.com/office/drawing/2014/main" val="20000"/>
                    </a:ext>
                  </a:extLst>
                </a:gridCol>
                <a:gridCol w="4008697">
                  <a:extLst>
                    <a:ext uri="{9D8B030D-6E8A-4147-A177-3AD203B41FA5}">
                      <a16:colId xmlns:a16="http://schemas.microsoft.com/office/drawing/2014/main" val="20001"/>
                    </a:ext>
                  </a:extLst>
                </a:gridCol>
              </a:tblGrid>
              <a:tr h="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 3000 clause 2.10.3.4.1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1850360">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1. What is the requirement for circuit breakers mounted in the same row of a switchboard?</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tabLst>
                          <a:tab pos="2689860" algn="l"/>
                        </a:tabLst>
                      </a:pPr>
                      <a:r>
                        <a:rPr lang="en-AU" sz="1800" dirty="0">
                          <a:solidFill>
                            <a:schemeClr val="tx1"/>
                          </a:solidFill>
                          <a:effectLst/>
                        </a:rPr>
                        <a:t>	</a:t>
                      </a:r>
                    </a:p>
                    <a:p>
                      <a:pPr algn="just">
                        <a:spcBef>
                          <a:spcPts val="600"/>
                        </a:spcBef>
                        <a:spcAft>
                          <a:spcPts val="1200"/>
                        </a:spcAft>
                        <a:tabLst>
                          <a:tab pos="2689860" algn="l"/>
                        </a:tabLst>
                      </a:pPr>
                      <a:r>
                        <a:rPr lang="en-AU" sz="1800" dirty="0">
                          <a:solidFill>
                            <a:schemeClr val="tx1"/>
                          </a:solidFill>
                          <a:effectLst/>
                        </a:rPr>
                        <a:t>	</a:t>
                      </a:r>
                    </a:p>
                    <a:p>
                      <a:pPr algn="just">
                        <a:spcBef>
                          <a:spcPts val="600"/>
                        </a:spcBef>
                        <a:spcAft>
                          <a:spcPts val="1200"/>
                        </a:spcAft>
                        <a:tabLst>
                          <a:tab pos="2689860" algn="l"/>
                        </a:tabLst>
                      </a:pPr>
                      <a:r>
                        <a:rPr lang="en-AU" sz="1800" dirty="0">
                          <a:solidFill>
                            <a:schemeClr val="tx1"/>
                          </a:solidFill>
                          <a:effectLst/>
                        </a:rPr>
                        <a:t>	</a:t>
                      </a:r>
                    </a:p>
                    <a:p>
                      <a:pPr algn="just">
                        <a:spcBef>
                          <a:spcPts val="600"/>
                        </a:spcBef>
                        <a:spcAft>
                          <a:spcPts val="1200"/>
                        </a:spcAft>
                        <a:tabLst>
                          <a:tab pos="2689860" algn="l"/>
                        </a:tabLst>
                      </a:pPr>
                      <a:r>
                        <a:rPr lang="en-AU" sz="1800" dirty="0">
                          <a:solidFill>
                            <a:schemeClr val="tx1"/>
                          </a:solidFill>
                          <a:effectLst/>
                        </a:rPr>
                        <a:t>	</a:t>
                      </a:r>
                    </a:p>
                    <a:p>
                      <a:pPr algn="just">
                        <a:spcBef>
                          <a:spcPts val="600"/>
                        </a:spcBef>
                        <a:spcAft>
                          <a:spcPts val="1200"/>
                        </a:spcAft>
                        <a:tabLst>
                          <a:tab pos="2689860" algn="l"/>
                        </a:tabLs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bl>
          </a:graphicData>
        </a:graphic>
      </p:graphicFrame>
      <p:sp>
        <p:nvSpPr>
          <p:cNvPr id="5" name="Rectangle 5"/>
          <p:cNvSpPr>
            <a:spLocks noChangeArrowheads="1"/>
          </p:cNvSpPr>
          <p:nvPr/>
        </p:nvSpPr>
        <p:spPr bwMode="auto">
          <a:xfrm>
            <a:off x="1846263" y="34305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2850668" y="476672"/>
            <a:ext cx="3390672"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7 – Construction</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4355976" y="2132856"/>
            <a:ext cx="3744416"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Open in the same direction</a:t>
            </a:r>
          </a:p>
        </p:txBody>
      </p:sp>
    </p:spTree>
    <p:extLst>
      <p:ext uri="{BB962C8B-B14F-4D97-AF65-F5344CB8AC3E}">
        <p14:creationId xmlns:p14="http://schemas.microsoft.com/office/powerpoint/2010/main" val="392514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60221852"/>
              </p:ext>
            </p:extLst>
          </p:nvPr>
        </p:nvGraphicFramePr>
        <p:xfrm>
          <a:off x="467544" y="1628800"/>
          <a:ext cx="8208912" cy="4095750"/>
        </p:xfrm>
        <a:graphic>
          <a:graphicData uri="http://schemas.openxmlformats.org/drawingml/2006/table">
            <a:tbl>
              <a:tblPr firstRow="1" firstCol="1" lastRow="1" lastCol="1" bandRow="1" bandCol="1">
                <a:tableStyleId>{5C22544A-7EE6-4342-B048-85BDC9FD1C3A}</a:tableStyleId>
              </a:tblPr>
              <a:tblGrid>
                <a:gridCol w="5806750">
                  <a:extLst>
                    <a:ext uri="{9D8B030D-6E8A-4147-A177-3AD203B41FA5}">
                      <a16:colId xmlns:a16="http://schemas.microsoft.com/office/drawing/2014/main" val="20000"/>
                    </a:ext>
                  </a:extLst>
                </a:gridCol>
                <a:gridCol w="2402162">
                  <a:extLst>
                    <a:ext uri="{9D8B030D-6E8A-4147-A177-3AD203B41FA5}">
                      <a16:colId xmlns:a16="http://schemas.microsoft.com/office/drawing/2014/main" val="20001"/>
                    </a:ext>
                  </a:extLst>
                </a:gridCol>
              </a:tblGrid>
              <a:tr h="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 3000 clause 2.10.4.2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575945">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Where tunnel type terminals are used in a bar or link, if the screws have an outside diameter of less than 80% of the tunnel diameter, what is the minimum required number of screws for the;</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1"/>
                  </a:ext>
                </a:extLst>
              </a:tr>
              <a:tr h="467995">
                <a:tc>
                  <a:txBody>
                    <a:bodyPr/>
                    <a:lstStyle/>
                    <a:p>
                      <a:pPr algn="just">
                        <a:spcBef>
                          <a:spcPts val="300"/>
                        </a:spcBef>
                        <a:spcAft>
                          <a:spcPts val="1200"/>
                        </a:spcAft>
                      </a:pPr>
                      <a:r>
                        <a:rPr lang="en-AU" sz="1800" dirty="0">
                          <a:solidFill>
                            <a:schemeClr val="tx1"/>
                          </a:solidFill>
                          <a:effectLst/>
                          <a:latin typeface="Arial" pitchFamily="34" charset="0"/>
                          <a:cs typeface="Arial" pitchFamily="34" charset="0"/>
                        </a:rPr>
                        <a:t>1. Main incoming neutral conductor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467995">
                <a:tc>
                  <a:txBody>
                    <a:bodyPr/>
                    <a:lstStyle/>
                    <a:p>
                      <a:pPr algn="just">
                        <a:spcBef>
                          <a:spcPts val="300"/>
                        </a:spcBef>
                        <a:spcAft>
                          <a:spcPts val="1200"/>
                        </a:spcAft>
                      </a:pPr>
                      <a:r>
                        <a:rPr lang="en-AU" sz="1800" dirty="0">
                          <a:solidFill>
                            <a:schemeClr val="tx1"/>
                          </a:solidFill>
                          <a:effectLst/>
                          <a:latin typeface="Arial" pitchFamily="34" charset="0"/>
                          <a:cs typeface="Arial" pitchFamily="34" charset="0"/>
                        </a:rPr>
                        <a:t>2. Main earthing conductor</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575945">
                <a:tc>
                  <a:txBody>
                    <a:bodyPr/>
                    <a:lstStyle/>
                    <a:p>
                      <a:pPr marL="195580" indent="-190500" algn="l">
                        <a:spcBef>
                          <a:spcPts val="300"/>
                        </a:spcBef>
                        <a:spcAft>
                          <a:spcPts val="1200"/>
                        </a:spcAft>
                      </a:pPr>
                      <a:r>
                        <a:rPr lang="en-AU" sz="1800" dirty="0">
                          <a:solidFill>
                            <a:schemeClr val="tx1"/>
                          </a:solidFill>
                          <a:effectLst/>
                          <a:latin typeface="Arial" pitchFamily="34" charset="0"/>
                          <a:cs typeface="Arial" pitchFamily="34" charset="0"/>
                        </a:rPr>
                        <a:t>3. Connection between the main earthing terminal/connection or bar and the neutral bar (MEN connection)</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575945">
                <a:tc>
                  <a:txBody>
                    <a:bodyPr/>
                    <a:lstStyle/>
                    <a:p>
                      <a:pPr marL="195580" indent="-190500" algn="l">
                        <a:spcBef>
                          <a:spcPts val="300"/>
                        </a:spcBef>
                        <a:spcAft>
                          <a:spcPts val="1200"/>
                        </a:spcAft>
                      </a:pPr>
                      <a:r>
                        <a:rPr lang="en-AU" sz="1800" dirty="0">
                          <a:solidFill>
                            <a:schemeClr val="tx1"/>
                          </a:solidFill>
                          <a:effectLst/>
                          <a:latin typeface="Arial" pitchFamily="34" charset="0"/>
                          <a:cs typeface="Arial" pitchFamily="34" charset="0"/>
                        </a:rPr>
                        <a:t>4. Neutral conductor used as a combined protective earthing and neutral (PEN) conductor for protective earthing of any portion of an electrical installation.</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bl>
          </a:graphicData>
        </a:graphic>
      </p:graphicFrame>
      <p:sp>
        <p:nvSpPr>
          <p:cNvPr id="5" name="Rectangle 5"/>
          <p:cNvSpPr>
            <a:spLocks noChangeArrowheads="1"/>
          </p:cNvSpPr>
          <p:nvPr/>
        </p:nvSpPr>
        <p:spPr bwMode="auto">
          <a:xfrm>
            <a:off x="2654300" y="27749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2754034" y="692696"/>
            <a:ext cx="3635932"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8 – Bars and Links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6605990" y="2924944"/>
            <a:ext cx="2070466"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Two screws</a:t>
            </a:r>
          </a:p>
        </p:txBody>
      </p:sp>
      <p:sp>
        <p:nvSpPr>
          <p:cNvPr id="7" name="TextBox 6"/>
          <p:cNvSpPr txBox="1"/>
          <p:nvPr/>
        </p:nvSpPr>
        <p:spPr>
          <a:xfrm>
            <a:off x="6605990" y="3347700"/>
            <a:ext cx="2070466"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Two screws</a:t>
            </a:r>
          </a:p>
        </p:txBody>
      </p:sp>
      <p:sp>
        <p:nvSpPr>
          <p:cNvPr id="8" name="TextBox 7"/>
          <p:cNvSpPr txBox="1"/>
          <p:nvPr/>
        </p:nvSpPr>
        <p:spPr>
          <a:xfrm>
            <a:off x="6660232" y="3995772"/>
            <a:ext cx="2070466"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Two screws</a:t>
            </a:r>
          </a:p>
        </p:txBody>
      </p:sp>
      <p:sp>
        <p:nvSpPr>
          <p:cNvPr id="9" name="TextBox 8"/>
          <p:cNvSpPr txBox="1"/>
          <p:nvPr/>
        </p:nvSpPr>
        <p:spPr>
          <a:xfrm>
            <a:off x="6660232" y="4859868"/>
            <a:ext cx="2070466"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Two screws</a:t>
            </a:r>
          </a:p>
        </p:txBody>
      </p:sp>
    </p:spTree>
    <p:extLst>
      <p:ext uri="{BB962C8B-B14F-4D97-AF65-F5344CB8AC3E}">
        <p14:creationId xmlns:p14="http://schemas.microsoft.com/office/powerpoint/2010/main" val="13314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63705253"/>
              </p:ext>
            </p:extLst>
          </p:nvPr>
        </p:nvGraphicFramePr>
        <p:xfrm>
          <a:off x="611560" y="980728"/>
          <a:ext cx="7848872" cy="5605137"/>
        </p:xfrm>
        <a:graphic>
          <a:graphicData uri="http://schemas.openxmlformats.org/drawingml/2006/table">
            <a:tbl>
              <a:tblPr firstRow="1" firstCol="1" lastRow="1" lastCol="1" bandRow="1" bandCol="1">
                <a:tableStyleId>{5C22544A-7EE6-4342-B048-85BDC9FD1C3A}</a:tableStyleId>
              </a:tblPr>
              <a:tblGrid>
                <a:gridCol w="5552068">
                  <a:extLst>
                    <a:ext uri="{9D8B030D-6E8A-4147-A177-3AD203B41FA5}">
                      <a16:colId xmlns:a16="http://schemas.microsoft.com/office/drawing/2014/main" val="20000"/>
                    </a:ext>
                  </a:extLst>
                </a:gridCol>
                <a:gridCol w="2296804">
                  <a:extLst>
                    <a:ext uri="{9D8B030D-6E8A-4147-A177-3AD203B41FA5}">
                      <a16:colId xmlns:a16="http://schemas.microsoft.com/office/drawing/2014/main" val="20001"/>
                    </a:ext>
                  </a:extLst>
                </a:gridCol>
              </a:tblGrid>
              <a:tr h="359541">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AS3000 clause 2.10.4.3 – NSWSR Clause 4.10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677824">
                <a:tc>
                  <a:txBody>
                    <a:bodyPr/>
                    <a:lstStyle/>
                    <a:p>
                      <a:pPr marL="195580" indent="-195580" algn="just">
                        <a:spcBef>
                          <a:spcPts val="300"/>
                        </a:spcBef>
                        <a:spcAft>
                          <a:spcPts val="1200"/>
                        </a:spcAft>
                      </a:pPr>
                      <a:r>
                        <a:rPr lang="en-AU" sz="1800" dirty="0">
                          <a:solidFill>
                            <a:schemeClr val="tx1"/>
                          </a:solidFill>
                          <a:effectLst/>
                          <a:latin typeface="Arial" pitchFamily="34" charset="0"/>
                          <a:cs typeface="Arial" pitchFamily="34" charset="0"/>
                        </a:rPr>
                        <a:t>1. What is the minimum current carrying capacity of a service neutral link supplied from a 100A service</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677824">
                <a:tc>
                  <a:txBody>
                    <a:bodyPr/>
                    <a:lstStyle/>
                    <a:p>
                      <a:pPr marL="195580" indent="-195580" algn="just">
                        <a:spcBef>
                          <a:spcPts val="300"/>
                        </a:spcBef>
                        <a:spcAft>
                          <a:spcPts val="1200"/>
                        </a:spcAft>
                      </a:pPr>
                      <a:r>
                        <a:rPr lang="en-AU" sz="1800">
                          <a:solidFill>
                            <a:schemeClr val="tx1"/>
                          </a:solidFill>
                          <a:effectLst/>
                          <a:latin typeface="Arial" pitchFamily="34" charset="0"/>
                          <a:cs typeface="Arial" pitchFamily="34" charset="0"/>
                        </a:rPr>
                        <a:t>2. What is the minimum current carrying capacity of a service neutral link supplied from a 200A service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677824">
                <a:tc>
                  <a:txBody>
                    <a:bodyPr/>
                    <a:lstStyle/>
                    <a:p>
                      <a:pPr marL="195580" indent="-190500" algn="l">
                        <a:spcBef>
                          <a:spcPts val="300"/>
                        </a:spcBef>
                        <a:spcAft>
                          <a:spcPts val="1200"/>
                        </a:spcAft>
                      </a:pPr>
                      <a:r>
                        <a:rPr lang="en-AU" sz="1800">
                          <a:solidFill>
                            <a:schemeClr val="tx1"/>
                          </a:solidFill>
                          <a:effectLst/>
                          <a:latin typeface="Arial" pitchFamily="34" charset="0"/>
                          <a:cs typeface="Arial" pitchFamily="34" charset="0"/>
                        </a:rPr>
                        <a:t>3. What is the minimum current carrying capacity of a service neutral link supplied from a 400A service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996106">
                <a:tc>
                  <a:txBody>
                    <a:bodyPr/>
                    <a:lstStyle/>
                    <a:p>
                      <a:pPr marL="195580" indent="-190500" algn="l">
                        <a:spcBef>
                          <a:spcPts val="300"/>
                        </a:spcBef>
                        <a:spcAft>
                          <a:spcPts val="1200"/>
                        </a:spcAft>
                      </a:pPr>
                      <a:r>
                        <a:rPr lang="en-AU" sz="1800">
                          <a:solidFill>
                            <a:schemeClr val="tx1"/>
                          </a:solidFill>
                          <a:effectLst/>
                          <a:latin typeface="Arial" pitchFamily="34" charset="0"/>
                          <a:cs typeface="Arial" pitchFamily="34" charset="0"/>
                        </a:rPr>
                        <a:t>4. What is the minimum current carrying capacity of a consumer’s neutral link for an installation with a maximum demand of 63A?</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677824">
                <a:tc>
                  <a:txBody>
                    <a:bodyPr/>
                    <a:lstStyle/>
                    <a:p>
                      <a:pPr marL="195580" indent="-190500" algn="l">
                        <a:spcBef>
                          <a:spcPts val="300"/>
                        </a:spcBef>
                        <a:spcAft>
                          <a:spcPts val="1200"/>
                        </a:spcAft>
                      </a:pPr>
                      <a:r>
                        <a:rPr lang="en-AU" sz="1800">
                          <a:solidFill>
                            <a:schemeClr val="tx1"/>
                          </a:solidFill>
                          <a:effectLst/>
                          <a:latin typeface="Arial" pitchFamily="34" charset="0"/>
                          <a:cs typeface="Arial" pitchFamily="34" charset="0"/>
                        </a:rPr>
                        <a:t>5. Is it permitted to mount neutral links on the rear of a hinged panel? (Y/N)</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r h="996106">
                <a:tc>
                  <a:txBody>
                    <a:bodyPr/>
                    <a:lstStyle/>
                    <a:p>
                      <a:pPr marL="195580" indent="-190500" algn="l">
                        <a:spcBef>
                          <a:spcPts val="300"/>
                        </a:spcBef>
                        <a:spcAft>
                          <a:spcPts val="1200"/>
                        </a:spcAft>
                      </a:pPr>
                      <a:r>
                        <a:rPr lang="en-AU" sz="1800" dirty="0">
                          <a:solidFill>
                            <a:schemeClr val="tx1"/>
                          </a:solidFill>
                          <a:effectLst/>
                          <a:latin typeface="Arial" pitchFamily="34" charset="0"/>
                          <a:cs typeface="Arial" pitchFamily="34" charset="0"/>
                        </a:rPr>
                        <a:t>6. Is it permitted to have the neutral conductors of two different circuits in the same terminal of a neutral link? (Y/N)</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6"/>
                  </a:ext>
                </a:extLst>
              </a:tr>
            </a:tbl>
          </a:graphicData>
        </a:graphic>
      </p:graphicFrame>
      <p:sp>
        <p:nvSpPr>
          <p:cNvPr id="4" name="Rectangle 4"/>
          <p:cNvSpPr>
            <a:spLocks noChangeArrowheads="1"/>
          </p:cNvSpPr>
          <p:nvPr/>
        </p:nvSpPr>
        <p:spPr bwMode="auto">
          <a:xfrm>
            <a:off x="2654300" y="20399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2654300" y="257333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2654300" y="7637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2123728" y="476672"/>
            <a:ext cx="5688632"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9 – Neutral Bars and Links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6588224" y="1556792"/>
            <a:ext cx="1800200"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100 A</a:t>
            </a:r>
          </a:p>
        </p:txBody>
      </p:sp>
      <p:sp>
        <p:nvSpPr>
          <p:cNvPr id="8" name="TextBox 7"/>
          <p:cNvSpPr txBox="1"/>
          <p:nvPr/>
        </p:nvSpPr>
        <p:spPr>
          <a:xfrm>
            <a:off x="6588224" y="2411596"/>
            <a:ext cx="1800200"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200 A</a:t>
            </a:r>
          </a:p>
        </p:txBody>
      </p:sp>
      <p:sp>
        <p:nvSpPr>
          <p:cNvPr id="9" name="TextBox 8"/>
          <p:cNvSpPr txBox="1"/>
          <p:nvPr/>
        </p:nvSpPr>
        <p:spPr>
          <a:xfrm>
            <a:off x="6516216" y="5075892"/>
            <a:ext cx="1800200"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YES</a:t>
            </a:r>
          </a:p>
        </p:txBody>
      </p:sp>
      <p:sp>
        <p:nvSpPr>
          <p:cNvPr id="10" name="TextBox 9"/>
          <p:cNvSpPr txBox="1"/>
          <p:nvPr/>
        </p:nvSpPr>
        <p:spPr>
          <a:xfrm>
            <a:off x="6516216" y="5867980"/>
            <a:ext cx="1800200"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NO</a:t>
            </a:r>
          </a:p>
        </p:txBody>
      </p:sp>
      <p:sp>
        <p:nvSpPr>
          <p:cNvPr id="11" name="TextBox 10"/>
          <p:cNvSpPr txBox="1"/>
          <p:nvPr/>
        </p:nvSpPr>
        <p:spPr>
          <a:xfrm>
            <a:off x="6588786" y="3275692"/>
            <a:ext cx="1800200"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400 A</a:t>
            </a:r>
          </a:p>
        </p:txBody>
      </p:sp>
      <p:sp>
        <p:nvSpPr>
          <p:cNvPr id="12" name="TextBox 11"/>
          <p:cNvSpPr txBox="1"/>
          <p:nvPr/>
        </p:nvSpPr>
        <p:spPr>
          <a:xfrm>
            <a:off x="6587662" y="4211796"/>
            <a:ext cx="1800200"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63 A</a:t>
            </a:r>
          </a:p>
        </p:txBody>
      </p:sp>
    </p:spTree>
    <p:extLst>
      <p:ext uri="{BB962C8B-B14F-4D97-AF65-F5344CB8AC3E}">
        <p14:creationId xmlns:p14="http://schemas.microsoft.com/office/powerpoint/2010/main" val="313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additive="base">
                                        <p:cTn id="3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P spid="10" grpId="0" build="p"/>
      <p:bldP spid="11" grpId="0" build="p"/>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14995810"/>
              </p:ext>
            </p:extLst>
          </p:nvPr>
        </p:nvGraphicFramePr>
        <p:xfrm>
          <a:off x="755576" y="1983841"/>
          <a:ext cx="7560839" cy="3360217"/>
        </p:xfrm>
        <a:graphic>
          <a:graphicData uri="http://schemas.openxmlformats.org/drawingml/2006/table">
            <a:tbl>
              <a:tblPr firstRow="1" firstCol="1" lastRow="1" lastCol="1" bandRow="1" bandCol="1">
                <a:tableStyleId>{5C22544A-7EE6-4342-B048-85BDC9FD1C3A}</a:tableStyleId>
              </a:tblPr>
              <a:tblGrid>
                <a:gridCol w="7560839">
                  <a:extLst>
                    <a:ext uri="{9D8B030D-6E8A-4147-A177-3AD203B41FA5}">
                      <a16:colId xmlns:a16="http://schemas.microsoft.com/office/drawing/2014/main" val="20000"/>
                    </a:ext>
                  </a:extLst>
                </a:gridCol>
              </a:tblGrid>
              <a:tr h="3360217">
                <a:tc>
                  <a:txBody>
                    <a:bodyPr/>
                    <a:lstStyle/>
                    <a:p>
                      <a:pPr algn="just">
                        <a:spcBef>
                          <a:spcPts val="600"/>
                        </a:spcBef>
                        <a:spcAft>
                          <a:spcPts val="0"/>
                        </a:spcAft>
                      </a:pPr>
                      <a:r>
                        <a:rPr lang="en-AU" sz="1800" dirty="0">
                          <a:solidFill>
                            <a:schemeClr val="tx1"/>
                          </a:solidFill>
                          <a:effectLst/>
                          <a:latin typeface="Arial" pitchFamily="34" charset="0"/>
                          <a:cs typeface="Arial" pitchFamily="34" charset="0"/>
                        </a:rPr>
                        <a:t>AS3000 clause 2.10.5.1</a:t>
                      </a:r>
                      <a:endParaRPr lang="en-AU" sz="1800" dirty="0">
                        <a:solidFill>
                          <a:schemeClr val="tx1"/>
                        </a:solidFill>
                        <a:effectLst/>
                        <a:latin typeface="Arial" pitchFamily="34" charset="0"/>
                        <a:ea typeface="Calibri"/>
                        <a:cs typeface="Arial" pitchFamily="34" charset="0"/>
                      </a:endParaRPr>
                    </a:p>
                  </a:txBody>
                  <a:tcPr marL="68580" marR="68580" marT="107950" marB="1079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
        <p:nvSpPr>
          <p:cNvPr id="4" name="Rectangle 4"/>
          <p:cNvSpPr>
            <a:spLocks noChangeArrowheads="1"/>
          </p:cNvSpPr>
          <p:nvPr/>
        </p:nvSpPr>
        <p:spPr bwMode="auto">
          <a:xfrm>
            <a:off x="1846263" y="36639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41973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58531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899592" y="548680"/>
            <a:ext cx="7416824"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10 - Equipment Identification (marking)</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1043608" y="2708920"/>
            <a:ext cx="6768752" cy="646331"/>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All equipment installed on a switchboard shall be identified in accordance with clause 2.10.5.2 to 2.10.5.6</a:t>
            </a:r>
          </a:p>
        </p:txBody>
      </p:sp>
    </p:spTree>
    <p:extLst>
      <p:ext uri="{BB962C8B-B14F-4D97-AF65-F5344CB8AC3E}">
        <p14:creationId xmlns:p14="http://schemas.microsoft.com/office/powerpoint/2010/main" val="295977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60334615"/>
              </p:ext>
            </p:extLst>
          </p:nvPr>
        </p:nvGraphicFramePr>
        <p:xfrm>
          <a:off x="755576" y="1412776"/>
          <a:ext cx="8064896" cy="2322612"/>
        </p:xfrm>
        <a:graphic>
          <a:graphicData uri="http://schemas.openxmlformats.org/drawingml/2006/table">
            <a:tbl>
              <a:tblPr firstRow="1" firstCol="1" lastRow="1" lastCol="1" bandRow="1" bandCol="1">
                <a:tableStyleId>{5C22544A-7EE6-4342-B048-85BDC9FD1C3A}</a:tableStyleId>
              </a:tblPr>
              <a:tblGrid>
                <a:gridCol w="4752528">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tblGrid>
              <a:tr h="41917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AS3000 clause 2.10.5.2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1903442">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1. Does the relationship of switches, circuit-breakers, fuses, RCDs, and similar electrical equipment to the various sections of the electrical installation need to be marked on the switchboard itself?</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bl>
          </a:graphicData>
        </a:graphic>
      </p:graphicFrame>
      <p:sp>
        <p:nvSpPr>
          <p:cNvPr id="4" name="Rectangle 4"/>
          <p:cNvSpPr>
            <a:spLocks noChangeArrowheads="1"/>
          </p:cNvSpPr>
          <p:nvPr/>
        </p:nvSpPr>
        <p:spPr bwMode="auto">
          <a:xfrm>
            <a:off x="2654300" y="32781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2654300" y="38115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2654300" y="61325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1187624" y="404664"/>
            <a:ext cx="6840760"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11 – Relationship of electrical equipment</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5796136" y="2276872"/>
            <a:ext cx="3024336" cy="646331"/>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On or adjacent to the switchboard</a:t>
            </a:r>
          </a:p>
        </p:txBody>
      </p:sp>
    </p:spTree>
    <p:extLst>
      <p:ext uri="{BB962C8B-B14F-4D97-AF65-F5344CB8AC3E}">
        <p14:creationId xmlns:p14="http://schemas.microsoft.com/office/powerpoint/2010/main" val="632117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0600670"/>
              </p:ext>
            </p:extLst>
          </p:nvPr>
        </p:nvGraphicFramePr>
        <p:xfrm>
          <a:off x="755576" y="1484784"/>
          <a:ext cx="7776864" cy="2709519"/>
        </p:xfrm>
        <a:graphic>
          <a:graphicData uri="http://schemas.openxmlformats.org/drawingml/2006/table">
            <a:tbl>
              <a:tblPr firstRow="1" firstCol="1" lastRow="1" lastCol="1" bandRow="1" bandCol="1">
                <a:tableStyleId>{5C22544A-7EE6-4342-B048-85BDC9FD1C3A}</a:tableStyleId>
              </a:tblPr>
              <a:tblGrid>
                <a:gridCol w="3573569">
                  <a:extLst>
                    <a:ext uri="{9D8B030D-6E8A-4147-A177-3AD203B41FA5}">
                      <a16:colId xmlns:a16="http://schemas.microsoft.com/office/drawing/2014/main" val="20000"/>
                    </a:ext>
                  </a:extLst>
                </a:gridCol>
                <a:gridCol w="4203295">
                  <a:extLst>
                    <a:ext uri="{9D8B030D-6E8A-4147-A177-3AD203B41FA5}">
                      <a16:colId xmlns:a16="http://schemas.microsoft.com/office/drawing/2014/main" val="20001"/>
                    </a:ext>
                  </a:extLst>
                </a:gridCol>
              </a:tblGrid>
              <a:tr h="650404">
                <a:tc gridSpan="2">
                  <a:txBody>
                    <a:bodyPr/>
                    <a:lstStyle/>
                    <a:p>
                      <a:pPr algn="l">
                        <a:spcBef>
                          <a:spcPts val="600"/>
                        </a:spcBef>
                        <a:spcAft>
                          <a:spcPts val="0"/>
                        </a:spcAft>
                      </a:pPr>
                      <a:r>
                        <a:rPr lang="en-AU" sz="1800" b="1" dirty="0">
                          <a:solidFill>
                            <a:schemeClr val="tx1"/>
                          </a:solidFill>
                          <a:effectLst/>
                          <a:latin typeface="Arial" pitchFamily="34" charset="0"/>
                          <a:cs typeface="Arial" pitchFamily="34" charset="0"/>
                        </a:rPr>
                        <a:t>Read AS 3000 clause 2.10.5.4 </a:t>
                      </a:r>
                      <a:endParaRPr lang="en-AU" sz="1800" b="1"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0">
                <a:tc>
                  <a:txBody>
                    <a:bodyPr/>
                    <a:lstStyle/>
                    <a:p>
                      <a:pPr marL="195580" indent="-195580" algn="l">
                        <a:spcBef>
                          <a:spcPts val="600"/>
                        </a:spcBef>
                        <a:spcAft>
                          <a:spcPts val="0"/>
                        </a:spcAft>
                      </a:pPr>
                      <a:r>
                        <a:rPr lang="en-AU" sz="1800" b="1" dirty="0">
                          <a:solidFill>
                            <a:schemeClr val="tx1"/>
                          </a:solidFill>
                          <a:effectLst/>
                          <a:latin typeface="Arial" pitchFamily="34" charset="0"/>
                          <a:cs typeface="Arial" pitchFamily="34" charset="0"/>
                        </a:rPr>
                        <a:t>1. Which terminals require marking at the consumer’s main neutral bar or link?</a:t>
                      </a:r>
                      <a:endParaRPr lang="en-AU" sz="1800" b="1"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lnSpc>
                          <a:spcPct val="200000"/>
                        </a:lnSpc>
                        <a:spcBef>
                          <a:spcPts val="2400"/>
                        </a:spcBef>
                        <a:spcAft>
                          <a:spcPts val="1200"/>
                        </a:spcAft>
                      </a:pPr>
                      <a:endParaRPr lang="en-AU" sz="1800" dirty="0">
                        <a:solidFill>
                          <a:schemeClr val="tx1"/>
                        </a:solidFill>
                        <a:effectLst/>
                      </a:endParaRPr>
                    </a:p>
                    <a:p>
                      <a:pPr algn="just">
                        <a:lnSpc>
                          <a:spcPct val="200000"/>
                        </a:lnSpc>
                        <a:spcBef>
                          <a:spcPts val="600"/>
                        </a:spcBef>
                        <a:spcAft>
                          <a:spcPts val="1200"/>
                        </a:spcAft>
                      </a:pPr>
                      <a:endParaRPr lang="en-AU" sz="1800" dirty="0">
                        <a:solidFill>
                          <a:schemeClr val="tx1"/>
                        </a:solidFill>
                        <a:effectLst/>
                      </a:endParaRPr>
                    </a:p>
                    <a:p>
                      <a:pPr algn="just">
                        <a:lnSpc>
                          <a:spcPct val="200000"/>
                        </a:lnSpc>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bl>
          </a:graphicData>
        </a:graphic>
      </p:graphicFrame>
      <p:sp>
        <p:nvSpPr>
          <p:cNvPr id="4" name="Rectangle 4"/>
          <p:cNvSpPr>
            <a:spLocks noChangeArrowheads="1"/>
          </p:cNvSpPr>
          <p:nvPr/>
        </p:nvSpPr>
        <p:spPr bwMode="auto">
          <a:xfrm>
            <a:off x="1846263" y="2592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32019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5888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1043608" y="476672"/>
            <a:ext cx="7200800"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12 – Terminals of switchboard equipment</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4499992" y="2420888"/>
            <a:ext cx="3744416" cy="1200329"/>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To identify corresponding active and neutrals</a:t>
            </a:r>
          </a:p>
          <a:p>
            <a:r>
              <a:rPr lang="en-AU" b="1" dirty="0">
                <a:solidFill>
                  <a:srgbClr val="FF0000"/>
                </a:solidFill>
                <a:latin typeface="Arial" pitchFamily="34" charset="0"/>
                <a:cs typeface="Arial" pitchFamily="34" charset="0"/>
              </a:rPr>
              <a:t>(MEN at one end and main neutral adjacent)</a:t>
            </a:r>
          </a:p>
        </p:txBody>
      </p:sp>
    </p:spTree>
    <p:extLst>
      <p:ext uri="{BB962C8B-B14F-4D97-AF65-F5344CB8AC3E}">
        <p14:creationId xmlns:p14="http://schemas.microsoft.com/office/powerpoint/2010/main" val="3102582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36145007"/>
              </p:ext>
            </p:extLst>
          </p:nvPr>
        </p:nvGraphicFramePr>
        <p:xfrm>
          <a:off x="713825" y="1700808"/>
          <a:ext cx="7848872" cy="3168352"/>
        </p:xfrm>
        <a:graphic>
          <a:graphicData uri="http://schemas.openxmlformats.org/drawingml/2006/table">
            <a:tbl>
              <a:tblPr firstRow="1" firstCol="1" lastRow="1" lastCol="1" bandRow="1" bandCol="1">
                <a:tableStyleId>{5C22544A-7EE6-4342-B048-85BDC9FD1C3A}</a:tableStyleId>
              </a:tblPr>
              <a:tblGrid>
                <a:gridCol w="3606659">
                  <a:extLst>
                    <a:ext uri="{9D8B030D-6E8A-4147-A177-3AD203B41FA5}">
                      <a16:colId xmlns:a16="http://schemas.microsoft.com/office/drawing/2014/main" val="20000"/>
                    </a:ext>
                  </a:extLst>
                </a:gridCol>
                <a:gridCol w="4242213">
                  <a:extLst>
                    <a:ext uri="{9D8B030D-6E8A-4147-A177-3AD203B41FA5}">
                      <a16:colId xmlns:a16="http://schemas.microsoft.com/office/drawing/2014/main" val="20001"/>
                    </a:ext>
                  </a:extLst>
                </a:gridCol>
              </a:tblGrid>
              <a:tr h="61137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AS3000 clause 2.10.5.4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2556982">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1. What are the requirements when a common neutral is used?</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lnSpc>
                          <a:spcPct val="150000"/>
                        </a:lnSpc>
                        <a:spcBef>
                          <a:spcPts val="2400"/>
                        </a:spcBef>
                        <a:spcAft>
                          <a:spcPts val="1200"/>
                        </a:spcAft>
                      </a:pPr>
                      <a:endParaRPr lang="en-AU" sz="1800" dirty="0">
                        <a:solidFill>
                          <a:schemeClr val="tx1"/>
                        </a:solidFill>
                        <a:effectLst/>
                      </a:endParaRPr>
                    </a:p>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bl>
          </a:graphicData>
        </a:graphic>
      </p:graphicFrame>
      <p:sp>
        <p:nvSpPr>
          <p:cNvPr id="4" name="Rectangle 4"/>
          <p:cNvSpPr>
            <a:spLocks noChangeArrowheads="1"/>
          </p:cNvSpPr>
          <p:nvPr/>
        </p:nvSpPr>
        <p:spPr bwMode="auto">
          <a:xfrm>
            <a:off x="1846263" y="2630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32400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6246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2598280" y="620688"/>
            <a:ext cx="4079963" cy="369332"/>
          </a:xfrm>
          <a:prstGeom prst="rect">
            <a:avLst/>
          </a:prstGeom>
        </p:spPr>
        <p:txBody>
          <a:bodyPr wrap="none">
            <a:spAutoFit/>
          </a:bodyPr>
          <a:lstStyle/>
          <a:p>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13 – Common Neutral</a:t>
            </a:r>
            <a:endParaRPr lang="en-AU" dirty="0"/>
          </a:p>
        </p:txBody>
      </p:sp>
      <p:sp>
        <p:nvSpPr>
          <p:cNvPr id="3" name="TextBox 2"/>
          <p:cNvSpPr txBox="1"/>
          <p:nvPr/>
        </p:nvSpPr>
        <p:spPr>
          <a:xfrm>
            <a:off x="4788024" y="3087688"/>
            <a:ext cx="3456384" cy="646331"/>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Marked to identify the associated active and neutral</a:t>
            </a:r>
          </a:p>
        </p:txBody>
      </p:sp>
    </p:spTree>
    <p:extLst>
      <p:ext uri="{BB962C8B-B14F-4D97-AF65-F5344CB8AC3E}">
        <p14:creationId xmlns:p14="http://schemas.microsoft.com/office/powerpoint/2010/main" val="2418047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536" y="260647"/>
            <a:ext cx="849694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AU" b="1" i="0" u="none" strike="noStrike" cap="none" normalizeH="0" baseline="0" dirty="0">
                <a:ln>
                  <a:noFill/>
                </a:ln>
                <a:solidFill>
                  <a:schemeClr val="tx1"/>
                </a:solidFill>
                <a:effectLst/>
                <a:latin typeface="Verdana" pitchFamily="34" charset="0"/>
                <a:ea typeface="Calibri" pitchFamily="34" charset="0"/>
                <a:cs typeface="Times New Roman" pitchFamily="18" charset="0"/>
              </a:rPr>
              <a:t>New South Wales Service Rule Requirements</a:t>
            </a:r>
            <a:endParaRPr kumimoji="0" lang="en-AU"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AU" b="0" i="0" u="none" strike="noStrike" cap="none" normalizeH="0" baseline="0" dirty="0">
                <a:ln>
                  <a:noFill/>
                </a:ln>
                <a:solidFill>
                  <a:schemeClr val="tx1"/>
                </a:solidFill>
                <a:effectLst/>
                <a:latin typeface="Verdana" pitchFamily="34" charset="0"/>
                <a:ea typeface="Calibri" pitchFamily="34" charset="0"/>
                <a:cs typeface="Times New Roman" pitchFamily="18" charset="0"/>
              </a:rPr>
              <a:t>As well as satisfying the requirements of AS3000 switchboards must also</a:t>
            </a:r>
            <a:r>
              <a:rPr kumimoji="0" lang="en-AU" b="0" i="0" u="none" strike="noStrike" cap="none" normalizeH="0" dirty="0">
                <a:ln>
                  <a:noFill/>
                </a:ln>
                <a:solidFill>
                  <a:schemeClr val="tx1"/>
                </a:solidFill>
                <a:effectLst/>
                <a:latin typeface="Verdana" pitchFamily="34" charset="0"/>
                <a:ea typeface="Calibri" pitchFamily="34" charset="0"/>
                <a:cs typeface="Times New Roman" pitchFamily="18" charset="0"/>
              </a:rPr>
              <a:t> </a:t>
            </a:r>
            <a:r>
              <a:rPr kumimoji="0" lang="en-AU" b="0" i="0" u="none" strike="noStrike" cap="none" normalizeH="0" baseline="0" dirty="0">
                <a:ln>
                  <a:noFill/>
                </a:ln>
                <a:solidFill>
                  <a:schemeClr val="tx1"/>
                </a:solidFill>
                <a:effectLst/>
                <a:latin typeface="Verdana" pitchFamily="34" charset="0"/>
                <a:ea typeface="Calibri" pitchFamily="34" charset="0"/>
                <a:cs typeface="Times New Roman" pitchFamily="18" charset="0"/>
              </a:rPr>
              <a:t>be designed and constructed to meet the requirements of the New South Wales Service Rules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AU"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AU" b="0" i="0" u="none" strike="noStrike" cap="none" normalizeH="0" baseline="0" dirty="0">
                <a:ln>
                  <a:noFill/>
                </a:ln>
                <a:solidFill>
                  <a:schemeClr val="tx1"/>
                </a:solidFill>
                <a:effectLst/>
                <a:latin typeface="Verdana" pitchFamily="34" charset="0"/>
                <a:ea typeface="Calibri" pitchFamily="34" charset="0"/>
                <a:cs typeface="Times New Roman" pitchFamily="18" charset="0"/>
              </a:rPr>
              <a:t>The general requirements for the location of switchboards for single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AU" b="0" i="0" u="none" strike="noStrike" cap="none" normalizeH="0" baseline="0" dirty="0">
                <a:ln>
                  <a:noFill/>
                </a:ln>
                <a:solidFill>
                  <a:schemeClr val="tx1"/>
                </a:solidFill>
                <a:effectLst/>
                <a:latin typeface="Verdana" pitchFamily="34" charset="0"/>
                <a:ea typeface="Calibri" pitchFamily="34" charset="0"/>
                <a:cs typeface="Times New Roman" pitchFamily="18" charset="0"/>
              </a:rPr>
              <a:t> installations up to 100 amperes per phase are covered in Sections 4.1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AU" b="0" i="0" u="none" strike="noStrike" cap="none" normalizeH="0" baseline="0" dirty="0">
                <a:ln>
                  <a:noFill/>
                </a:ln>
                <a:solidFill>
                  <a:schemeClr val="tx1"/>
                </a:solidFill>
                <a:effectLst/>
                <a:latin typeface="Verdana" pitchFamily="34" charset="0"/>
                <a:ea typeface="Calibri" pitchFamily="34" charset="0"/>
                <a:cs typeface="Times New Roman" pitchFamily="18" charset="0"/>
              </a:rPr>
              <a:t> to 4.13 of the New South Wales Service and Installation Rules.</a:t>
            </a:r>
            <a:endParaRPr kumimoji="0" lang="en-AU"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407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548680"/>
            <a:ext cx="5472608" cy="5904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512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25921327"/>
              </p:ext>
            </p:extLst>
          </p:nvPr>
        </p:nvGraphicFramePr>
        <p:xfrm>
          <a:off x="755576" y="1340767"/>
          <a:ext cx="7433765" cy="4824537"/>
        </p:xfrm>
        <a:graphic>
          <a:graphicData uri="http://schemas.openxmlformats.org/drawingml/2006/table">
            <a:tbl>
              <a:tblPr firstRow="1" firstCol="1" lastRow="1" lastCol="1" bandRow="1" bandCol="1">
                <a:tableStyleId>{5C22544A-7EE6-4342-B048-85BDC9FD1C3A}</a:tableStyleId>
              </a:tblPr>
              <a:tblGrid>
                <a:gridCol w="5258434">
                  <a:extLst>
                    <a:ext uri="{9D8B030D-6E8A-4147-A177-3AD203B41FA5}">
                      <a16:colId xmlns:a16="http://schemas.microsoft.com/office/drawing/2014/main" val="20000"/>
                    </a:ext>
                  </a:extLst>
                </a:gridCol>
                <a:gridCol w="2175331">
                  <a:extLst>
                    <a:ext uri="{9D8B030D-6E8A-4147-A177-3AD203B41FA5}">
                      <a16:colId xmlns:a16="http://schemas.microsoft.com/office/drawing/2014/main" val="20001"/>
                    </a:ext>
                  </a:extLst>
                </a:gridCol>
              </a:tblGrid>
              <a:tr h="403146">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NSWSR clause 4.2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1473797">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1. To provide and maintain adequate space in front of the service and metering equipment panel or cabinet, what vertical distance is required?</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1473797">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2. To provide and maintain adequate space in front of the service and metering equipment panel or cabinet, what horizontal distance is required?</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1473797">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3. When a hinged meter panel is extended on its hinge to the 90</a:t>
                      </a:r>
                      <a:r>
                        <a:rPr lang="en-AU" sz="1800" baseline="30000" dirty="0">
                          <a:solidFill>
                            <a:schemeClr val="tx1"/>
                          </a:solidFill>
                          <a:effectLst/>
                          <a:latin typeface="Arial" pitchFamily="34" charset="0"/>
                          <a:cs typeface="Arial" pitchFamily="34" charset="0"/>
                        </a:rPr>
                        <a:t>0</a:t>
                      </a:r>
                      <a:r>
                        <a:rPr lang="en-AU" sz="1800" dirty="0">
                          <a:solidFill>
                            <a:schemeClr val="tx1"/>
                          </a:solidFill>
                          <a:effectLst/>
                          <a:latin typeface="Arial" pitchFamily="34" charset="0"/>
                          <a:cs typeface="Arial" pitchFamily="34" charset="0"/>
                        </a:rPr>
                        <a:t> open position, what clearance is required between the front face of the panel and any fixed object?</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bl>
          </a:graphicData>
        </a:graphic>
      </p:graphicFrame>
      <p:sp>
        <p:nvSpPr>
          <p:cNvPr id="4" name="Rectangle 4"/>
          <p:cNvSpPr>
            <a:spLocks noChangeArrowheads="1"/>
          </p:cNvSpPr>
          <p:nvPr/>
        </p:nvSpPr>
        <p:spPr bwMode="auto">
          <a:xfrm>
            <a:off x="2654300" y="2557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2654300" y="30908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882650" y="692696"/>
            <a:ext cx="6785694"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14 – NSWSR – General Requirements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6156176" y="2060848"/>
            <a:ext cx="172819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2 m</a:t>
            </a:r>
          </a:p>
        </p:txBody>
      </p:sp>
      <p:sp>
        <p:nvSpPr>
          <p:cNvPr id="7" name="TextBox 6"/>
          <p:cNvSpPr txBox="1"/>
          <p:nvPr/>
        </p:nvSpPr>
        <p:spPr>
          <a:xfrm>
            <a:off x="6156176" y="3645024"/>
            <a:ext cx="172819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0.6 m</a:t>
            </a:r>
          </a:p>
        </p:txBody>
      </p:sp>
      <p:sp>
        <p:nvSpPr>
          <p:cNvPr id="8" name="TextBox 7"/>
          <p:cNvSpPr txBox="1"/>
          <p:nvPr/>
        </p:nvSpPr>
        <p:spPr>
          <a:xfrm>
            <a:off x="6156176" y="5229200"/>
            <a:ext cx="172819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0.2 m</a:t>
            </a:r>
          </a:p>
        </p:txBody>
      </p:sp>
    </p:spTree>
    <p:extLst>
      <p:ext uri="{BB962C8B-B14F-4D97-AF65-F5344CB8AC3E}">
        <p14:creationId xmlns:p14="http://schemas.microsoft.com/office/powerpoint/2010/main" val="38100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93714134"/>
              </p:ext>
            </p:extLst>
          </p:nvPr>
        </p:nvGraphicFramePr>
        <p:xfrm>
          <a:off x="755576" y="1772816"/>
          <a:ext cx="7488832" cy="3888432"/>
        </p:xfrm>
        <a:graphic>
          <a:graphicData uri="http://schemas.openxmlformats.org/drawingml/2006/table">
            <a:tbl>
              <a:tblPr firstRow="1" firstCol="1" lastRow="1" lastCol="1" bandRow="1" bandCol="1">
                <a:tableStyleId>{5C22544A-7EE6-4342-B048-85BDC9FD1C3A}</a:tableStyleId>
              </a:tblPr>
              <a:tblGrid>
                <a:gridCol w="5297386">
                  <a:extLst>
                    <a:ext uri="{9D8B030D-6E8A-4147-A177-3AD203B41FA5}">
                      <a16:colId xmlns:a16="http://schemas.microsoft.com/office/drawing/2014/main" val="20000"/>
                    </a:ext>
                  </a:extLst>
                </a:gridCol>
                <a:gridCol w="2191446">
                  <a:extLst>
                    <a:ext uri="{9D8B030D-6E8A-4147-A177-3AD203B41FA5}">
                      <a16:colId xmlns:a16="http://schemas.microsoft.com/office/drawing/2014/main" val="20001"/>
                    </a:ext>
                  </a:extLst>
                </a:gridCol>
              </a:tblGrid>
              <a:tr h="523607">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NSWSR clause 4.2.1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1914173">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1.  If service and metering equipment is to be located on the side of a house, what is the maximum permissible distance from the front corner of the house?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1450652">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2. Is it recommended that the service and metering equipment be located on a wall adjacent to a bedroom?</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bl>
          </a:graphicData>
        </a:graphic>
      </p:graphicFrame>
      <p:sp>
        <p:nvSpPr>
          <p:cNvPr id="5" name="Rectangle 5"/>
          <p:cNvSpPr>
            <a:spLocks noChangeArrowheads="1"/>
          </p:cNvSpPr>
          <p:nvPr/>
        </p:nvSpPr>
        <p:spPr bwMode="auto">
          <a:xfrm>
            <a:off x="2654300" y="36004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1187624" y="548680"/>
            <a:ext cx="6624736"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15 – NSWSR – General Requirements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6228184" y="2996952"/>
            <a:ext cx="158417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1.5 m</a:t>
            </a:r>
          </a:p>
        </p:txBody>
      </p:sp>
      <p:sp>
        <p:nvSpPr>
          <p:cNvPr id="7" name="TextBox 6"/>
          <p:cNvSpPr txBox="1"/>
          <p:nvPr/>
        </p:nvSpPr>
        <p:spPr>
          <a:xfrm>
            <a:off x="6301966" y="4653136"/>
            <a:ext cx="1584176" cy="646331"/>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Should be avoided</a:t>
            </a:r>
          </a:p>
        </p:txBody>
      </p:sp>
    </p:spTree>
    <p:extLst>
      <p:ext uri="{BB962C8B-B14F-4D97-AF65-F5344CB8AC3E}">
        <p14:creationId xmlns:p14="http://schemas.microsoft.com/office/powerpoint/2010/main" val="429138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15589271"/>
              </p:ext>
            </p:extLst>
          </p:nvPr>
        </p:nvGraphicFramePr>
        <p:xfrm>
          <a:off x="3166742" y="1598645"/>
          <a:ext cx="2810515" cy="4529074"/>
        </p:xfrm>
        <a:graphic>
          <a:graphicData uri="http://schemas.openxmlformats.org/drawingml/2006/table">
            <a:tbl>
              <a:tblPr firstRow="1" firstCol="1" lastRow="1" lastCol="1" bandRow="1" bandCol="1">
                <a:tableStyleId>{5C22544A-7EE6-4342-B048-85BDC9FD1C3A}</a:tableStyleId>
              </a:tblPr>
              <a:tblGrid>
                <a:gridCol w="1835705">
                  <a:extLst>
                    <a:ext uri="{9D8B030D-6E8A-4147-A177-3AD203B41FA5}">
                      <a16:colId xmlns:a16="http://schemas.microsoft.com/office/drawing/2014/main" val="20000"/>
                    </a:ext>
                  </a:extLst>
                </a:gridCol>
                <a:gridCol w="152373">
                  <a:extLst>
                    <a:ext uri="{9D8B030D-6E8A-4147-A177-3AD203B41FA5}">
                      <a16:colId xmlns:a16="http://schemas.microsoft.com/office/drawing/2014/main" val="20001"/>
                    </a:ext>
                  </a:extLst>
                </a:gridCol>
                <a:gridCol w="822437">
                  <a:extLst>
                    <a:ext uri="{9D8B030D-6E8A-4147-A177-3AD203B41FA5}">
                      <a16:colId xmlns:a16="http://schemas.microsoft.com/office/drawing/2014/main" val="20002"/>
                    </a:ext>
                  </a:extLst>
                </a:gridCol>
              </a:tblGrid>
              <a:tr h="160112">
                <a:tc>
                  <a:txBody>
                    <a:bodyPr/>
                    <a:lstStyle/>
                    <a:p>
                      <a:pPr algn="l">
                        <a:spcBef>
                          <a:spcPts val="600"/>
                        </a:spcBef>
                        <a:spcAft>
                          <a:spcPts val="0"/>
                        </a:spcAft>
                      </a:pPr>
                      <a:r>
                        <a:rPr lang="en-AU" sz="700">
                          <a:effectLst/>
                        </a:rPr>
                        <a:t>Read NSWSR sections 4.2 &amp; 4.3 </a:t>
                      </a:r>
                      <a:endParaRPr lang="en-AU" sz="700">
                        <a:effectLst/>
                        <a:latin typeface="Verdana"/>
                        <a:ea typeface="Calibri"/>
                        <a:cs typeface="Times New Roman"/>
                      </a:endParaRPr>
                    </a:p>
                  </a:txBody>
                  <a:tcPr marL="50268" marR="50268" marT="13032" marB="13032"/>
                </a:tc>
                <a:tc gridSpan="2">
                  <a:txBody>
                    <a:bodyPr/>
                    <a:lstStyle/>
                    <a:p>
                      <a:pPr algn="ctr">
                        <a:spcBef>
                          <a:spcPts val="600"/>
                        </a:spcBef>
                        <a:spcAft>
                          <a:spcPts val="0"/>
                        </a:spcAft>
                      </a:pPr>
                      <a:endParaRPr lang="en-AU" sz="900">
                        <a:effectLst/>
                        <a:latin typeface="Verdana"/>
                        <a:ea typeface="Calibri"/>
                        <a:cs typeface="Arial"/>
                      </a:endParaRPr>
                    </a:p>
                  </a:txBody>
                  <a:tcPr marL="50268" marR="50268" marT="13032" marB="13032"/>
                </a:tc>
                <a:tc hMerge="1">
                  <a:txBody>
                    <a:bodyPr/>
                    <a:lstStyle/>
                    <a:p>
                      <a:endParaRPr lang="en-AU"/>
                    </a:p>
                  </a:txBody>
                  <a:tcPr/>
                </a:tc>
                <a:extLst>
                  <a:ext uri="{0D108BD9-81ED-4DB2-BD59-A6C34878D82A}">
                    <a16:rowId xmlns:a16="http://schemas.microsoft.com/office/drawing/2014/main" val="10000"/>
                  </a:ext>
                </a:extLst>
              </a:tr>
              <a:tr h="433792">
                <a:tc gridSpan="3">
                  <a:txBody>
                    <a:bodyPr/>
                    <a:lstStyle/>
                    <a:p>
                      <a:pPr algn="l">
                        <a:spcBef>
                          <a:spcPts val="600"/>
                        </a:spcBef>
                        <a:spcAft>
                          <a:spcPts val="1200"/>
                        </a:spcAft>
                      </a:pPr>
                      <a:r>
                        <a:rPr lang="en-AU" sz="700">
                          <a:effectLst/>
                        </a:rPr>
                        <a:t>Answer yes or no if the following locations are suitable for metering and service equipment.</a:t>
                      </a:r>
                      <a:endParaRPr lang="en-AU" sz="700">
                        <a:effectLst/>
                        <a:latin typeface="Verdana"/>
                        <a:ea typeface="Calibri"/>
                        <a:cs typeface="Times New Roman"/>
                      </a:endParaRPr>
                    </a:p>
                  </a:txBody>
                  <a:tcPr marL="50268" marR="50268" marT="13032" marB="13032"/>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1"/>
                  </a:ext>
                </a:extLst>
              </a:tr>
              <a:tr h="361183">
                <a:tc gridSpan="2">
                  <a:txBody>
                    <a:bodyPr/>
                    <a:lstStyle/>
                    <a:p>
                      <a:pPr marL="195580" indent="-195580" algn="l">
                        <a:spcBef>
                          <a:spcPts val="300"/>
                        </a:spcBef>
                        <a:spcAft>
                          <a:spcPts val="1200"/>
                        </a:spcAft>
                      </a:pPr>
                      <a:r>
                        <a:rPr lang="en-AU" sz="700">
                          <a:effectLst/>
                        </a:rPr>
                        <a:t>1. In the general area inside a shop in a single premises that is open retail hours.</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2"/>
                  </a:ext>
                </a:extLst>
              </a:tr>
              <a:tr h="316501">
                <a:tc gridSpan="2">
                  <a:txBody>
                    <a:bodyPr/>
                    <a:lstStyle/>
                    <a:p>
                      <a:pPr marL="195580" indent="-195580" algn="l">
                        <a:spcBef>
                          <a:spcPts val="300"/>
                        </a:spcBef>
                        <a:spcAft>
                          <a:spcPts val="1200"/>
                        </a:spcAft>
                      </a:pPr>
                      <a:r>
                        <a:rPr lang="en-AU" sz="700">
                          <a:effectLst/>
                        </a:rPr>
                        <a:t>2. A shops display window in a group of retail outlets.</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3"/>
                  </a:ext>
                </a:extLst>
              </a:tr>
              <a:tr h="361183">
                <a:tc gridSpan="2">
                  <a:txBody>
                    <a:bodyPr/>
                    <a:lstStyle/>
                    <a:p>
                      <a:pPr marL="195580" indent="-195580" algn="l">
                        <a:spcBef>
                          <a:spcPts val="300"/>
                        </a:spcBef>
                        <a:spcAft>
                          <a:spcPts val="1200"/>
                        </a:spcAft>
                      </a:pPr>
                      <a:r>
                        <a:rPr lang="en-AU" sz="700">
                          <a:effectLst/>
                        </a:rPr>
                        <a:t>3. A grouped metering point on the 3</a:t>
                      </a:r>
                      <a:r>
                        <a:rPr lang="en-AU" sz="700" baseline="30000">
                          <a:effectLst/>
                        </a:rPr>
                        <a:t>rd</a:t>
                      </a:r>
                      <a:r>
                        <a:rPr lang="en-AU" sz="700">
                          <a:effectLst/>
                        </a:rPr>
                        <a:t> floor  of a multi storey shopping complex.</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4"/>
                  </a:ext>
                </a:extLst>
              </a:tr>
              <a:tr h="316501">
                <a:tc gridSpan="2">
                  <a:txBody>
                    <a:bodyPr/>
                    <a:lstStyle/>
                    <a:p>
                      <a:pPr marL="195580" indent="-195580" algn="l">
                        <a:spcBef>
                          <a:spcPts val="300"/>
                        </a:spcBef>
                        <a:spcAft>
                          <a:spcPts val="1200"/>
                        </a:spcAft>
                      </a:pPr>
                      <a:r>
                        <a:rPr lang="en-AU" sz="700">
                          <a:effectLst/>
                        </a:rPr>
                        <a:t>4. A grouped metering point on the 3</a:t>
                      </a:r>
                      <a:r>
                        <a:rPr lang="en-AU" sz="700" baseline="30000">
                          <a:effectLst/>
                        </a:rPr>
                        <a:t>rd</a:t>
                      </a:r>
                      <a:r>
                        <a:rPr lang="en-AU" sz="700">
                          <a:effectLst/>
                        </a:rPr>
                        <a:t> floor  of a block of home  units.</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5"/>
                  </a:ext>
                </a:extLst>
              </a:tr>
              <a:tr h="361183">
                <a:tc gridSpan="2">
                  <a:txBody>
                    <a:bodyPr/>
                    <a:lstStyle/>
                    <a:p>
                      <a:pPr marL="195580" indent="-195580" algn="l">
                        <a:spcBef>
                          <a:spcPts val="300"/>
                        </a:spcBef>
                        <a:spcAft>
                          <a:spcPts val="1200"/>
                        </a:spcAft>
                      </a:pPr>
                      <a:r>
                        <a:rPr lang="en-AU" sz="700">
                          <a:effectLst/>
                        </a:rPr>
                        <a:t>5. A grouped metering point within the yard of an individual unit of a group of town houses.</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6"/>
                  </a:ext>
                </a:extLst>
              </a:tr>
              <a:tr h="316501">
                <a:tc gridSpan="2">
                  <a:txBody>
                    <a:bodyPr/>
                    <a:lstStyle/>
                    <a:p>
                      <a:pPr marL="195580" indent="-195580" algn="l">
                        <a:spcBef>
                          <a:spcPts val="300"/>
                        </a:spcBef>
                        <a:spcAft>
                          <a:spcPts val="1200"/>
                        </a:spcAft>
                      </a:pPr>
                      <a:r>
                        <a:rPr lang="en-AU" sz="700">
                          <a:effectLst/>
                        </a:rPr>
                        <a:t>6. Within a factory unit within a group of factory units.</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7"/>
                  </a:ext>
                </a:extLst>
              </a:tr>
              <a:tr h="316501">
                <a:tc gridSpan="2">
                  <a:txBody>
                    <a:bodyPr/>
                    <a:lstStyle/>
                    <a:p>
                      <a:pPr marL="195580" indent="-195580" algn="l">
                        <a:spcBef>
                          <a:spcPts val="300"/>
                        </a:spcBef>
                        <a:spcAft>
                          <a:spcPts val="1200"/>
                        </a:spcAft>
                      </a:pPr>
                      <a:r>
                        <a:rPr lang="en-AU" sz="700">
                          <a:effectLst/>
                        </a:rPr>
                        <a:t>7. Remotely read metering within a factory complex.</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8"/>
                  </a:ext>
                </a:extLst>
              </a:tr>
              <a:tr h="316501">
                <a:tc gridSpan="2">
                  <a:txBody>
                    <a:bodyPr/>
                    <a:lstStyle/>
                    <a:p>
                      <a:pPr marL="195580" indent="-195580" algn="l">
                        <a:spcBef>
                          <a:spcPts val="300"/>
                        </a:spcBef>
                        <a:spcAft>
                          <a:spcPts val="1200"/>
                        </a:spcAft>
                      </a:pPr>
                      <a:r>
                        <a:rPr lang="en-AU" sz="700">
                          <a:effectLst/>
                        </a:rPr>
                        <a:t>8. A driveway</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09"/>
                  </a:ext>
                </a:extLst>
              </a:tr>
              <a:tr h="316501">
                <a:tc gridSpan="2">
                  <a:txBody>
                    <a:bodyPr/>
                    <a:lstStyle/>
                    <a:p>
                      <a:pPr marL="195580" indent="-195580" algn="l">
                        <a:spcBef>
                          <a:spcPts val="300"/>
                        </a:spcBef>
                        <a:spcAft>
                          <a:spcPts val="1200"/>
                        </a:spcAft>
                      </a:pPr>
                      <a:r>
                        <a:rPr lang="en-AU" sz="700">
                          <a:effectLst/>
                        </a:rPr>
                        <a:t>9. In pool or spa areas.</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10"/>
                  </a:ext>
                </a:extLst>
              </a:tr>
              <a:tr h="316501">
                <a:tc gridSpan="2">
                  <a:txBody>
                    <a:bodyPr/>
                    <a:lstStyle/>
                    <a:p>
                      <a:pPr marL="195580" indent="-195580" algn="l">
                        <a:spcBef>
                          <a:spcPts val="300"/>
                        </a:spcBef>
                        <a:spcAft>
                          <a:spcPts val="1200"/>
                        </a:spcAft>
                      </a:pPr>
                      <a:r>
                        <a:rPr lang="en-AU" sz="700">
                          <a:effectLst/>
                        </a:rPr>
                        <a:t>10. A carport</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11"/>
                  </a:ext>
                </a:extLst>
              </a:tr>
              <a:tr h="316501">
                <a:tc gridSpan="2">
                  <a:txBody>
                    <a:bodyPr/>
                    <a:lstStyle/>
                    <a:p>
                      <a:pPr marL="195580" indent="-195580" algn="l">
                        <a:spcBef>
                          <a:spcPts val="300"/>
                        </a:spcBef>
                        <a:spcAft>
                          <a:spcPts val="1200"/>
                        </a:spcAft>
                      </a:pPr>
                      <a:r>
                        <a:rPr lang="en-AU" sz="700">
                          <a:effectLst/>
                        </a:rPr>
                        <a:t>11. A dog run</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a:effectLst/>
                        </a:rPr>
                        <a:t> </a:t>
                      </a:r>
                      <a:endParaRPr lang="en-AU" sz="700">
                        <a:effectLst/>
                        <a:latin typeface="Verdana"/>
                        <a:ea typeface="Calibri"/>
                        <a:cs typeface="Times New Roman"/>
                      </a:endParaRPr>
                    </a:p>
                  </a:txBody>
                  <a:tcPr marL="50268" marR="50268" marT="13032" marB="13032"/>
                </a:tc>
                <a:extLst>
                  <a:ext uri="{0D108BD9-81ED-4DB2-BD59-A6C34878D82A}">
                    <a16:rowId xmlns:a16="http://schemas.microsoft.com/office/drawing/2014/main" val="10012"/>
                  </a:ext>
                </a:extLst>
              </a:tr>
              <a:tr h="316501">
                <a:tc gridSpan="2">
                  <a:txBody>
                    <a:bodyPr/>
                    <a:lstStyle/>
                    <a:p>
                      <a:pPr marL="195580" indent="-195580" algn="l">
                        <a:spcBef>
                          <a:spcPts val="300"/>
                        </a:spcBef>
                        <a:spcAft>
                          <a:spcPts val="1200"/>
                        </a:spcAft>
                      </a:pPr>
                      <a:r>
                        <a:rPr lang="en-AU" sz="700">
                          <a:effectLst/>
                        </a:rPr>
                        <a:t>12. On a pole belonging to the supply authority</a:t>
                      </a:r>
                      <a:endParaRPr lang="en-AU" sz="700">
                        <a:effectLst/>
                        <a:latin typeface="Verdana"/>
                        <a:ea typeface="Calibri"/>
                        <a:cs typeface="Times New Roman"/>
                      </a:endParaRPr>
                    </a:p>
                  </a:txBody>
                  <a:tcPr marL="50268" marR="50268" marT="13032" marB="13032"/>
                </a:tc>
                <a:tc hMerge="1">
                  <a:txBody>
                    <a:bodyPr/>
                    <a:lstStyle/>
                    <a:p>
                      <a:endParaRPr lang="en-AU"/>
                    </a:p>
                  </a:txBody>
                  <a:tcPr/>
                </a:tc>
                <a:tc>
                  <a:txBody>
                    <a:bodyPr/>
                    <a:lstStyle/>
                    <a:p>
                      <a:pPr algn="just">
                        <a:spcBef>
                          <a:spcPts val="600"/>
                        </a:spcBef>
                        <a:spcAft>
                          <a:spcPts val="1200"/>
                        </a:spcAft>
                      </a:pPr>
                      <a:r>
                        <a:rPr lang="en-AU" sz="700" dirty="0">
                          <a:effectLst/>
                        </a:rPr>
                        <a:t> </a:t>
                      </a:r>
                      <a:endParaRPr lang="en-AU" sz="700" dirty="0">
                        <a:effectLst/>
                        <a:latin typeface="Verdana"/>
                        <a:ea typeface="Calibri"/>
                        <a:cs typeface="Times New Roman"/>
                      </a:endParaRPr>
                    </a:p>
                  </a:txBody>
                  <a:tcPr marL="50268" marR="50268" marT="13032" marB="13032"/>
                </a:tc>
                <a:extLst>
                  <a:ext uri="{0D108BD9-81ED-4DB2-BD59-A6C34878D82A}">
                    <a16:rowId xmlns:a16="http://schemas.microsoft.com/office/drawing/2014/main" val="10013"/>
                  </a:ext>
                </a:extLst>
              </a:tr>
            </a:tbl>
          </a:graphicData>
        </a:graphic>
      </p:graphicFrame>
      <p:pic>
        <p:nvPicPr>
          <p:cNvPr id="17411" name="Picture 1021" descr="Description: Read the suggested text or resource_icon"/>
          <p:cNvPicPr>
            <a:picLocks noChangeAspect="1" noChangeArrowheads="1"/>
          </p:cNvPicPr>
          <p:nvPr/>
        </p:nvPicPr>
        <p:blipFill>
          <a:blip r:embed="rId2" cstate="print">
            <a:extLst>
              <a:ext uri="{28A0092B-C50C-407E-A947-70E740481C1C}">
                <a14:useLocalDpi xmlns:a14="http://schemas.microsoft.com/office/drawing/2010/main" val="0"/>
              </a:ext>
            </a:extLst>
          </a:blip>
          <a:srcRect t="12245" b="9813"/>
          <a:stretch>
            <a:fillRect/>
          </a:stretch>
        </p:blipFill>
        <p:spPr bwMode="auto">
          <a:xfrm>
            <a:off x="3167063" y="1598613"/>
            <a:ext cx="10287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6" descr="Description: Write a response_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063" y="1598613"/>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3167063" y="1598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3167063" y="213201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16 – NSWS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86547309"/>
              </p:ext>
            </p:extLst>
          </p:nvPr>
        </p:nvGraphicFramePr>
        <p:xfrm>
          <a:off x="539553" y="980728"/>
          <a:ext cx="8136904" cy="5370632"/>
        </p:xfrm>
        <a:graphic>
          <a:graphicData uri="http://schemas.openxmlformats.org/drawingml/2006/table">
            <a:tbl>
              <a:tblPr firstRow="1" firstCol="1" lastRow="1" lastCol="1" bandRow="1" bandCol="1">
                <a:tableStyleId>{5C22544A-7EE6-4342-B048-85BDC9FD1C3A}</a:tableStyleId>
              </a:tblPr>
              <a:tblGrid>
                <a:gridCol w="5755813">
                  <a:extLst>
                    <a:ext uri="{9D8B030D-6E8A-4147-A177-3AD203B41FA5}">
                      <a16:colId xmlns:a16="http://schemas.microsoft.com/office/drawing/2014/main" val="20000"/>
                    </a:ext>
                  </a:extLst>
                </a:gridCol>
                <a:gridCol w="2381091">
                  <a:extLst>
                    <a:ext uri="{9D8B030D-6E8A-4147-A177-3AD203B41FA5}">
                      <a16:colId xmlns:a16="http://schemas.microsoft.com/office/drawing/2014/main" val="20001"/>
                    </a:ext>
                  </a:extLst>
                </a:gridCol>
              </a:tblGrid>
              <a:tr h="160112">
                <a:tc gridSpan="2">
                  <a:txBody>
                    <a:bodyPr/>
                    <a:lstStyle/>
                    <a:p>
                      <a:pPr algn="l">
                        <a:spcBef>
                          <a:spcPts val="600"/>
                        </a:spcBef>
                        <a:spcAft>
                          <a:spcPts val="0"/>
                        </a:spcAft>
                      </a:pPr>
                      <a:r>
                        <a:rPr lang="en-AU" sz="1600" dirty="0">
                          <a:solidFill>
                            <a:schemeClr val="tx1"/>
                          </a:solidFill>
                          <a:effectLst/>
                          <a:latin typeface="Arial" pitchFamily="34" charset="0"/>
                          <a:cs typeface="Arial" pitchFamily="34" charset="0"/>
                        </a:rPr>
                        <a:t>Read NSWSR sections 4.2 &amp; 4.3 </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433792">
                <a:tc gridSpan="2">
                  <a:txBody>
                    <a:bodyPr/>
                    <a:lstStyle/>
                    <a:p>
                      <a:pPr algn="l">
                        <a:spcBef>
                          <a:spcPts val="600"/>
                        </a:spcBef>
                        <a:spcAft>
                          <a:spcPts val="1200"/>
                        </a:spcAft>
                      </a:pPr>
                      <a:r>
                        <a:rPr lang="en-AU" sz="1600" dirty="0">
                          <a:solidFill>
                            <a:schemeClr val="tx1"/>
                          </a:solidFill>
                          <a:effectLst/>
                          <a:latin typeface="Arial" pitchFamily="34" charset="0"/>
                          <a:cs typeface="Arial" pitchFamily="34" charset="0"/>
                        </a:rPr>
                        <a:t>Answer yes or no if the following locations are suitable for metering and service equipment.</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1"/>
                  </a:ext>
                </a:extLst>
              </a:tr>
              <a:tr h="361183">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1. In the general area inside a shop in a single premises that is open retail hours.</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2. A shops display window in a group of retail outlets.</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61183">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3. A grouped metering point on the 3</a:t>
                      </a:r>
                      <a:r>
                        <a:rPr lang="en-AU" sz="1600" baseline="30000" dirty="0">
                          <a:solidFill>
                            <a:schemeClr val="tx1"/>
                          </a:solidFill>
                          <a:effectLst/>
                          <a:latin typeface="Arial" pitchFamily="34" charset="0"/>
                          <a:cs typeface="Arial" pitchFamily="34" charset="0"/>
                        </a:rPr>
                        <a:t>rd</a:t>
                      </a:r>
                      <a:r>
                        <a:rPr lang="en-AU" sz="1600" dirty="0">
                          <a:solidFill>
                            <a:schemeClr val="tx1"/>
                          </a:solidFill>
                          <a:effectLst/>
                          <a:latin typeface="Arial" pitchFamily="34" charset="0"/>
                          <a:cs typeface="Arial" pitchFamily="34" charset="0"/>
                        </a:rPr>
                        <a:t> floor  of a multi storey shopping complex.</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4. A grouped metering point on the 3</a:t>
                      </a:r>
                      <a:r>
                        <a:rPr lang="en-AU" sz="1600" baseline="30000" dirty="0">
                          <a:solidFill>
                            <a:schemeClr val="tx1"/>
                          </a:solidFill>
                          <a:effectLst/>
                          <a:latin typeface="Arial" pitchFamily="34" charset="0"/>
                          <a:cs typeface="Arial" pitchFamily="34" charset="0"/>
                        </a:rPr>
                        <a:t>rd</a:t>
                      </a:r>
                      <a:r>
                        <a:rPr lang="en-AU" sz="1600" dirty="0">
                          <a:solidFill>
                            <a:schemeClr val="tx1"/>
                          </a:solidFill>
                          <a:effectLst/>
                          <a:latin typeface="Arial" pitchFamily="34" charset="0"/>
                          <a:cs typeface="Arial" pitchFamily="34" charset="0"/>
                        </a:rPr>
                        <a:t> floor  of a block of home  units.</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r h="361183">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5. A grouped metering point within the yard of an individual unit of a group of town houses.</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6"/>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6. Within a factory unit within a group of factory units.</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7"/>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7. Remotely read metering within a factory complex.</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8"/>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8. A driveway</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9. In pool or spa areas.</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0"/>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10. A carport</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1"/>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11. A dog run</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2"/>
                  </a:ext>
                </a:extLst>
              </a:tr>
              <a:tr h="316501">
                <a:tc>
                  <a:txBody>
                    <a:bodyPr/>
                    <a:lstStyle/>
                    <a:p>
                      <a:pPr marL="195580" indent="-195580" algn="l">
                        <a:spcBef>
                          <a:spcPts val="600"/>
                        </a:spcBef>
                        <a:spcAft>
                          <a:spcPts val="1200"/>
                        </a:spcAft>
                      </a:pPr>
                      <a:r>
                        <a:rPr lang="en-AU" sz="1600" dirty="0">
                          <a:solidFill>
                            <a:schemeClr val="tx1"/>
                          </a:solidFill>
                          <a:effectLst/>
                          <a:latin typeface="Arial" pitchFamily="34" charset="0"/>
                          <a:cs typeface="Arial" pitchFamily="34" charset="0"/>
                        </a:rPr>
                        <a:t>12. On a pole belonging to the supply authority</a:t>
                      </a:r>
                      <a:endParaRPr lang="en-AU" sz="1600" dirty="0">
                        <a:solidFill>
                          <a:schemeClr val="tx1"/>
                        </a:solidFill>
                        <a:effectLst/>
                        <a:latin typeface="Arial" pitchFamily="34" charset="0"/>
                        <a:ea typeface="Calibri"/>
                        <a:cs typeface="Arial" pitchFamily="34" charset="0"/>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50268" marR="50268" marT="13032" marB="130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13"/>
                  </a:ext>
                </a:extLst>
              </a:tr>
            </a:tbl>
          </a:graphicData>
        </a:graphic>
      </p:graphicFrame>
      <p:sp>
        <p:nvSpPr>
          <p:cNvPr id="8" name="Rectangle 10"/>
          <p:cNvSpPr>
            <a:spLocks noChangeArrowheads="1"/>
          </p:cNvSpPr>
          <p:nvPr/>
        </p:nvSpPr>
        <p:spPr bwMode="auto">
          <a:xfrm>
            <a:off x="3167063" y="1598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9" name="Rectangle 11"/>
          <p:cNvSpPr>
            <a:spLocks noChangeArrowheads="1"/>
          </p:cNvSpPr>
          <p:nvPr/>
        </p:nvSpPr>
        <p:spPr bwMode="auto">
          <a:xfrm>
            <a:off x="3167063" y="213201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9"/>
          <p:cNvSpPr/>
          <p:nvPr/>
        </p:nvSpPr>
        <p:spPr>
          <a:xfrm>
            <a:off x="881063" y="332656"/>
            <a:ext cx="6858000"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Arial" pitchFamily="34" charset="0"/>
                <a:ea typeface="Times New Roman" pitchFamily="18" charset="0"/>
                <a:cs typeface="Arial" pitchFamily="34" charset="0"/>
              </a:rPr>
              <a:t>Activity 16 – NSWSR – Metering Locations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6372200" y="1844824"/>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YES</a:t>
            </a:r>
          </a:p>
        </p:txBody>
      </p:sp>
      <p:sp>
        <p:nvSpPr>
          <p:cNvPr id="12" name="TextBox 11"/>
          <p:cNvSpPr txBox="1"/>
          <p:nvPr/>
        </p:nvSpPr>
        <p:spPr>
          <a:xfrm>
            <a:off x="6372200" y="2658474"/>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YES</a:t>
            </a:r>
          </a:p>
        </p:txBody>
      </p:sp>
      <p:sp>
        <p:nvSpPr>
          <p:cNvPr id="13" name="TextBox 12"/>
          <p:cNvSpPr txBox="1"/>
          <p:nvPr/>
        </p:nvSpPr>
        <p:spPr>
          <a:xfrm>
            <a:off x="6372200" y="2267580"/>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
        <p:nvSpPr>
          <p:cNvPr id="14" name="TextBox 13"/>
          <p:cNvSpPr txBox="1"/>
          <p:nvPr/>
        </p:nvSpPr>
        <p:spPr>
          <a:xfrm>
            <a:off x="6338863" y="3645024"/>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
        <p:nvSpPr>
          <p:cNvPr id="15" name="TextBox 14"/>
          <p:cNvSpPr txBox="1"/>
          <p:nvPr/>
        </p:nvSpPr>
        <p:spPr>
          <a:xfrm>
            <a:off x="6372200" y="3212976"/>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YES</a:t>
            </a:r>
          </a:p>
        </p:txBody>
      </p:sp>
      <p:sp>
        <p:nvSpPr>
          <p:cNvPr id="16" name="TextBox 15"/>
          <p:cNvSpPr txBox="1"/>
          <p:nvPr/>
        </p:nvSpPr>
        <p:spPr>
          <a:xfrm>
            <a:off x="6372200" y="4139788"/>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
        <p:nvSpPr>
          <p:cNvPr id="17" name="TextBox 16"/>
          <p:cNvSpPr txBox="1"/>
          <p:nvPr/>
        </p:nvSpPr>
        <p:spPr>
          <a:xfrm>
            <a:off x="6379195" y="4437112"/>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YES</a:t>
            </a:r>
          </a:p>
        </p:txBody>
      </p:sp>
      <p:sp>
        <p:nvSpPr>
          <p:cNvPr id="18" name="TextBox 17"/>
          <p:cNvSpPr txBox="1"/>
          <p:nvPr/>
        </p:nvSpPr>
        <p:spPr>
          <a:xfrm>
            <a:off x="6379195" y="4725144"/>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
        <p:nvSpPr>
          <p:cNvPr id="19" name="TextBox 18"/>
          <p:cNvSpPr txBox="1"/>
          <p:nvPr/>
        </p:nvSpPr>
        <p:spPr>
          <a:xfrm>
            <a:off x="6379195" y="5094476"/>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
        <p:nvSpPr>
          <p:cNvPr id="20" name="TextBox 19"/>
          <p:cNvSpPr txBox="1"/>
          <p:nvPr/>
        </p:nvSpPr>
        <p:spPr>
          <a:xfrm>
            <a:off x="6372200" y="5373216"/>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
        <p:nvSpPr>
          <p:cNvPr id="21" name="TextBox 20"/>
          <p:cNvSpPr txBox="1"/>
          <p:nvPr/>
        </p:nvSpPr>
        <p:spPr>
          <a:xfrm>
            <a:off x="6372200" y="5723964"/>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
        <p:nvSpPr>
          <p:cNvPr id="22" name="TextBox 21"/>
          <p:cNvSpPr txBox="1"/>
          <p:nvPr/>
        </p:nvSpPr>
        <p:spPr>
          <a:xfrm>
            <a:off x="6372200" y="6011996"/>
            <a:ext cx="1944216"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NO</a:t>
            </a:r>
          </a:p>
        </p:txBody>
      </p:sp>
    </p:spTree>
    <p:extLst>
      <p:ext uri="{BB962C8B-B14F-4D97-AF65-F5344CB8AC3E}">
        <p14:creationId xmlns:p14="http://schemas.microsoft.com/office/powerpoint/2010/main" val="39855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16" grpId="0"/>
      <p:bldP spid="17" grpId="0"/>
      <p:bldP spid="18" grpId="0"/>
      <p:bldP spid="1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3384013"/>
              </p:ext>
            </p:extLst>
          </p:nvPr>
        </p:nvGraphicFramePr>
        <p:xfrm>
          <a:off x="1691680" y="593069"/>
          <a:ext cx="5450205" cy="490220"/>
        </p:xfrm>
        <a:graphic>
          <a:graphicData uri="http://schemas.openxmlformats.org/drawingml/2006/table">
            <a:tbl>
              <a:tblPr firstRow="1" firstCol="1" lastRow="1" lastCol="1" bandRow="1" bandCol="1">
                <a:tableStyleId>{5C22544A-7EE6-4342-B048-85BDC9FD1C3A}</a:tableStyleId>
              </a:tblPr>
              <a:tblGrid>
                <a:gridCol w="5450205">
                  <a:extLst>
                    <a:ext uri="{9D8B030D-6E8A-4147-A177-3AD203B41FA5}">
                      <a16:colId xmlns:a16="http://schemas.microsoft.com/office/drawing/2014/main" val="20000"/>
                    </a:ext>
                  </a:extLst>
                </a:gridCol>
              </a:tblGrid>
              <a:tr h="0">
                <a:tc>
                  <a:txBody>
                    <a:bodyPr/>
                    <a:lstStyle/>
                    <a:p>
                      <a:pPr algn="just">
                        <a:spcBef>
                          <a:spcPts val="600"/>
                        </a:spcBef>
                        <a:spcAft>
                          <a:spcPts val="0"/>
                        </a:spcAft>
                      </a:pPr>
                      <a:r>
                        <a:rPr lang="en-AU" sz="1800" dirty="0">
                          <a:solidFill>
                            <a:schemeClr val="tx1"/>
                          </a:solidFill>
                          <a:effectLst/>
                          <a:latin typeface="Arial" pitchFamily="34" charset="0"/>
                          <a:cs typeface="Arial" pitchFamily="34" charset="0"/>
                        </a:rPr>
                        <a:t>NSWSR clause 4.7</a:t>
                      </a:r>
                      <a:endParaRPr lang="en-AU" sz="1800" dirty="0">
                        <a:solidFill>
                          <a:schemeClr val="tx1"/>
                        </a:solidFill>
                        <a:effectLst/>
                        <a:latin typeface="Arial" pitchFamily="34" charset="0"/>
                        <a:ea typeface="Calibri"/>
                        <a:cs typeface="Arial" pitchFamily="34" charset="0"/>
                      </a:endParaRPr>
                    </a:p>
                  </a:txBody>
                  <a:tcPr marL="68580" marR="68580" marT="107950" marB="1079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
        <p:nvSpPr>
          <p:cNvPr id="4" name="Rectangle 4"/>
          <p:cNvSpPr>
            <a:spLocks noChangeArrowheads="1"/>
          </p:cNvSpPr>
          <p:nvPr/>
        </p:nvSpPr>
        <p:spPr bwMode="auto">
          <a:xfrm>
            <a:off x="1846263" y="36639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41973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1533303" y="188640"/>
            <a:ext cx="1654620" cy="369332"/>
          </a:xfrm>
          <a:prstGeom prst="rect">
            <a:avLst/>
          </a:prstGeom>
        </p:spPr>
        <p:txBody>
          <a:bodyPr wrap="none">
            <a:spAutoFit/>
          </a:bodyPr>
          <a:lstStyle/>
          <a:p>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17 </a:t>
            </a:r>
            <a:endParaRPr lang="en-AU" dirty="0"/>
          </a:p>
        </p:txBody>
      </p:sp>
      <p:sp>
        <p:nvSpPr>
          <p:cNvPr id="7" name="Rectangle 6"/>
          <p:cNvSpPr/>
          <p:nvPr/>
        </p:nvSpPr>
        <p:spPr>
          <a:xfrm>
            <a:off x="3197470" y="188329"/>
            <a:ext cx="3624710"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Service Protective Devices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968511979"/>
              </p:ext>
            </p:extLst>
          </p:nvPr>
        </p:nvGraphicFramePr>
        <p:xfrm>
          <a:off x="755576" y="1484784"/>
          <a:ext cx="7704855" cy="3459480"/>
        </p:xfrm>
        <a:graphic>
          <a:graphicData uri="http://schemas.openxmlformats.org/drawingml/2006/table">
            <a:tbl>
              <a:tblPr firstRow="1" bandRow="1">
                <a:tableStyleId>{5C22544A-7EE6-4342-B048-85BDC9FD1C3A}</a:tableStyleId>
              </a:tblPr>
              <a:tblGrid>
                <a:gridCol w="7704855">
                  <a:extLst>
                    <a:ext uri="{9D8B030D-6E8A-4147-A177-3AD203B41FA5}">
                      <a16:colId xmlns:a16="http://schemas.microsoft.com/office/drawing/2014/main" val="20000"/>
                    </a:ext>
                  </a:extLst>
                </a:gridCol>
              </a:tblGrid>
              <a:tr h="370840">
                <a:tc>
                  <a:txBody>
                    <a:bodyPr/>
                    <a:lstStyle/>
                    <a:p>
                      <a:pPr>
                        <a:spcAft>
                          <a:spcPts val="600"/>
                        </a:spcAft>
                      </a:pPr>
                      <a:r>
                        <a:rPr lang="en-AU" sz="1800" b="1" kern="1200" dirty="0">
                          <a:solidFill>
                            <a:schemeClr val="tx1"/>
                          </a:solidFill>
                          <a:effectLst/>
                          <a:latin typeface="Arial" pitchFamily="34" charset="0"/>
                          <a:ea typeface="+mn-ea"/>
                          <a:cs typeface="Arial" pitchFamily="34" charset="0"/>
                        </a:rPr>
                        <a:t>Service Protective Devices (S.P.D.) are provided at the end of the consumers mains to provide </a:t>
                      </a:r>
                    </a:p>
                    <a:p>
                      <a:pPr marL="285750" lvl="0" indent="-285750">
                        <a:buFont typeface="Arial" pitchFamily="34" charset="0"/>
                        <a:buChar char="•"/>
                      </a:pPr>
                      <a:r>
                        <a:rPr lang="en-AU" sz="1800" b="1" kern="1200" dirty="0">
                          <a:solidFill>
                            <a:schemeClr val="tx1"/>
                          </a:solidFill>
                          <a:effectLst/>
                          <a:latin typeface="Arial" pitchFamily="34" charset="0"/>
                          <a:ea typeface="+mn-ea"/>
                          <a:cs typeface="Arial" pitchFamily="34" charset="0"/>
                        </a:rPr>
                        <a:t>Prospective short circuit current protection.</a:t>
                      </a:r>
                    </a:p>
                    <a:p>
                      <a:pPr marL="285750" lvl="0" indent="-285750">
                        <a:buFont typeface="Arial" pitchFamily="34" charset="0"/>
                        <a:buChar char="•"/>
                      </a:pPr>
                      <a:r>
                        <a:rPr lang="en-AU" sz="1800" b="1" kern="1200" dirty="0">
                          <a:solidFill>
                            <a:schemeClr val="tx1"/>
                          </a:solidFill>
                          <a:effectLst/>
                          <a:latin typeface="Arial" pitchFamily="34" charset="0"/>
                          <a:ea typeface="+mn-ea"/>
                          <a:cs typeface="Arial" pitchFamily="34" charset="0"/>
                        </a:rPr>
                        <a:t>An isolation point.</a:t>
                      </a:r>
                    </a:p>
                    <a:p>
                      <a:pPr marL="285750" lvl="0" indent="-285750">
                        <a:buFont typeface="Arial" pitchFamily="34" charset="0"/>
                        <a:buChar char="•"/>
                      </a:pPr>
                      <a:r>
                        <a:rPr lang="en-AU" sz="1800" b="1" kern="1200" dirty="0">
                          <a:solidFill>
                            <a:schemeClr val="tx1"/>
                          </a:solidFill>
                          <a:effectLst/>
                          <a:latin typeface="Arial" pitchFamily="34" charset="0"/>
                          <a:ea typeface="+mn-ea"/>
                          <a:cs typeface="Arial" pitchFamily="34" charset="0"/>
                        </a:rPr>
                        <a:t>Overload protection of whole current metering.</a:t>
                      </a:r>
                    </a:p>
                    <a:p>
                      <a:pPr marL="0" lvl="0" indent="0">
                        <a:buFont typeface="Arial" pitchFamily="34" charset="0"/>
                        <a:buNone/>
                      </a:pPr>
                      <a:endParaRPr lang="en-AU" sz="1800" b="1" kern="1200" dirty="0">
                        <a:solidFill>
                          <a:schemeClr val="tx1"/>
                        </a:solidFill>
                        <a:effectLst/>
                        <a:latin typeface="Arial" pitchFamily="34" charset="0"/>
                        <a:ea typeface="+mn-ea"/>
                        <a:cs typeface="Arial" pitchFamily="34" charset="0"/>
                      </a:endParaRPr>
                    </a:p>
                    <a:p>
                      <a:r>
                        <a:rPr lang="en-AU" sz="1800" b="1" kern="1200" dirty="0">
                          <a:solidFill>
                            <a:schemeClr val="tx1"/>
                          </a:solidFill>
                          <a:effectLst/>
                          <a:latin typeface="Arial" pitchFamily="34" charset="0"/>
                          <a:ea typeface="+mn-ea"/>
                          <a:cs typeface="Arial" pitchFamily="34" charset="0"/>
                        </a:rPr>
                        <a:t>The current ratings of service protective devices are given in table 4.1 of the NSWSR.  Suitable current ratings of service protective devices are selected based on the rating of the service supplying the installation, which is determined by the maximum demand of the installation.</a:t>
                      </a:r>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53231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260648"/>
            <a:ext cx="6768752" cy="369332"/>
          </a:xfrm>
          <a:prstGeom prst="rect">
            <a:avLst/>
          </a:prstGeom>
        </p:spPr>
        <p:txBody>
          <a:bodyPr wrap="square">
            <a:spAutoFit/>
          </a:bodyPr>
          <a:lstStyle/>
          <a:p>
            <a:pPr lvl="0" fontAlgn="base">
              <a:spcBef>
                <a:spcPct val="0"/>
              </a:spcBef>
              <a:spcAft>
                <a:spcPct val="0"/>
              </a:spcAft>
            </a:pPr>
            <a:r>
              <a:rPr lang="en-US" b="1" dirty="0">
                <a:latin typeface="Verdana" pitchFamily="34" charset="0"/>
                <a:ea typeface="Times New Roman" pitchFamily="18" charset="0"/>
                <a:cs typeface="Times New Roman" pitchFamily="18" charset="0"/>
              </a:rPr>
              <a:t>Activity 18 – Service Active Links NSWSR 4.9</a:t>
            </a:r>
            <a:endParaRPr lang="en-US" sz="1000" dirty="0">
              <a:latin typeface="Arial" pitchFamily="34" charset="0"/>
              <a:cs typeface="Arial" pitchFamily="34" charset="0"/>
            </a:endParaRP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44825"/>
            <a:ext cx="7704856" cy="32403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852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846263" y="41973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713668366"/>
              </p:ext>
            </p:extLst>
          </p:nvPr>
        </p:nvGraphicFramePr>
        <p:xfrm>
          <a:off x="899592" y="620688"/>
          <a:ext cx="7344815" cy="6120680"/>
        </p:xfrm>
        <a:graphic>
          <a:graphicData uri="http://schemas.openxmlformats.org/drawingml/2006/table">
            <a:tbl>
              <a:tblPr firstRow="1" bandRow="1">
                <a:tableStyleId>{5C22544A-7EE6-4342-B048-85BDC9FD1C3A}</a:tableStyleId>
              </a:tblPr>
              <a:tblGrid>
                <a:gridCol w="7344815">
                  <a:extLst>
                    <a:ext uri="{9D8B030D-6E8A-4147-A177-3AD203B41FA5}">
                      <a16:colId xmlns:a16="http://schemas.microsoft.com/office/drawing/2014/main" val="20000"/>
                    </a:ext>
                  </a:extLst>
                </a:gridCol>
              </a:tblGrid>
              <a:tr h="6120680">
                <a:tc>
                  <a:txBody>
                    <a:bodyPr/>
                    <a:lstStyle/>
                    <a:p>
                      <a:endParaRPr lang="en-AU" sz="1800" b="1" kern="1200" dirty="0">
                        <a:solidFill>
                          <a:schemeClr val="tx1"/>
                        </a:solidFill>
                        <a:effectLst/>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pic>
        <p:nvPicPr>
          <p:cNvPr id="8" name="Picture 3" descr="D:\All Data\My Documents\Work\Peth Vol2 PPTs\chapter 17\P2_17_2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3" y="692696"/>
            <a:ext cx="6264696" cy="597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7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46263" y="36639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41973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539552" y="548680"/>
            <a:ext cx="8352928"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19 – Service &amp; Metering Neutral Links NSWSR 4.10</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052736"/>
            <a:ext cx="6840759" cy="5616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090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0093026"/>
              </p:ext>
            </p:extLst>
          </p:nvPr>
        </p:nvGraphicFramePr>
        <p:xfrm>
          <a:off x="749251" y="1700808"/>
          <a:ext cx="7848872" cy="4176464"/>
        </p:xfrm>
        <a:graphic>
          <a:graphicData uri="http://schemas.openxmlformats.org/drawingml/2006/table">
            <a:tbl>
              <a:tblPr firstRow="1" firstCol="1" lastRow="1" lastCol="1" bandRow="1" bandCol="1">
                <a:tableStyleId>{5C22544A-7EE6-4342-B048-85BDC9FD1C3A}</a:tableStyleId>
              </a:tblPr>
              <a:tblGrid>
                <a:gridCol w="5552068">
                  <a:extLst>
                    <a:ext uri="{9D8B030D-6E8A-4147-A177-3AD203B41FA5}">
                      <a16:colId xmlns:a16="http://schemas.microsoft.com/office/drawing/2014/main" val="20000"/>
                    </a:ext>
                  </a:extLst>
                </a:gridCol>
                <a:gridCol w="2296804">
                  <a:extLst>
                    <a:ext uri="{9D8B030D-6E8A-4147-A177-3AD203B41FA5}">
                      <a16:colId xmlns:a16="http://schemas.microsoft.com/office/drawing/2014/main" val="20001"/>
                    </a:ext>
                  </a:extLst>
                </a:gridCol>
              </a:tblGrid>
              <a:tr h="448529">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NSWSR clause 4.11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1242645">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1.  What is the maximum permissible current per active conductor when using whole current metering?</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1242645">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2. What is the maximum permissible height for the top edge of a meter above the ground floor or a platform?</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1242645">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3. What is the minimum permissible height for the bottom of a meter above the ground floor or a platform?</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bl>
          </a:graphicData>
        </a:graphic>
      </p:graphicFrame>
      <p:sp>
        <p:nvSpPr>
          <p:cNvPr id="5" name="Rectangle 5"/>
          <p:cNvSpPr>
            <a:spLocks noChangeArrowheads="1"/>
          </p:cNvSpPr>
          <p:nvPr/>
        </p:nvSpPr>
        <p:spPr bwMode="auto">
          <a:xfrm>
            <a:off x="2654300" y="33543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1187624" y="476672"/>
            <a:ext cx="6972126"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20 – NSWSR – Whole current metering</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6500650" y="2555612"/>
            <a:ext cx="1643534"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100 A</a:t>
            </a:r>
          </a:p>
        </p:txBody>
      </p:sp>
      <p:sp>
        <p:nvSpPr>
          <p:cNvPr id="7" name="TextBox 6"/>
          <p:cNvSpPr txBox="1"/>
          <p:nvPr/>
        </p:nvSpPr>
        <p:spPr>
          <a:xfrm>
            <a:off x="6516216" y="3851756"/>
            <a:ext cx="1643534"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2 m</a:t>
            </a:r>
          </a:p>
        </p:txBody>
      </p:sp>
      <p:sp>
        <p:nvSpPr>
          <p:cNvPr id="8" name="TextBox 7"/>
          <p:cNvSpPr txBox="1"/>
          <p:nvPr/>
        </p:nvSpPr>
        <p:spPr>
          <a:xfrm>
            <a:off x="6516216" y="4869160"/>
            <a:ext cx="1643534" cy="923330"/>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0.5 m</a:t>
            </a:r>
          </a:p>
          <a:p>
            <a:pPr algn="ctr"/>
            <a:r>
              <a:rPr lang="en-AU" b="1" dirty="0">
                <a:solidFill>
                  <a:srgbClr val="FF0000"/>
                </a:solidFill>
                <a:latin typeface="Arial" pitchFamily="34" charset="0"/>
                <a:cs typeface="Arial" pitchFamily="34" charset="0"/>
              </a:rPr>
              <a:t>Amendment 2015</a:t>
            </a:r>
          </a:p>
        </p:txBody>
      </p:sp>
    </p:spTree>
    <p:extLst>
      <p:ext uri="{BB962C8B-B14F-4D97-AF65-F5344CB8AC3E}">
        <p14:creationId xmlns:p14="http://schemas.microsoft.com/office/powerpoint/2010/main" val="16758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182387"/>
              </p:ext>
            </p:extLst>
          </p:nvPr>
        </p:nvGraphicFramePr>
        <p:xfrm>
          <a:off x="611560" y="620688"/>
          <a:ext cx="7920880" cy="5957912"/>
        </p:xfrm>
        <a:graphic>
          <a:graphicData uri="http://schemas.openxmlformats.org/drawingml/2006/table">
            <a:tbl>
              <a:tblPr firstRow="1" bandRow="1">
                <a:tableStyleId>{5C22544A-7EE6-4342-B048-85BDC9FD1C3A}</a:tableStyleId>
              </a:tblPr>
              <a:tblGrid>
                <a:gridCol w="7920880">
                  <a:extLst>
                    <a:ext uri="{9D8B030D-6E8A-4147-A177-3AD203B41FA5}">
                      <a16:colId xmlns:a16="http://schemas.microsoft.com/office/drawing/2014/main" val="20000"/>
                    </a:ext>
                  </a:extLst>
                </a:gridCol>
              </a:tblGrid>
              <a:tr h="5957912">
                <a:tc>
                  <a:txBody>
                    <a:bodyPr/>
                    <a:lstStyle/>
                    <a:p>
                      <a:r>
                        <a:rPr lang="en-AU" sz="2800" b="1" kern="1200" dirty="0">
                          <a:solidFill>
                            <a:schemeClr val="tx1"/>
                          </a:solidFill>
                          <a:effectLst/>
                          <a:latin typeface="+mn-lt"/>
                          <a:ea typeface="+mn-ea"/>
                          <a:cs typeface="+mn-cs"/>
                        </a:rPr>
                        <a:t>Regulated Retail Tariffs</a:t>
                      </a:r>
                    </a:p>
                    <a:p>
                      <a:endParaRPr lang="en-AU" sz="1800" b="1" kern="1200" dirty="0">
                        <a:solidFill>
                          <a:schemeClr val="tx1"/>
                        </a:solidFill>
                        <a:effectLst/>
                        <a:latin typeface="+mn-lt"/>
                        <a:ea typeface="+mn-ea"/>
                        <a:cs typeface="+mn-cs"/>
                      </a:endParaRPr>
                    </a:p>
                    <a:p>
                      <a:r>
                        <a:rPr lang="en-AU" sz="1800" b="0" kern="1200" dirty="0">
                          <a:solidFill>
                            <a:schemeClr val="tx1"/>
                          </a:solidFill>
                          <a:effectLst/>
                          <a:latin typeface="+mn-lt"/>
                          <a:ea typeface="+mn-ea"/>
                          <a:cs typeface="+mn-cs"/>
                        </a:rPr>
                        <a:t>The NSW Government has introduced competition into the retail market. Currently all customers may choose their supplier of electricity.</a:t>
                      </a:r>
                    </a:p>
                    <a:p>
                      <a:pPr>
                        <a:spcAft>
                          <a:spcPts val="1200"/>
                        </a:spcAft>
                      </a:pPr>
                      <a:r>
                        <a:rPr lang="en-AU" sz="1800" b="0" kern="1200" dirty="0">
                          <a:solidFill>
                            <a:schemeClr val="tx1"/>
                          </a:solidFill>
                          <a:effectLst/>
                          <a:latin typeface="+mn-lt"/>
                          <a:ea typeface="+mn-ea"/>
                          <a:cs typeface="+mn-cs"/>
                        </a:rPr>
                        <a:t>The Tribunal has determined regulated retail tariffs for small retail customers (</a:t>
                      </a:r>
                      <a:r>
                        <a:rPr lang="en-AU" sz="1800" b="0" kern="1200" dirty="0" err="1">
                          <a:solidFill>
                            <a:schemeClr val="tx1"/>
                          </a:solidFill>
                          <a:effectLst/>
                          <a:latin typeface="+mn-lt"/>
                          <a:ea typeface="+mn-ea"/>
                          <a:cs typeface="+mn-cs"/>
                        </a:rPr>
                        <a:t>ie</a:t>
                      </a:r>
                      <a:r>
                        <a:rPr lang="en-AU" sz="1800" b="0" kern="1200" dirty="0">
                          <a:solidFill>
                            <a:schemeClr val="tx1"/>
                          </a:solidFill>
                          <a:effectLst/>
                          <a:latin typeface="+mn-lt"/>
                          <a:ea typeface="+mn-ea"/>
                          <a:cs typeface="+mn-cs"/>
                        </a:rPr>
                        <a:t>, those customers who use less than 160 </a:t>
                      </a:r>
                      <a:r>
                        <a:rPr lang="en-AU" sz="1800" b="0" kern="1200" dirty="0" err="1">
                          <a:solidFill>
                            <a:schemeClr val="tx1"/>
                          </a:solidFill>
                          <a:effectLst/>
                          <a:latin typeface="+mn-lt"/>
                          <a:ea typeface="+mn-ea"/>
                          <a:cs typeface="+mn-cs"/>
                        </a:rPr>
                        <a:t>MWh</a:t>
                      </a:r>
                      <a:r>
                        <a:rPr lang="en-AU" sz="1800" b="0" kern="1200" dirty="0">
                          <a:solidFill>
                            <a:schemeClr val="tx1"/>
                          </a:solidFill>
                          <a:effectLst/>
                          <a:latin typeface="+mn-lt"/>
                          <a:ea typeface="+mn-ea"/>
                          <a:cs typeface="+mn-cs"/>
                        </a:rPr>
                        <a:t> per year who do not choose to enter a negotiated contract). In NSW as of July 2010 there is three regulated retail suppliers;</a:t>
                      </a:r>
                    </a:p>
                    <a:p>
                      <a:pPr marL="285750" lvl="0" indent="-285750">
                        <a:buFont typeface="Arial" pitchFamily="34" charset="0"/>
                        <a:buChar char="•"/>
                      </a:pPr>
                      <a:r>
                        <a:rPr lang="en-AU" sz="1800" b="0" kern="1200" dirty="0">
                          <a:solidFill>
                            <a:schemeClr val="tx1"/>
                          </a:solidFill>
                          <a:effectLst/>
                          <a:latin typeface="+mn-lt"/>
                          <a:ea typeface="+mn-ea"/>
                          <a:cs typeface="+mn-cs"/>
                        </a:rPr>
                        <a:t>Origin (Country Energy)</a:t>
                      </a:r>
                    </a:p>
                    <a:p>
                      <a:pPr marL="285750" lvl="0" indent="-285750">
                        <a:buFont typeface="Arial" pitchFamily="34" charset="0"/>
                        <a:buChar char="•"/>
                      </a:pPr>
                      <a:r>
                        <a:rPr lang="en-AU" sz="1800" b="0" kern="1200" dirty="0" err="1">
                          <a:solidFill>
                            <a:schemeClr val="tx1"/>
                          </a:solidFill>
                          <a:effectLst/>
                          <a:latin typeface="+mn-lt"/>
                          <a:ea typeface="+mn-ea"/>
                          <a:cs typeface="+mn-cs"/>
                        </a:rPr>
                        <a:t>Ausgrid</a:t>
                      </a:r>
                      <a:r>
                        <a:rPr lang="en-AU" sz="1800" b="0" kern="1200" dirty="0">
                          <a:solidFill>
                            <a:schemeClr val="tx1"/>
                          </a:solidFill>
                          <a:effectLst/>
                          <a:latin typeface="+mn-lt"/>
                          <a:ea typeface="+mn-ea"/>
                          <a:cs typeface="+mn-cs"/>
                        </a:rPr>
                        <a:t> (Energy Australia )</a:t>
                      </a:r>
                    </a:p>
                    <a:p>
                      <a:pPr marL="285750" lvl="0" indent="-285750">
                        <a:buFont typeface="Arial" pitchFamily="34" charset="0"/>
                        <a:buChar char="•"/>
                      </a:pPr>
                      <a:r>
                        <a:rPr lang="en-AU" sz="1800" b="0" kern="1200" dirty="0">
                          <a:solidFill>
                            <a:schemeClr val="tx1"/>
                          </a:solidFill>
                          <a:effectLst/>
                          <a:latin typeface="+mn-lt"/>
                          <a:ea typeface="+mn-ea"/>
                          <a:cs typeface="+mn-cs"/>
                        </a:rPr>
                        <a:t>Endeavour</a:t>
                      </a:r>
                      <a:r>
                        <a:rPr lang="en-AU" sz="1800" b="0" kern="1200" baseline="0" dirty="0">
                          <a:solidFill>
                            <a:schemeClr val="tx1"/>
                          </a:solidFill>
                          <a:effectLst/>
                          <a:latin typeface="+mn-lt"/>
                          <a:ea typeface="+mn-ea"/>
                          <a:cs typeface="+mn-cs"/>
                        </a:rPr>
                        <a:t> (</a:t>
                      </a:r>
                      <a:r>
                        <a:rPr lang="en-AU" sz="1800" b="0" kern="1200" dirty="0">
                          <a:solidFill>
                            <a:schemeClr val="tx1"/>
                          </a:solidFill>
                          <a:effectLst/>
                          <a:latin typeface="+mn-lt"/>
                          <a:ea typeface="+mn-ea"/>
                          <a:cs typeface="+mn-cs"/>
                        </a:rPr>
                        <a:t>Integral Energy)</a:t>
                      </a:r>
                    </a:p>
                    <a:p>
                      <a:pPr marL="0" lvl="0" indent="0">
                        <a:buFont typeface="Arial" pitchFamily="34" charset="0"/>
                        <a:buNone/>
                      </a:pPr>
                      <a:endParaRPr lang="en-AU" sz="1800" b="0" kern="1200" dirty="0">
                        <a:solidFill>
                          <a:schemeClr val="tx1"/>
                        </a:solidFill>
                        <a:effectLst/>
                        <a:latin typeface="+mn-lt"/>
                        <a:ea typeface="+mn-ea"/>
                        <a:cs typeface="+mn-cs"/>
                      </a:endParaRPr>
                    </a:p>
                    <a:p>
                      <a:r>
                        <a:rPr lang="en-AU" sz="1800" b="0" kern="1200" dirty="0">
                          <a:solidFill>
                            <a:schemeClr val="tx1"/>
                          </a:solidFill>
                          <a:effectLst/>
                          <a:latin typeface="+mn-lt"/>
                          <a:ea typeface="+mn-ea"/>
                          <a:cs typeface="+mn-cs"/>
                        </a:rPr>
                        <a:t>As well the regulated retailers listed above, it is also possible to purchase electricity under a negotiated contract from interstate suppliers. Regardless of which electricity retailer is used the tariff structures are similar.</a:t>
                      </a:r>
                    </a:p>
                    <a:p>
                      <a:endParaRPr lang="en-AU" sz="1800" b="0" kern="1200" dirty="0">
                        <a:solidFill>
                          <a:schemeClr val="tx1"/>
                        </a:solidFill>
                        <a:effectLst/>
                        <a:latin typeface="+mn-lt"/>
                        <a:ea typeface="+mn-ea"/>
                        <a:cs typeface="+mn-cs"/>
                      </a:endParaRPr>
                    </a:p>
                    <a:p>
                      <a:r>
                        <a:rPr lang="en-AU" sz="1800" b="0" kern="1200" dirty="0">
                          <a:solidFill>
                            <a:schemeClr val="tx1"/>
                          </a:solidFill>
                          <a:effectLst/>
                          <a:latin typeface="+mn-lt"/>
                          <a:ea typeface="+mn-ea"/>
                          <a:cs typeface="+mn-cs"/>
                        </a:rPr>
                        <a:t>Clause 2.3.3.2 (a) of AS3000 states each separately metered supply requires a separate main switch.</a:t>
                      </a:r>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62613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40863056"/>
              </p:ext>
            </p:extLst>
          </p:nvPr>
        </p:nvGraphicFramePr>
        <p:xfrm>
          <a:off x="611560" y="692696"/>
          <a:ext cx="7848872" cy="4907280"/>
        </p:xfrm>
        <a:graphic>
          <a:graphicData uri="http://schemas.openxmlformats.org/drawingml/2006/table">
            <a:tbl>
              <a:tblPr firstRow="1" bandRow="1">
                <a:tableStyleId>{5C22544A-7EE6-4342-B048-85BDC9FD1C3A}</a:tableStyleId>
              </a:tblPr>
              <a:tblGrid>
                <a:gridCol w="7848872">
                  <a:extLst>
                    <a:ext uri="{9D8B030D-6E8A-4147-A177-3AD203B41FA5}">
                      <a16:colId xmlns:a16="http://schemas.microsoft.com/office/drawing/2014/main" val="20000"/>
                    </a:ext>
                  </a:extLst>
                </a:gridCol>
              </a:tblGrid>
              <a:tr h="4464496">
                <a:tc>
                  <a:txBody>
                    <a:bodyPr/>
                    <a:lstStyle/>
                    <a:p>
                      <a:r>
                        <a:rPr lang="en-AU" sz="2800" b="1" kern="1200" dirty="0">
                          <a:solidFill>
                            <a:schemeClr val="tx1"/>
                          </a:solidFill>
                          <a:effectLst/>
                          <a:latin typeface="+mn-lt"/>
                          <a:ea typeface="+mn-ea"/>
                          <a:cs typeface="+mn-cs"/>
                        </a:rPr>
                        <a:t>Domestic / Residential </a:t>
                      </a:r>
                    </a:p>
                    <a:p>
                      <a:r>
                        <a:rPr lang="en-AU" sz="1800" b="0" kern="1200" dirty="0">
                          <a:solidFill>
                            <a:schemeClr val="tx1"/>
                          </a:solidFill>
                          <a:effectLst/>
                          <a:latin typeface="+mn-lt"/>
                          <a:ea typeface="+mn-ea"/>
                          <a:cs typeface="+mn-cs"/>
                        </a:rPr>
                        <a:t>Premises used wholly or principally as private dwellings. A private dwelling is a;</a:t>
                      </a:r>
                    </a:p>
                    <a:p>
                      <a:pPr marL="285750" lvl="0" indent="-285750">
                        <a:buFont typeface="Arial" pitchFamily="34" charset="0"/>
                        <a:buChar char="•"/>
                      </a:pPr>
                      <a:r>
                        <a:rPr lang="en-AU" sz="1800" b="0" kern="1200" dirty="0">
                          <a:solidFill>
                            <a:schemeClr val="tx1"/>
                          </a:solidFill>
                          <a:effectLst/>
                          <a:latin typeface="+mn-lt"/>
                          <a:ea typeface="+mn-ea"/>
                          <a:cs typeface="+mn-cs"/>
                        </a:rPr>
                        <a:t>house</a:t>
                      </a:r>
                    </a:p>
                    <a:p>
                      <a:pPr marL="285750" lvl="0" indent="-285750">
                        <a:buFont typeface="Arial" pitchFamily="34" charset="0"/>
                        <a:buChar char="•"/>
                      </a:pPr>
                      <a:r>
                        <a:rPr lang="en-AU" sz="1800" b="0" kern="1200" dirty="0">
                          <a:solidFill>
                            <a:schemeClr val="tx1"/>
                          </a:solidFill>
                          <a:effectLst/>
                          <a:latin typeface="+mn-lt"/>
                          <a:ea typeface="+mn-ea"/>
                          <a:cs typeface="+mn-cs"/>
                        </a:rPr>
                        <a:t>flat </a:t>
                      </a:r>
                    </a:p>
                    <a:p>
                      <a:pPr marL="285750" lvl="0" indent="-285750">
                        <a:buFont typeface="Arial" pitchFamily="34" charset="0"/>
                        <a:buChar char="•"/>
                      </a:pPr>
                      <a:r>
                        <a:rPr lang="en-AU" sz="1800" b="0" kern="1200" dirty="0">
                          <a:solidFill>
                            <a:schemeClr val="tx1"/>
                          </a:solidFill>
                          <a:effectLst/>
                          <a:latin typeface="+mn-lt"/>
                          <a:ea typeface="+mn-ea"/>
                          <a:cs typeface="+mn-cs"/>
                        </a:rPr>
                        <a:t>home unit </a:t>
                      </a:r>
                    </a:p>
                    <a:p>
                      <a:pPr marL="285750" lvl="0" indent="-285750">
                        <a:buFont typeface="Arial" pitchFamily="34" charset="0"/>
                        <a:buChar char="•"/>
                      </a:pPr>
                      <a:r>
                        <a:rPr lang="en-AU" sz="1800" b="0" kern="1200" dirty="0">
                          <a:solidFill>
                            <a:schemeClr val="tx1"/>
                          </a:solidFill>
                          <a:effectLst/>
                          <a:latin typeface="+mn-lt"/>
                          <a:ea typeface="+mn-ea"/>
                          <a:cs typeface="+mn-cs"/>
                        </a:rPr>
                        <a:t>town house or similar premises </a:t>
                      </a:r>
                    </a:p>
                    <a:p>
                      <a:pPr marL="285750" lvl="0" indent="-285750">
                        <a:buFont typeface="Arial" pitchFamily="34" charset="0"/>
                        <a:buChar char="•"/>
                      </a:pPr>
                      <a:r>
                        <a:rPr lang="en-AU" sz="1800" b="0" kern="1200" dirty="0">
                          <a:solidFill>
                            <a:schemeClr val="tx1"/>
                          </a:solidFill>
                          <a:effectLst/>
                          <a:latin typeface="+mn-lt"/>
                          <a:ea typeface="+mn-ea"/>
                          <a:cs typeface="+mn-cs"/>
                        </a:rPr>
                        <a:t>places of worship and includes </a:t>
                      </a:r>
                    </a:p>
                    <a:p>
                      <a:r>
                        <a:rPr lang="en-AU" sz="1800" b="0" kern="1200" dirty="0">
                          <a:solidFill>
                            <a:schemeClr val="tx1"/>
                          </a:solidFill>
                          <a:effectLst/>
                          <a:latin typeface="+mn-lt"/>
                          <a:ea typeface="+mn-ea"/>
                          <a:cs typeface="+mn-cs"/>
                        </a:rPr>
                        <a:t> </a:t>
                      </a:r>
                    </a:p>
                    <a:p>
                      <a:r>
                        <a:rPr lang="en-AU" sz="1800" b="0" kern="1200" dirty="0">
                          <a:solidFill>
                            <a:schemeClr val="tx1"/>
                          </a:solidFill>
                          <a:effectLst/>
                          <a:latin typeface="+mn-lt"/>
                          <a:ea typeface="+mn-ea"/>
                          <a:cs typeface="+mn-cs"/>
                        </a:rPr>
                        <a:t>Residential sections of:</a:t>
                      </a:r>
                    </a:p>
                    <a:p>
                      <a:pPr marL="285750" lvl="0" indent="-285750">
                        <a:buFont typeface="Arial" pitchFamily="34" charset="0"/>
                        <a:buChar char="•"/>
                      </a:pPr>
                      <a:r>
                        <a:rPr lang="en-AU" sz="1800" b="0" kern="1200" dirty="0">
                          <a:solidFill>
                            <a:schemeClr val="tx1"/>
                          </a:solidFill>
                          <a:effectLst/>
                          <a:latin typeface="+mn-lt"/>
                          <a:ea typeface="+mn-ea"/>
                          <a:cs typeface="+mn-cs"/>
                        </a:rPr>
                        <a:t>Boarding houses</a:t>
                      </a:r>
                    </a:p>
                    <a:p>
                      <a:pPr marL="285750" lvl="0" indent="-285750">
                        <a:buFont typeface="Arial" pitchFamily="34" charset="0"/>
                        <a:buChar char="•"/>
                      </a:pPr>
                      <a:r>
                        <a:rPr lang="en-AU" sz="1800" b="0" kern="1200" dirty="0">
                          <a:solidFill>
                            <a:schemeClr val="tx1"/>
                          </a:solidFill>
                          <a:effectLst/>
                          <a:latin typeface="+mn-lt"/>
                          <a:ea typeface="+mn-ea"/>
                          <a:cs typeface="+mn-cs"/>
                        </a:rPr>
                        <a:t>Bed and breakfast</a:t>
                      </a:r>
                    </a:p>
                    <a:p>
                      <a:pPr marL="285750" lvl="0" indent="-285750">
                        <a:buFont typeface="Arial" pitchFamily="34" charset="0"/>
                        <a:buChar char="•"/>
                      </a:pPr>
                      <a:r>
                        <a:rPr lang="en-AU" sz="1800" b="0" kern="1200" dirty="0">
                          <a:solidFill>
                            <a:schemeClr val="tx1"/>
                          </a:solidFill>
                          <a:effectLst/>
                          <a:latin typeface="+mn-lt"/>
                          <a:ea typeface="+mn-ea"/>
                          <a:cs typeface="+mn-cs"/>
                        </a:rPr>
                        <a:t>Nursing homes</a:t>
                      </a:r>
                    </a:p>
                    <a:p>
                      <a:pPr marL="285750" lvl="0" indent="-285750">
                        <a:buFont typeface="Arial" pitchFamily="34" charset="0"/>
                        <a:buChar char="•"/>
                      </a:pPr>
                      <a:r>
                        <a:rPr lang="en-AU" sz="1800" b="0" kern="1200" dirty="0">
                          <a:solidFill>
                            <a:schemeClr val="tx1"/>
                          </a:solidFill>
                          <a:effectLst/>
                          <a:latin typeface="+mn-lt"/>
                          <a:ea typeface="+mn-ea"/>
                          <a:cs typeface="+mn-cs"/>
                        </a:rPr>
                        <a:t>Hospitals</a:t>
                      </a:r>
                    </a:p>
                    <a:p>
                      <a:pPr marL="285750" lvl="0" indent="-285750">
                        <a:buFont typeface="Arial" pitchFamily="34" charset="0"/>
                        <a:buChar char="•"/>
                      </a:pPr>
                      <a:r>
                        <a:rPr lang="en-AU" sz="1800" b="0" kern="1200" dirty="0">
                          <a:solidFill>
                            <a:schemeClr val="tx1"/>
                          </a:solidFill>
                          <a:effectLst/>
                          <a:latin typeface="+mn-lt"/>
                          <a:ea typeface="+mn-ea"/>
                          <a:cs typeface="+mn-cs"/>
                        </a:rPr>
                        <a:t>Educational institutions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AU" sz="1800" b="0" kern="1200" dirty="0">
                          <a:solidFill>
                            <a:schemeClr val="tx1"/>
                          </a:solidFill>
                          <a:effectLst/>
                          <a:latin typeface="+mn-lt"/>
                          <a:ea typeface="+mn-ea"/>
                          <a:cs typeface="+mn-cs"/>
                        </a:rPr>
                        <a:t>Approved caravan parks whose consumption does not exceed 160MWh per year.</a:t>
                      </a:r>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4293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548680"/>
            <a:ext cx="6264696" cy="5976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282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75657112"/>
              </p:ext>
            </p:extLst>
          </p:nvPr>
        </p:nvGraphicFramePr>
        <p:xfrm>
          <a:off x="611560" y="1397000"/>
          <a:ext cx="7704856" cy="3810000"/>
        </p:xfrm>
        <a:graphic>
          <a:graphicData uri="http://schemas.openxmlformats.org/drawingml/2006/table">
            <a:tbl>
              <a:tblPr firstRow="1" bandRow="1">
                <a:tableStyleId>{5C22544A-7EE6-4342-B048-85BDC9FD1C3A}</a:tableStyleId>
              </a:tblPr>
              <a:tblGrid>
                <a:gridCol w="7704856">
                  <a:extLst>
                    <a:ext uri="{9D8B030D-6E8A-4147-A177-3AD203B41FA5}">
                      <a16:colId xmlns:a16="http://schemas.microsoft.com/office/drawing/2014/main" val="20000"/>
                    </a:ext>
                  </a:extLst>
                </a:gridCol>
              </a:tblGrid>
              <a:tr h="370840">
                <a:tc>
                  <a:txBody>
                    <a:bodyPr/>
                    <a:lstStyle/>
                    <a:p>
                      <a:r>
                        <a:rPr lang="en-AU" sz="2800" b="1" kern="1200" dirty="0">
                          <a:solidFill>
                            <a:schemeClr val="tx1"/>
                          </a:solidFill>
                          <a:effectLst/>
                          <a:latin typeface="+mn-lt"/>
                          <a:ea typeface="+mn-ea"/>
                          <a:cs typeface="+mn-cs"/>
                        </a:rPr>
                        <a:t>General / Business Rate</a:t>
                      </a:r>
                    </a:p>
                    <a:p>
                      <a:r>
                        <a:rPr lang="en-AU" sz="1800" b="0" kern="1200" dirty="0">
                          <a:solidFill>
                            <a:schemeClr val="tx1"/>
                          </a:solidFill>
                          <a:effectLst/>
                          <a:latin typeface="+mn-lt"/>
                          <a:ea typeface="+mn-ea"/>
                          <a:cs typeface="+mn-cs"/>
                        </a:rPr>
                        <a:t>These prices are generally applicable to;</a:t>
                      </a:r>
                    </a:p>
                    <a:p>
                      <a:pPr marL="285750" lvl="0" indent="-285750">
                        <a:buFont typeface="Arial" pitchFamily="34" charset="0"/>
                        <a:buChar char="•"/>
                      </a:pPr>
                      <a:r>
                        <a:rPr lang="en-AU" sz="1800" b="0" kern="1200" dirty="0">
                          <a:solidFill>
                            <a:schemeClr val="tx1"/>
                          </a:solidFill>
                          <a:effectLst/>
                          <a:latin typeface="+mn-lt"/>
                          <a:ea typeface="+mn-ea"/>
                          <a:cs typeface="+mn-cs"/>
                        </a:rPr>
                        <a:t>factories</a:t>
                      </a:r>
                    </a:p>
                    <a:p>
                      <a:pPr marL="285750" lvl="0" indent="-285750">
                        <a:buFont typeface="Arial" pitchFamily="34" charset="0"/>
                        <a:buChar char="•"/>
                      </a:pPr>
                      <a:r>
                        <a:rPr lang="en-AU" sz="1800" b="0" kern="1200" dirty="0">
                          <a:solidFill>
                            <a:schemeClr val="tx1"/>
                          </a:solidFill>
                          <a:effectLst/>
                          <a:latin typeface="+mn-lt"/>
                          <a:ea typeface="+mn-ea"/>
                          <a:cs typeface="+mn-cs"/>
                        </a:rPr>
                        <a:t>warehouses</a:t>
                      </a:r>
                    </a:p>
                    <a:p>
                      <a:pPr marL="285750" lvl="0" indent="-285750">
                        <a:buFont typeface="Arial" pitchFamily="34" charset="0"/>
                        <a:buChar char="•"/>
                      </a:pPr>
                      <a:r>
                        <a:rPr lang="en-AU" sz="1800" b="0" kern="1200" dirty="0">
                          <a:solidFill>
                            <a:schemeClr val="tx1"/>
                          </a:solidFill>
                          <a:effectLst/>
                          <a:latin typeface="+mn-lt"/>
                          <a:ea typeface="+mn-ea"/>
                          <a:cs typeface="+mn-cs"/>
                        </a:rPr>
                        <a:t>hotels</a:t>
                      </a:r>
                    </a:p>
                    <a:p>
                      <a:pPr marL="285750" lvl="0" indent="-285750">
                        <a:buFont typeface="Arial" pitchFamily="34" charset="0"/>
                        <a:buChar char="•"/>
                      </a:pPr>
                      <a:r>
                        <a:rPr lang="en-AU" sz="1800" b="0" kern="1200" dirty="0">
                          <a:solidFill>
                            <a:schemeClr val="tx1"/>
                          </a:solidFill>
                          <a:effectLst/>
                          <a:latin typeface="+mn-lt"/>
                          <a:ea typeface="+mn-ea"/>
                          <a:cs typeface="+mn-cs"/>
                        </a:rPr>
                        <a:t>motels</a:t>
                      </a:r>
                    </a:p>
                    <a:p>
                      <a:pPr marL="285750" lvl="0" indent="-285750">
                        <a:buFont typeface="Arial" pitchFamily="34" charset="0"/>
                        <a:buChar char="•"/>
                      </a:pPr>
                      <a:r>
                        <a:rPr lang="en-AU" sz="1800" b="0" kern="1200" dirty="0">
                          <a:solidFill>
                            <a:schemeClr val="tx1"/>
                          </a:solidFill>
                          <a:effectLst/>
                          <a:latin typeface="+mn-lt"/>
                          <a:ea typeface="+mn-ea"/>
                          <a:cs typeface="+mn-cs"/>
                        </a:rPr>
                        <a:t>shops and offices</a:t>
                      </a:r>
                    </a:p>
                    <a:p>
                      <a:pPr marL="285750" lvl="0" indent="-285750">
                        <a:buFont typeface="Arial" pitchFamily="34" charset="0"/>
                        <a:buChar char="•"/>
                      </a:pPr>
                      <a:r>
                        <a:rPr lang="en-AU" sz="1800" b="0" kern="1200" dirty="0">
                          <a:solidFill>
                            <a:schemeClr val="tx1"/>
                          </a:solidFill>
                          <a:effectLst/>
                          <a:latin typeface="+mn-lt"/>
                          <a:ea typeface="+mn-ea"/>
                          <a:cs typeface="+mn-cs"/>
                        </a:rPr>
                        <a:t>schools</a:t>
                      </a:r>
                    </a:p>
                    <a:p>
                      <a:pPr marL="285750" lvl="0" indent="-285750">
                        <a:buFont typeface="Arial" pitchFamily="34" charset="0"/>
                        <a:buChar char="•"/>
                      </a:pPr>
                      <a:r>
                        <a:rPr lang="en-AU" sz="1800" b="0" kern="1200" dirty="0">
                          <a:solidFill>
                            <a:schemeClr val="tx1"/>
                          </a:solidFill>
                          <a:effectLst/>
                          <a:latin typeface="+mn-lt"/>
                          <a:ea typeface="+mn-ea"/>
                          <a:cs typeface="+mn-cs"/>
                        </a:rPr>
                        <a:t>sheds</a:t>
                      </a:r>
                    </a:p>
                    <a:p>
                      <a:pPr marL="285750" lvl="0" indent="-285750">
                        <a:buFont typeface="Arial" pitchFamily="34" charset="0"/>
                        <a:buChar char="•"/>
                      </a:pPr>
                      <a:r>
                        <a:rPr lang="en-AU" sz="1800" b="0" kern="1200" dirty="0">
                          <a:solidFill>
                            <a:schemeClr val="tx1"/>
                          </a:solidFill>
                          <a:effectLst/>
                          <a:latin typeface="+mn-lt"/>
                          <a:ea typeface="+mn-ea"/>
                          <a:cs typeface="+mn-cs"/>
                        </a:rPr>
                        <a:t>irrigation pumps</a:t>
                      </a:r>
                    </a:p>
                    <a:p>
                      <a:pPr marL="285750" lvl="0" indent="-285750">
                        <a:buFont typeface="Arial" pitchFamily="34" charset="0"/>
                        <a:buChar char="•"/>
                      </a:pPr>
                      <a:r>
                        <a:rPr lang="en-AU" sz="1800" b="0" kern="1200" dirty="0">
                          <a:solidFill>
                            <a:schemeClr val="tx1"/>
                          </a:solidFill>
                          <a:effectLst/>
                          <a:latin typeface="+mn-lt"/>
                          <a:ea typeface="+mn-ea"/>
                          <a:cs typeface="+mn-cs"/>
                        </a:rPr>
                        <a:t>sporting and social clubs whose consumption does not exceed 160MWh per year.</a:t>
                      </a:r>
                    </a:p>
                    <a:p>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4129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4984696"/>
              </p:ext>
            </p:extLst>
          </p:nvPr>
        </p:nvGraphicFramePr>
        <p:xfrm>
          <a:off x="683568" y="1397000"/>
          <a:ext cx="8064896" cy="4267200"/>
        </p:xfrm>
        <a:graphic>
          <a:graphicData uri="http://schemas.openxmlformats.org/drawingml/2006/table">
            <a:tbl>
              <a:tblPr firstRow="1" bandRow="1">
                <a:tableStyleId>{5C22544A-7EE6-4342-B048-85BDC9FD1C3A}</a:tableStyleId>
              </a:tblPr>
              <a:tblGrid>
                <a:gridCol w="8064896">
                  <a:extLst>
                    <a:ext uri="{9D8B030D-6E8A-4147-A177-3AD203B41FA5}">
                      <a16:colId xmlns:a16="http://schemas.microsoft.com/office/drawing/2014/main" val="20000"/>
                    </a:ext>
                  </a:extLst>
                </a:gridCol>
              </a:tblGrid>
              <a:tr h="370840">
                <a:tc>
                  <a:txBody>
                    <a:bodyPr/>
                    <a:lstStyle/>
                    <a:p>
                      <a:r>
                        <a:rPr lang="en-AU" sz="2800" b="1" kern="1200" dirty="0">
                          <a:solidFill>
                            <a:schemeClr val="tx1"/>
                          </a:solidFill>
                          <a:effectLst/>
                          <a:latin typeface="+mn-lt"/>
                          <a:ea typeface="+mn-ea"/>
                          <a:cs typeface="+mn-cs"/>
                        </a:rPr>
                        <a:t>Off Peak 1 / Controlled Load 1</a:t>
                      </a:r>
                    </a:p>
                    <a:p>
                      <a:r>
                        <a:rPr lang="en-AU" sz="1800" b="1" kern="1200" dirty="0">
                          <a:solidFill>
                            <a:schemeClr val="tx1"/>
                          </a:solidFill>
                          <a:effectLst/>
                          <a:latin typeface="+mn-lt"/>
                          <a:ea typeface="+mn-ea"/>
                          <a:cs typeface="+mn-cs"/>
                        </a:rPr>
                        <a:t> </a:t>
                      </a:r>
                    </a:p>
                    <a:p>
                      <a:pPr>
                        <a:spcAft>
                          <a:spcPts val="1200"/>
                        </a:spcAft>
                      </a:pPr>
                      <a:r>
                        <a:rPr lang="en-AU" sz="1800" b="0" kern="1200" dirty="0">
                          <a:solidFill>
                            <a:schemeClr val="tx1"/>
                          </a:solidFill>
                          <a:effectLst/>
                          <a:latin typeface="+mn-lt"/>
                          <a:ea typeface="+mn-ea"/>
                          <a:cs typeface="+mn-cs"/>
                        </a:rPr>
                        <a:t>The supply of electricity is controlled by means of the retailer/distributor’s service equipment, either a ripple control relay or time clock. The supply will not usually be available between 7 am and 10 pm Monday to Friday. Supply is usually available weekends. This tariff is intended for use with;</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Storage hot water systems with a heating element rated at 4.8kW and a capacity of 250L or more.</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Thermal Storage Space Heaters (Heat Banks) and Under Floor Heaters rating must be not less than 3 kW.</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Ice Storage Systems rating must be not less than 3 kW.</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Heat pump storage H.W.S. are not permitted for use with this tariff. </a:t>
                      </a:r>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91982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60995331"/>
              </p:ext>
            </p:extLst>
          </p:nvPr>
        </p:nvGraphicFramePr>
        <p:xfrm>
          <a:off x="683568" y="908720"/>
          <a:ext cx="7848872" cy="5120640"/>
        </p:xfrm>
        <a:graphic>
          <a:graphicData uri="http://schemas.openxmlformats.org/drawingml/2006/table">
            <a:tbl>
              <a:tblPr firstRow="1" bandRow="1">
                <a:tableStyleId>{5C22544A-7EE6-4342-B048-85BDC9FD1C3A}</a:tableStyleId>
              </a:tblPr>
              <a:tblGrid>
                <a:gridCol w="7848872">
                  <a:extLst>
                    <a:ext uri="{9D8B030D-6E8A-4147-A177-3AD203B41FA5}">
                      <a16:colId xmlns:a16="http://schemas.microsoft.com/office/drawing/2014/main" val="20000"/>
                    </a:ext>
                  </a:extLst>
                </a:gridCol>
              </a:tblGrid>
              <a:tr h="370840">
                <a:tc>
                  <a:txBody>
                    <a:bodyPr/>
                    <a:lstStyle/>
                    <a:p>
                      <a:pPr>
                        <a:spcAft>
                          <a:spcPts val="1200"/>
                        </a:spcAft>
                      </a:pPr>
                      <a:r>
                        <a:rPr lang="en-AU" sz="2800" b="1" kern="1200" dirty="0">
                          <a:solidFill>
                            <a:schemeClr val="tx1"/>
                          </a:solidFill>
                          <a:effectLst/>
                          <a:latin typeface="+mn-lt"/>
                          <a:ea typeface="+mn-ea"/>
                          <a:cs typeface="+mn-cs"/>
                        </a:rPr>
                        <a:t>Off Peak 2 / Controlled Load 2</a:t>
                      </a:r>
                    </a:p>
                    <a:p>
                      <a:pPr>
                        <a:spcAft>
                          <a:spcPts val="600"/>
                        </a:spcAft>
                      </a:pPr>
                      <a:r>
                        <a:rPr lang="en-AU" sz="1800" b="0" kern="1200" dirty="0">
                          <a:solidFill>
                            <a:schemeClr val="tx1"/>
                          </a:solidFill>
                          <a:effectLst/>
                          <a:latin typeface="+mn-lt"/>
                          <a:ea typeface="+mn-ea"/>
                          <a:cs typeface="+mn-cs"/>
                        </a:rPr>
                        <a:t>The supply of electricity is controlled by means of the retailer/distributor’s service equipment so that supply will be available for restricted periods generally not exceeding 17 hours in any period of 24 hours. Generally supply is not available between 5 p.m. to 10 p.m. Loads which are permitted to be supplied by this tariff include:</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Storage hot water systems with a heating element rated at 4.8kW and a capacity of 100L or more.</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Heat pump storage H.W.S.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swimming pool pumps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pool heating equipment</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dishwashers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clothes dryers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washing machines and other appliances (other than those described above).</a:t>
                      </a:r>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69084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93701472"/>
              </p:ext>
            </p:extLst>
          </p:nvPr>
        </p:nvGraphicFramePr>
        <p:xfrm>
          <a:off x="1259632" y="2780928"/>
          <a:ext cx="6396372" cy="1661160"/>
        </p:xfrm>
        <a:graphic>
          <a:graphicData uri="http://schemas.openxmlformats.org/drawingml/2006/table">
            <a:tbl>
              <a:tblPr firstRow="1" bandRow="1">
                <a:tableStyleId>{5C22544A-7EE6-4342-B048-85BDC9FD1C3A}</a:tableStyleId>
              </a:tblPr>
              <a:tblGrid>
                <a:gridCol w="3198186">
                  <a:extLst>
                    <a:ext uri="{9D8B030D-6E8A-4147-A177-3AD203B41FA5}">
                      <a16:colId xmlns:a16="http://schemas.microsoft.com/office/drawing/2014/main" val="20000"/>
                    </a:ext>
                  </a:extLst>
                </a:gridCol>
                <a:gridCol w="3198186">
                  <a:extLst>
                    <a:ext uri="{9D8B030D-6E8A-4147-A177-3AD203B41FA5}">
                      <a16:colId xmlns:a16="http://schemas.microsoft.com/office/drawing/2014/main" val="20001"/>
                    </a:ext>
                  </a:extLst>
                </a:gridCol>
              </a:tblGrid>
              <a:tr h="370840">
                <a:tc>
                  <a:txBody>
                    <a:bodyPr/>
                    <a:lstStyle/>
                    <a:p>
                      <a:pPr algn="ctr">
                        <a:spcBef>
                          <a:spcPts val="600"/>
                        </a:spcBef>
                        <a:spcAft>
                          <a:spcPts val="0"/>
                        </a:spcAft>
                      </a:pPr>
                      <a:r>
                        <a:rPr lang="en-AU" sz="1800" dirty="0">
                          <a:solidFill>
                            <a:srgbClr val="000000"/>
                          </a:solidFill>
                          <a:effectLst/>
                          <a:latin typeface="Verdana"/>
                          <a:ea typeface="Times New Roman"/>
                          <a:cs typeface="Arial"/>
                        </a:rPr>
                        <a:t>Number of Bedrooms</a:t>
                      </a:r>
                      <a:endParaRPr lang="en-AU" sz="1800" dirty="0">
                        <a:effectLst/>
                        <a:latin typeface="Verdana"/>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0"/>
                        </a:spcAft>
                      </a:pPr>
                      <a:r>
                        <a:rPr lang="en-AU" sz="1800" dirty="0">
                          <a:solidFill>
                            <a:srgbClr val="000000"/>
                          </a:solidFill>
                          <a:effectLst/>
                          <a:latin typeface="Verdana"/>
                          <a:ea typeface="Times New Roman"/>
                          <a:cs typeface="Arial"/>
                        </a:rPr>
                        <a:t>Minimum Capacity H.W.S.</a:t>
                      </a:r>
                      <a:endParaRPr lang="en-AU" sz="1800" dirty="0">
                        <a:effectLst/>
                        <a:latin typeface="Verdana"/>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70840">
                <a:tc>
                  <a:txBody>
                    <a:bodyPr/>
                    <a:lstStyle/>
                    <a:p>
                      <a:pPr algn="ctr">
                        <a:spcBef>
                          <a:spcPts val="600"/>
                        </a:spcBef>
                        <a:spcAft>
                          <a:spcPts val="0"/>
                        </a:spcAft>
                      </a:pPr>
                      <a:r>
                        <a:rPr lang="en-AU" sz="1800" dirty="0">
                          <a:solidFill>
                            <a:srgbClr val="000000"/>
                          </a:solidFill>
                          <a:effectLst/>
                          <a:latin typeface="Verdana"/>
                          <a:ea typeface="Times New Roman"/>
                          <a:cs typeface="Arial"/>
                        </a:rPr>
                        <a:t>1 or 2</a:t>
                      </a:r>
                      <a:endParaRPr lang="en-AU" sz="1800" dirty="0">
                        <a:effectLst/>
                        <a:latin typeface="Verdana"/>
                        <a:ea typeface="Calibri"/>
                        <a:cs typeface="Times New Roman"/>
                      </a:endParaRPr>
                    </a:p>
                  </a:txBody>
                  <a:tcPr marL="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0"/>
                        </a:spcAft>
                      </a:pPr>
                      <a:r>
                        <a:rPr lang="en-AU" sz="1800" dirty="0">
                          <a:solidFill>
                            <a:srgbClr val="000000"/>
                          </a:solidFill>
                          <a:effectLst/>
                          <a:latin typeface="Verdana"/>
                          <a:ea typeface="Times New Roman"/>
                          <a:cs typeface="Arial"/>
                        </a:rPr>
                        <a:t>250 litres</a:t>
                      </a:r>
                      <a:endParaRPr lang="en-AU" sz="1800" dirty="0">
                        <a:effectLst/>
                        <a:latin typeface="Verdana"/>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370840">
                <a:tc>
                  <a:txBody>
                    <a:bodyPr/>
                    <a:lstStyle/>
                    <a:p>
                      <a:pPr algn="ctr">
                        <a:spcBef>
                          <a:spcPts val="600"/>
                        </a:spcBef>
                        <a:spcAft>
                          <a:spcPts val="0"/>
                        </a:spcAft>
                      </a:pPr>
                      <a:r>
                        <a:rPr lang="en-AU" sz="1800" dirty="0">
                          <a:solidFill>
                            <a:srgbClr val="000000"/>
                          </a:solidFill>
                          <a:effectLst/>
                          <a:latin typeface="Verdana"/>
                          <a:ea typeface="Times New Roman"/>
                          <a:cs typeface="Arial"/>
                        </a:rPr>
                        <a:t>3</a:t>
                      </a:r>
                      <a:endParaRPr lang="en-AU" sz="1800" dirty="0">
                        <a:effectLst/>
                        <a:latin typeface="Verdana"/>
                        <a:ea typeface="Calibri"/>
                        <a:cs typeface="Times New Roman"/>
                      </a:endParaRPr>
                    </a:p>
                  </a:txBody>
                  <a:tcPr marL="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0"/>
                        </a:spcAft>
                      </a:pPr>
                      <a:r>
                        <a:rPr lang="en-AU" sz="1800" dirty="0">
                          <a:solidFill>
                            <a:srgbClr val="000000"/>
                          </a:solidFill>
                          <a:effectLst/>
                          <a:latin typeface="Verdana"/>
                          <a:ea typeface="Times New Roman"/>
                          <a:cs typeface="Arial"/>
                        </a:rPr>
                        <a:t>315 litres</a:t>
                      </a:r>
                      <a:endParaRPr lang="en-AU" sz="1800" dirty="0">
                        <a:effectLst/>
                        <a:latin typeface="Verdana"/>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370840">
                <a:tc>
                  <a:txBody>
                    <a:bodyPr/>
                    <a:lstStyle/>
                    <a:p>
                      <a:pPr algn="ctr">
                        <a:spcBef>
                          <a:spcPts val="600"/>
                        </a:spcBef>
                        <a:spcAft>
                          <a:spcPts val="0"/>
                        </a:spcAft>
                      </a:pPr>
                      <a:r>
                        <a:rPr lang="en-AU" sz="1800" dirty="0">
                          <a:solidFill>
                            <a:srgbClr val="000000"/>
                          </a:solidFill>
                          <a:effectLst/>
                          <a:latin typeface="Verdana"/>
                          <a:ea typeface="Times New Roman"/>
                          <a:cs typeface="Arial"/>
                        </a:rPr>
                        <a:t>4 or more</a:t>
                      </a:r>
                      <a:endParaRPr lang="en-AU" sz="1800" dirty="0">
                        <a:effectLst/>
                        <a:latin typeface="Verdana"/>
                        <a:ea typeface="Calibri"/>
                        <a:cs typeface="Times New Roman"/>
                      </a:endParaRPr>
                    </a:p>
                  </a:txBody>
                  <a:tcPr marL="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0"/>
                        </a:spcAft>
                      </a:pPr>
                      <a:r>
                        <a:rPr lang="en-AU" sz="1800" dirty="0">
                          <a:solidFill>
                            <a:srgbClr val="000000"/>
                          </a:solidFill>
                          <a:effectLst/>
                          <a:latin typeface="Verdana"/>
                          <a:ea typeface="Times New Roman"/>
                          <a:cs typeface="Arial"/>
                        </a:rPr>
                        <a:t>400 litres</a:t>
                      </a:r>
                      <a:endParaRPr lang="en-AU" sz="1800" dirty="0">
                        <a:effectLst/>
                        <a:latin typeface="Verdana"/>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971600" y="836712"/>
            <a:ext cx="7272808" cy="1631216"/>
          </a:xfrm>
          <a:prstGeom prst="rect">
            <a:avLst/>
          </a:prstGeom>
        </p:spPr>
        <p:txBody>
          <a:bodyPr wrap="square">
            <a:spAutoFit/>
          </a:bodyPr>
          <a:lstStyle/>
          <a:p>
            <a:r>
              <a:rPr lang="en-AU" sz="2800" b="1" dirty="0"/>
              <a:t>Dual Element “Big Blue” Tariff</a:t>
            </a:r>
          </a:p>
          <a:p>
            <a:endParaRPr lang="en-AU" dirty="0"/>
          </a:p>
          <a:p>
            <a:r>
              <a:rPr lang="en-AU" dirty="0"/>
              <a:t>Special "Big Blue" hot water systems, equipped with two </a:t>
            </a:r>
            <a:r>
              <a:rPr lang="en-AU" b="1" dirty="0"/>
              <a:t>non-simultaneous</a:t>
            </a:r>
            <a:r>
              <a:rPr lang="en-AU" dirty="0"/>
              <a:t> heating units, are installed to meet Integral Energy’s minimum tank size requirements as follows:</a:t>
            </a:r>
          </a:p>
        </p:txBody>
      </p:sp>
      <p:sp>
        <p:nvSpPr>
          <p:cNvPr id="5" name="Rectangle 4"/>
          <p:cNvSpPr/>
          <p:nvPr/>
        </p:nvSpPr>
        <p:spPr>
          <a:xfrm>
            <a:off x="1115616" y="4725144"/>
            <a:ext cx="7128792" cy="1200329"/>
          </a:xfrm>
          <a:prstGeom prst="rect">
            <a:avLst/>
          </a:prstGeom>
        </p:spPr>
        <p:txBody>
          <a:bodyPr wrap="square">
            <a:spAutoFit/>
          </a:bodyPr>
          <a:lstStyle/>
          <a:p>
            <a:r>
              <a:rPr lang="en-AU" dirty="0"/>
              <a:t>In this case, supply is made available to the bottom-heating element outside the period between 7 am and 10 pm. However, the top element can be heated at any other time (at Off-Peak 1) to satisfy customer needs for hot water.</a:t>
            </a:r>
          </a:p>
        </p:txBody>
      </p:sp>
    </p:spTree>
    <p:extLst>
      <p:ext uri="{BB962C8B-B14F-4D97-AF65-F5344CB8AC3E}">
        <p14:creationId xmlns:p14="http://schemas.microsoft.com/office/powerpoint/2010/main" val="548672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6743349"/>
              </p:ext>
            </p:extLst>
          </p:nvPr>
        </p:nvGraphicFramePr>
        <p:xfrm>
          <a:off x="755576" y="1397000"/>
          <a:ext cx="7920880" cy="4192240"/>
        </p:xfrm>
        <a:graphic>
          <a:graphicData uri="http://schemas.openxmlformats.org/drawingml/2006/table">
            <a:tbl>
              <a:tblPr firstRow="1" bandRow="1">
                <a:tableStyleId>{5C22544A-7EE6-4342-B048-85BDC9FD1C3A}</a:tableStyleId>
              </a:tblPr>
              <a:tblGrid>
                <a:gridCol w="7920880">
                  <a:extLst>
                    <a:ext uri="{9D8B030D-6E8A-4147-A177-3AD203B41FA5}">
                      <a16:colId xmlns:a16="http://schemas.microsoft.com/office/drawing/2014/main" val="20000"/>
                    </a:ext>
                  </a:extLst>
                </a:gridCol>
              </a:tblGrid>
              <a:tr h="4192240">
                <a:tc>
                  <a:txBody>
                    <a:bodyPr/>
                    <a:lstStyle/>
                    <a:p>
                      <a:pPr>
                        <a:spcAft>
                          <a:spcPts val="600"/>
                        </a:spcAft>
                      </a:pPr>
                      <a:r>
                        <a:rPr lang="en-AU" sz="2800" b="1" kern="1200" dirty="0">
                          <a:solidFill>
                            <a:schemeClr val="tx1"/>
                          </a:solidFill>
                          <a:effectLst/>
                          <a:latin typeface="+mn-lt"/>
                          <a:ea typeface="+mn-ea"/>
                          <a:cs typeface="+mn-cs"/>
                        </a:rPr>
                        <a:t>Time of Use</a:t>
                      </a:r>
                    </a:p>
                    <a:p>
                      <a:pPr>
                        <a:spcAft>
                          <a:spcPts val="600"/>
                        </a:spcAft>
                      </a:pPr>
                      <a:r>
                        <a:rPr lang="en-AU" sz="1800" b="0" kern="1200" dirty="0">
                          <a:solidFill>
                            <a:schemeClr val="tx1"/>
                          </a:solidFill>
                          <a:effectLst/>
                          <a:latin typeface="+mn-lt"/>
                          <a:ea typeface="+mn-ea"/>
                          <a:cs typeface="+mn-cs"/>
                        </a:rPr>
                        <a:t>Time of Use prices (TOU) are available for business or residential supply. The Time of Use option enables financial benefits for controlled usage at predetermined time, periods as listed in definitions below.</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PEAK PERIOD is from 7.00 am to 9.00 am and 5.00 pm to 8.00 pm on weekdays.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SHOULDER PERIOD is from 9.00 am to 5.00 pm and 8.00 pm to 10.00 pm on weekdays.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OFF-PEAK PERIOD is at all other times.</a:t>
                      </a:r>
                    </a:p>
                    <a:p>
                      <a:r>
                        <a:rPr lang="en-AU" sz="1800" b="0" kern="1200" dirty="0">
                          <a:solidFill>
                            <a:schemeClr val="tx1"/>
                          </a:solidFill>
                          <a:effectLst/>
                          <a:latin typeface="+mn-lt"/>
                          <a:ea typeface="+mn-ea"/>
                          <a:cs typeface="+mn-cs"/>
                        </a:rPr>
                        <a:t>All times are Eastern Standard Time and Summer (daylight saving) Time as appropriate.</a:t>
                      </a:r>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1122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56632"/>
            <a:ext cx="3708400" cy="2112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00" y="3092598"/>
            <a:ext cx="3621087" cy="2112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99" y="5445224"/>
            <a:ext cx="7733209" cy="11344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756632"/>
            <a:ext cx="3630613" cy="2112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633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36566005"/>
              </p:ext>
            </p:extLst>
          </p:nvPr>
        </p:nvGraphicFramePr>
        <p:xfrm>
          <a:off x="899593" y="1628800"/>
          <a:ext cx="7416824" cy="4079257"/>
        </p:xfrm>
        <a:graphic>
          <a:graphicData uri="http://schemas.openxmlformats.org/drawingml/2006/table">
            <a:tbl>
              <a:tblPr firstRow="1" firstCol="1" lastRow="1" lastCol="1" bandRow="1" bandCol="1">
                <a:tableStyleId>{5C22544A-7EE6-4342-B048-85BDC9FD1C3A}</a:tableStyleId>
              </a:tblPr>
              <a:tblGrid>
                <a:gridCol w="3729584">
                  <a:extLst>
                    <a:ext uri="{9D8B030D-6E8A-4147-A177-3AD203B41FA5}">
                      <a16:colId xmlns:a16="http://schemas.microsoft.com/office/drawing/2014/main" val="20000"/>
                    </a:ext>
                  </a:extLst>
                </a:gridCol>
                <a:gridCol w="3687240">
                  <a:extLst>
                    <a:ext uri="{9D8B030D-6E8A-4147-A177-3AD203B41FA5}">
                      <a16:colId xmlns:a16="http://schemas.microsoft.com/office/drawing/2014/main" val="20001"/>
                    </a:ext>
                  </a:extLst>
                </a:gridCol>
              </a:tblGrid>
              <a:tr h="853023">
                <a:tc gridSpan="2">
                  <a:txBody>
                    <a:bodyPr/>
                    <a:lstStyle/>
                    <a:p>
                      <a:pPr algn="just">
                        <a:spcBef>
                          <a:spcPts val="600"/>
                        </a:spcBef>
                        <a:spcAft>
                          <a:spcPts val="0"/>
                        </a:spcAft>
                      </a:pPr>
                      <a:r>
                        <a:rPr lang="en-AU" sz="1800" dirty="0">
                          <a:solidFill>
                            <a:schemeClr val="tx1"/>
                          </a:solidFill>
                          <a:effectLst/>
                          <a:latin typeface="Arial" pitchFamily="34" charset="0"/>
                          <a:cs typeface="Arial" pitchFamily="34" charset="0"/>
                        </a:rPr>
                        <a:t>Refer to Tariffs for your locality</a:t>
                      </a:r>
                    </a:p>
                    <a:p>
                      <a:pPr algn="l">
                        <a:spcBef>
                          <a:spcPts val="600"/>
                        </a:spcBef>
                        <a:spcAft>
                          <a:spcPts val="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754597">
                <a:tc>
                  <a:txBody>
                    <a:bodyPr/>
                    <a:lstStyle/>
                    <a:p>
                      <a:pPr algn="l">
                        <a:spcBef>
                          <a:spcPts val="300"/>
                        </a:spcBef>
                        <a:spcAft>
                          <a:spcPts val="1200"/>
                        </a:spcAft>
                      </a:pPr>
                      <a:r>
                        <a:rPr lang="en-AU" sz="1800">
                          <a:solidFill>
                            <a:schemeClr val="tx1"/>
                          </a:solidFill>
                          <a:effectLst/>
                          <a:latin typeface="Arial" pitchFamily="34" charset="0"/>
                          <a:cs typeface="Arial" pitchFamily="34" charset="0"/>
                        </a:rPr>
                        <a:t>1. What is the Business / General rate?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754597">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2. What is the Business / General network access / supply charge?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754597">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3. What is the Residential / Domestic rate?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754597">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4. What is the Residential / Domestic network access / supply charge?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4" name="Rectangle 4"/>
          <p:cNvSpPr>
            <a:spLocks noChangeArrowheads="1"/>
          </p:cNvSpPr>
          <p:nvPr/>
        </p:nvSpPr>
        <p:spPr bwMode="auto">
          <a:xfrm>
            <a:off x="1846263" y="2503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31130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3205278" y="476672"/>
            <a:ext cx="2733441"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21 – Tariffs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60416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75612254"/>
              </p:ext>
            </p:extLst>
          </p:nvPr>
        </p:nvGraphicFramePr>
        <p:xfrm>
          <a:off x="755576" y="0"/>
          <a:ext cx="7704856" cy="6720840"/>
        </p:xfrm>
        <a:graphic>
          <a:graphicData uri="http://schemas.openxmlformats.org/drawingml/2006/table">
            <a:tbl>
              <a:tblPr firstRow="1" bandRow="1">
                <a:tableStyleId>{5C22544A-7EE6-4342-B048-85BDC9FD1C3A}</a:tableStyleId>
              </a:tblPr>
              <a:tblGrid>
                <a:gridCol w="7704856">
                  <a:extLst>
                    <a:ext uri="{9D8B030D-6E8A-4147-A177-3AD203B41FA5}">
                      <a16:colId xmlns:a16="http://schemas.microsoft.com/office/drawing/2014/main" val="20000"/>
                    </a:ext>
                  </a:extLst>
                </a:gridCol>
              </a:tblGrid>
              <a:tr h="6408712">
                <a:tc>
                  <a:txBody>
                    <a:bodyPr/>
                    <a:lstStyle/>
                    <a:p>
                      <a:pPr>
                        <a:spcAft>
                          <a:spcPts val="600"/>
                        </a:spcAft>
                      </a:pPr>
                      <a:r>
                        <a:rPr lang="en-AU" sz="2800" b="1" kern="1200" dirty="0">
                          <a:solidFill>
                            <a:schemeClr val="tx1"/>
                          </a:solidFill>
                          <a:effectLst/>
                          <a:latin typeface="+mn-lt"/>
                          <a:ea typeface="+mn-ea"/>
                          <a:cs typeface="+mn-cs"/>
                        </a:rPr>
                        <a:t>Topic 3 - Main Switchboard Equipment</a:t>
                      </a:r>
                    </a:p>
                    <a:p>
                      <a:r>
                        <a:rPr lang="en-AU" sz="1800" b="0" kern="1200" dirty="0">
                          <a:solidFill>
                            <a:schemeClr val="tx1"/>
                          </a:solidFill>
                          <a:effectLst/>
                          <a:latin typeface="+mn-lt"/>
                          <a:ea typeface="+mn-ea"/>
                          <a:cs typeface="+mn-cs"/>
                        </a:rPr>
                        <a:t>Equipment installed on main switchboards includes;</a:t>
                      </a:r>
                    </a:p>
                    <a:p>
                      <a:pPr lvl="0">
                        <a:spcAft>
                          <a:spcPts val="600"/>
                        </a:spcAft>
                      </a:pPr>
                      <a:r>
                        <a:rPr lang="en-AU" sz="1800" b="0" kern="1200" dirty="0">
                          <a:solidFill>
                            <a:schemeClr val="tx1"/>
                          </a:solidFill>
                          <a:effectLst/>
                          <a:latin typeface="+mn-lt"/>
                          <a:ea typeface="+mn-ea"/>
                          <a:cs typeface="+mn-cs"/>
                        </a:rPr>
                        <a:t>Service Protective Device – can be a H.R.C. use or circuit breaker.</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Energy meters  - whole current up to 100A per phase</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Load control relays / time clocks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Main Switch/</a:t>
                      </a:r>
                      <a:r>
                        <a:rPr lang="en-AU" sz="1800" b="0" kern="1200" dirty="0" err="1">
                          <a:solidFill>
                            <a:schemeClr val="tx1"/>
                          </a:solidFill>
                          <a:effectLst/>
                          <a:latin typeface="+mn-lt"/>
                          <a:ea typeface="+mn-ea"/>
                          <a:cs typeface="+mn-cs"/>
                        </a:rPr>
                        <a:t>es</a:t>
                      </a:r>
                      <a:endParaRPr lang="en-AU" sz="1800" b="0" kern="1200" dirty="0">
                        <a:solidFill>
                          <a:schemeClr val="tx1"/>
                        </a:solidFill>
                        <a:effectLst/>
                        <a:latin typeface="+mn-lt"/>
                        <a:ea typeface="+mn-ea"/>
                        <a:cs typeface="+mn-cs"/>
                      </a:endParaRP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Active links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Circuit protection devices</a:t>
                      </a:r>
                    </a:p>
                    <a:p>
                      <a:pPr marL="0" lvl="0" indent="0">
                        <a:spcAft>
                          <a:spcPts val="600"/>
                        </a:spcAft>
                        <a:buFont typeface="Arial" pitchFamily="34" charset="0"/>
                        <a:buNone/>
                      </a:pPr>
                      <a:r>
                        <a:rPr lang="en-AU" sz="1800" b="0" kern="1200" dirty="0">
                          <a:solidFill>
                            <a:schemeClr val="tx1"/>
                          </a:solidFill>
                          <a:effectLst/>
                          <a:latin typeface="+mn-lt"/>
                          <a:ea typeface="+mn-ea"/>
                          <a:cs typeface="+mn-cs"/>
                        </a:rPr>
                        <a:t>       - H.R.C. fuses.</a:t>
                      </a:r>
                    </a:p>
                    <a:p>
                      <a:pPr marL="0" lvl="0" indent="0">
                        <a:spcAft>
                          <a:spcPts val="600"/>
                        </a:spcAft>
                        <a:buFont typeface="Arial" pitchFamily="34" charset="0"/>
                        <a:buNone/>
                      </a:pPr>
                      <a:r>
                        <a:rPr lang="en-AU" sz="1800" b="0" kern="1200" dirty="0">
                          <a:solidFill>
                            <a:schemeClr val="tx1"/>
                          </a:solidFill>
                          <a:effectLst/>
                          <a:latin typeface="+mn-lt"/>
                          <a:ea typeface="+mn-ea"/>
                          <a:cs typeface="+mn-cs"/>
                        </a:rPr>
                        <a:t>       - Circuit breakers</a:t>
                      </a:r>
                    </a:p>
                    <a:p>
                      <a:pPr marL="0" lvl="0" indent="0">
                        <a:spcAft>
                          <a:spcPts val="600"/>
                        </a:spcAft>
                        <a:buFont typeface="Arial" pitchFamily="34" charset="0"/>
                        <a:buNone/>
                      </a:pPr>
                      <a:r>
                        <a:rPr lang="en-AU" sz="1800" b="0" kern="1200" dirty="0">
                          <a:solidFill>
                            <a:schemeClr val="tx1"/>
                          </a:solidFill>
                          <a:effectLst/>
                          <a:latin typeface="+mn-lt"/>
                          <a:ea typeface="+mn-ea"/>
                          <a:cs typeface="+mn-cs"/>
                        </a:rPr>
                        <a:t>       - Residual Current Devices</a:t>
                      </a:r>
                    </a:p>
                    <a:p>
                      <a:pPr marL="0" lvl="0" indent="0">
                        <a:spcAft>
                          <a:spcPts val="600"/>
                        </a:spcAft>
                        <a:buFont typeface="Arial" pitchFamily="34" charset="0"/>
                        <a:buNone/>
                      </a:pPr>
                      <a:r>
                        <a:rPr lang="en-AU" sz="1800" b="0" kern="1200" dirty="0">
                          <a:solidFill>
                            <a:schemeClr val="tx1"/>
                          </a:solidFill>
                          <a:effectLst/>
                          <a:latin typeface="+mn-lt"/>
                          <a:ea typeface="+mn-ea"/>
                          <a:cs typeface="+mn-cs"/>
                        </a:rPr>
                        <a:t>       - over voltage (surge diverters)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Service and metering neutral links</a:t>
                      </a:r>
                    </a:p>
                    <a:p>
                      <a:pPr marL="285750" lvl="0" indent="-285750">
                        <a:spcAft>
                          <a:spcPts val="600"/>
                        </a:spcAft>
                        <a:buFont typeface="Arial" pitchFamily="34" charset="0"/>
                        <a:buChar char="•"/>
                      </a:pPr>
                      <a:r>
                        <a:rPr lang="en-AU" sz="1800" b="0" kern="1200" dirty="0">
                          <a:solidFill>
                            <a:schemeClr val="tx1"/>
                          </a:solidFill>
                          <a:effectLst/>
                          <a:latin typeface="+mn-lt"/>
                          <a:ea typeface="+mn-ea"/>
                          <a:cs typeface="+mn-cs"/>
                        </a:rPr>
                        <a:t>Consumers neutral links (unprotected and R.C.D. protected)</a:t>
                      </a:r>
                    </a:p>
                    <a:p>
                      <a:r>
                        <a:rPr lang="en-AU" sz="1800" b="0" kern="1200" dirty="0">
                          <a:solidFill>
                            <a:schemeClr val="tx1"/>
                          </a:solidFill>
                          <a:effectLst/>
                          <a:latin typeface="+mn-lt"/>
                          <a:ea typeface="+mn-ea"/>
                          <a:cs typeface="+mn-cs"/>
                        </a:rPr>
                        <a:t>If the installation has a maximum demand greater than 100A per phase, the main switch board will also house;</a:t>
                      </a:r>
                    </a:p>
                    <a:p>
                      <a:pPr marL="285750" lvl="0" indent="-285750">
                        <a:buFont typeface="Arial" pitchFamily="34" charset="0"/>
                        <a:buChar char="•"/>
                      </a:pPr>
                      <a:r>
                        <a:rPr lang="en-AU" sz="1800" b="0" kern="1200" dirty="0">
                          <a:solidFill>
                            <a:schemeClr val="tx1"/>
                          </a:solidFill>
                          <a:effectLst/>
                          <a:latin typeface="+mn-lt"/>
                          <a:ea typeface="+mn-ea"/>
                          <a:cs typeface="+mn-cs"/>
                        </a:rPr>
                        <a:t>Energy meters - current transformer type required if &gt; 100A per phase.</a:t>
                      </a:r>
                    </a:p>
                    <a:p>
                      <a:pPr marL="285750" lvl="0" indent="-285750">
                        <a:buFont typeface="Arial" pitchFamily="34" charset="0"/>
                        <a:buChar char="•"/>
                      </a:pPr>
                      <a:r>
                        <a:rPr lang="en-AU" sz="1800" b="0" kern="1200" dirty="0">
                          <a:solidFill>
                            <a:schemeClr val="tx1"/>
                          </a:solidFill>
                          <a:effectLst/>
                          <a:latin typeface="+mn-lt"/>
                          <a:ea typeface="+mn-ea"/>
                          <a:cs typeface="+mn-cs"/>
                        </a:rPr>
                        <a:t>Current transformers</a:t>
                      </a:r>
                    </a:p>
                    <a:p>
                      <a:pPr marL="285750" lvl="0" indent="-285750">
                        <a:buFont typeface="Arial" pitchFamily="34" charset="0"/>
                        <a:buChar char="•"/>
                      </a:pPr>
                      <a:r>
                        <a:rPr lang="en-AU" sz="1800" b="0" kern="1200" dirty="0">
                          <a:solidFill>
                            <a:schemeClr val="tx1"/>
                          </a:solidFill>
                          <a:effectLst/>
                          <a:latin typeface="+mn-lt"/>
                          <a:ea typeface="+mn-ea"/>
                          <a:cs typeface="+mn-cs"/>
                        </a:rPr>
                        <a:t>Potential fuses</a:t>
                      </a:r>
                    </a:p>
                    <a:p>
                      <a:pPr marL="285750" lvl="0" indent="-285750">
                        <a:buFont typeface="Arial" pitchFamily="34" charset="0"/>
                        <a:buChar char="•"/>
                      </a:pPr>
                      <a:r>
                        <a:rPr lang="en-AU" sz="1800" b="0" kern="1200" dirty="0">
                          <a:solidFill>
                            <a:schemeClr val="tx1"/>
                          </a:solidFill>
                          <a:effectLst/>
                          <a:latin typeface="+mn-lt"/>
                          <a:ea typeface="+mn-ea"/>
                          <a:cs typeface="+mn-cs"/>
                        </a:rPr>
                        <a:t>Test links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73722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5536" y="476672"/>
            <a:ext cx="8352928" cy="58326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391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2099862"/>
              </p:ext>
            </p:extLst>
          </p:nvPr>
        </p:nvGraphicFramePr>
        <p:xfrm>
          <a:off x="683569" y="1412775"/>
          <a:ext cx="7704854" cy="4746054"/>
        </p:xfrm>
        <a:graphic>
          <a:graphicData uri="http://schemas.openxmlformats.org/drawingml/2006/table">
            <a:tbl>
              <a:tblPr firstRow="1" firstCol="1" lastRow="1" lastCol="1" bandRow="1" bandCol="1">
                <a:tableStyleId>{5C22544A-7EE6-4342-B048-85BDC9FD1C3A}</a:tableStyleId>
              </a:tblPr>
              <a:tblGrid>
                <a:gridCol w="4221788">
                  <a:extLst>
                    <a:ext uri="{9D8B030D-6E8A-4147-A177-3AD203B41FA5}">
                      <a16:colId xmlns:a16="http://schemas.microsoft.com/office/drawing/2014/main" val="20000"/>
                    </a:ext>
                  </a:extLst>
                </a:gridCol>
                <a:gridCol w="1591942">
                  <a:extLst>
                    <a:ext uri="{9D8B030D-6E8A-4147-A177-3AD203B41FA5}">
                      <a16:colId xmlns:a16="http://schemas.microsoft.com/office/drawing/2014/main" val="20001"/>
                    </a:ext>
                  </a:extLst>
                </a:gridCol>
                <a:gridCol w="1891124">
                  <a:extLst>
                    <a:ext uri="{9D8B030D-6E8A-4147-A177-3AD203B41FA5}">
                      <a16:colId xmlns:a16="http://schemas.microsoft.com/office/drawing/2014/main" val="20002"/>
                    </a:ext>
                  </a:extLst>
                </a:gridCol>
              </a:tblGrid>
              <a:tr h="802936">
                <a:tc gridSpan="3">
                  <a:txBody>
                    <a:bodyPr/>
                    <a:lstStyle/>
                    <a:p>
                      <a:pPr algn="just">
                        <a:spcBef>
                          <a:spcPts val="600"/>
                        </a:spcBef>
                        <a:spcAft>
                          <a:spcPts val="0"/>
                        </a:spcAft>
                      </a:pPr>
                      <a:r>
                        <a:rPr lang="en-AU" sz="1800" dirty="0">
                          <a:solidFill>
                            <a:schemeClr val="tx1"/>
                          </a:solidFill>
                          <a:effectLst/>
                          <a:latin typeface="Arial" pitchFamily="34" charset="0"/>
                          <a:cs typeface="Arial" pitchFamily="34" charset="0"/>
                        </a:rPr>
                        <a:t>AS3000 clause </a:t>
                      </a:r>
                    </a:p>
                    <a:p>
                      <a:pPr algn="l">
                        <a:spcBef>
                          <a:spcPts val="600"/>
                        </a:spcBef>
                        <a:spcAft>
                          <a:spcPts val="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1043817">
                <a:tc gridSpan="3">
                  <a:txBody>
                    <a:bodyPr/>
                    <a:lstStyle/>
                    <a:p>
                      <a:pPr algn="l">
                        <a:spcBef>
                          <a:spcPts val="600"/>
                        </a:spcBef>
                        <a:spcAft>
                          <a:spcPts val="1200"/>
                        </a:spcAft>
                      </a:pPr>
                      <a:r>
                        <a:rPr lang="en-AU" sz="1800" dirty="0">
                          <a:solidFill>
                            <a:schemeClr val="tx1"/>
                          </a:solidFill>
                          <a:effectLst/>
                          <a:latin typeface="Arial" pitchFamily="34" charset="0"/>
                          <a:cs typeface="Arial" pitchFamily="34" charset="0"/>
                        </a:rPr>
                        <a:t>A single phase installation has a maximum demand of 60A. It is supplied by a 100 A overhead service. The consumer’s mains are unprotected 16mm</a:t>
                      </a:r>
                      <a:r>
                        <a:rPr lang="en-AU" sz="1800" baseline="30000" dirty="0">
                          <a:solidFill>
                            <a:schemeClr val="tx1"/>
                          </a:solidFill>
                          <a:effectLst/>
                          <a:latin typeface="Arial" pitchFamily="34" charset="0"/>
                          <a:cs typeface="Arial" pitchFamily="34" charset="0"/>
                        </a:rPr>
                        <a:t>2</a:t>
                      </a:r>
                      <a:r>
                        <a:rPr lang="en-AU" sz="1800" dirty="0">
                          <a:solidFill>
                            <a:schemeClr val="tx1"/>
                          </a:solidFill>
                          <a:effectLst/>
                          <a:latin typeface="Arial" pitchFamily="34" charset="0"/>
                          <a:cs typeface="Arial" pitchFamily="34" charset="0"/>
                        </a:rPr>
                        <a:t> XLPE SDI copper cables. List the CSA of the flowing conductors.</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1"/>
                  </a:ext>
                </a:extLst>
              </a:tr>
              <a:tr h="524997">
                <a:tc>
                  <a:txBody>
                    <a:bodyPr/>
                    <a:lstStyle/>
                    <a:p>
                      <a:pPr marL="195580" indent="-195580" algn="ctr">
                        <a:spcBef>
                          <a:spcPts val="300"/>
                        </a:spcBef>
                        <a:spcAft>
                          <a:spcPts val="1200"/>
                        </a:spcAft>
                      </a:pPr>
                      <a:r>
                        <a:rPr lang="en-AU" sz="1800">
                          <a:solidFill>
                            <a:schemeClr val="tx1"/>
                          </a:solidFill>
                          <a:effectLst/>
                          <a:latin typeface="Arial" pitchFamily="34" charset="0"/>
                          <a:cs typeface="Arial" pitchFamily="34" charset="0"/>
                        </a:rPr>
                        <a:t>Conductor</a:t>
                      </a:r>
                      <a:endParaRPr lang="en-AU" sz="1800">
                        <a:solidFill>
                          <a:schemeClr val="tx1"/>
                        </a:solidFill>
                        <a:effectLst/>
                        <a:latin typeface="Arial" pitchFamily="34" charset="0"/>
                        <a:ea typeface="Calibri"/>
                        <a:cs typeface="Arial"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1200"/>
                        </a:spcAft>
                      </a:pPr>
                      <a:r>
                        <a:rPr lang="en-AU" sz="1800" b="1" dirty="0">
                          <a:solidFill>
                            <a:schemeClr val="tx1"/>
                          </a:solidFill>
                          <a:effectLst/>
                          <a:latin typeface="Arial" pitchFamily="34" charset="0"/>
                          <a:cs typeface="Arial" pitchFamily="34" charset="0"/>
                        </a:rPr>
                        <a:t>CSA</a:t>
                      </a:r>
                      <a:endParaRPr lang="en-AU" sz="1800" b="1" dirty="0">
                        <a:solidFill>
                          <a:schemeClr val="tx1"/>
                        </a:solidFill>
                        <a:effectLst/>
                        <a:latin typeface="Arial" pitchFamily="34" charset="0"/>
                        <a:ea typeface="Calibri"/>
                        <a:cs typeface="Arial"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1200"/>
                        </a:spcAft>
                      </a:pPr>
                      <a:r>
                        <a:rPr lang="en-AU" sz="1800" dirty="0">
                          <a:solidFill>
                            <a:schemeClr val="tx1"/>
                          </a:solidFill>
                          <a:effectLst/>
                          <a:latin typeface="Arial" pitchFamily="34" charset="0"/>
                          <a:cs typeface="Arial" pitchFamily="34" charset="0"/>
                        </a:rPr>
                        <a:t>AS 3000 Clause</a:t>
                      </a:r>
                      <a:endParaRPr lang="en-AU" sz="1800" dirty="0">
                        <a:solidFill>
                          <a:schemeClr val="tx1"/>
                        </a:solidFill>
                        <a:effectLst/>
                        <a:latin typeface="Arial" pitchFamily="34" charset="0"/>
                        <a:ea typeface="Calibri"/>
                        <a:cs typeface="Arial"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524997">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1. Main Earth</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524997">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2. M.E.N. link</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a:solidFill>
                            <a:schemeClr val="tx1"/>
                          </a:solidFill>
                          <a:effectLst/>
                          <a:latin typeface="Arial" pitchFamily="34" charset="0"/>
                          <a:cs typeface="Arial" pitchFamily="34" charset="0"/>
                        </a:rPr>
                        <a:t> </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710290">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3. Equipotential bond to switchboard enclosure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a:solidFill>
                            <a:schemeClr val="tx1"/>
                          </a:solidFill>
                          <a:effectLst/>
                          <a:latin typeface="Arial" pitchFamily="34" charset="0"/>
                          <a:cs typeface="Arial" pitchFamily="34" charset="0"/>
                        </a:rPr>
                        <a:t> </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r h="524997">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4. Equipotential bond to water pipe.</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a:solidFill>
                            <a:schemeClr val="tx1"/>
                          </a:solidFill>
                          <a:effectLst/>
                          <a:latin typeface="Arial" pitchFamily="34" charset="0"/>
                          <a:cs typeface="Arial" pitchFamily="34" charset="0"/>
                        </a:rPr>
                        <a:t> </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6"/>
                  </a:ext>
                </a:extLst>
              </a:tr>
            </a:tbl>
          </a:graphicData>
        </a:graphic>
      </p:graphicFrame>
      <p:sp>
        <p:nvSpPr>
          <p:cNvPr id="4" name="Rectangle 4"/>
          <p:cNvSpPr>
            <a:spLocks noChangeArrowheads="1"/>
          </p:cNvSpPr>
          <p:nvPr/>
        </p:nvSpPr>
        <p:spPr bwMode="auto">
          <a:xfrm>
            <a:off x="1922463" y="2239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922463" y="27733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2195736" y="476672"/>
            <a:ext cx="3951723"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22 – Conductor sizes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5004048" y="4005064"/>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6 mm</a:t>
            </a:r>
            <a:r>
              <a:rPr lang="en-AU" b="1" baseline="30000" dirty="0">
                <a:solidFill>
                  <a:srgbClr val="FF0000"/>
                </a:solidFill>
                <a:latin typeface="Arial" pitchFamily="34" charset="0"/>
                <a:cs typeface="Arial" pitchFamily="34" charset="0"/>
              </a:rPr>
              <a:t>2</a:t>
            </a:r>
          </a:p>
        </p:txBody>
      </p:sp>
      <p:sp>
        <p:nvSpPr>
          <p:cNvPr id="8" name="TextBox 7"/>
          <p:cNvSpPr txBox="1"/>
          <p:nvPr/>
        </p:nvSpPr>
        <p:spPr>
          <a:xfrm>
            <a:off x="5076056" y="4427820"/>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16 mm</a:t>
            </a:r>
            <a:r>
              <a:rPr lang="en-AU" b="1" baseline="30000" dirty="0">
                <a:solidFill>
                  <a:srgbClr val="FF0000"/>
                </a:solidFill>
                <a:latin typeface="Arial" pitchFamily="34" charset="0"/>
                <a:cs typeface="Arial" pitchFamily="34" charset="0"/>
              </a:rPr>
              <a:t>2</a:t>
            </a:r>
          </a:p>
        </p:txBody>
      </p:sp>
      <p:sp>
        <p:nvSpPr>
          <p:cNvPr id="9" name="TextBox 8"/>
          <p:cNvSpPr txBox="1"/>
          <p:nvPr/>
        </p:nvSpPr>
        <p:spPr>
          <a:xfrm>
            <a:off x="5076056" y="5085184"/>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16 mm</a:t>
            </a:r>
            <a:r>
              <a:rPr lang="en-AU" b="1" baseline="30000" dirty="0">
                <a:solidFill>
                  <a:srgbClr val="FF0000"/>
                </a:solidFill>
                <a:latin typeface="Arial" pitchFamily="34" charset="0"/>
                <a:cs typeface="Arial" pitchFamily="34" charset="0"/>
              </a:rPr>
              <a:t>2</a:t>
            </a:r>
          </a:p>
        </p:txBody>
      </p:sp>
      <p:sp>
        <p:nvSpPr>
          <p:cNvPr id="10" name="TextBox 9"/>
          <p:cNvSpPr txBox="1"/>
          <p:nvPr/>
        </p:nvSpPr>
        <p:spPr>
          <a:xfrm>
            <a:off x="5076056" y="5661248"/>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4 mm</a:t>
            </a:r>
            <a:r>
              <a:rPr lang="en-AU" b="1" baseline="30000" dirty="0">
                <a:solidFill>
                  <a:srgbClr val="FF0000"/>
                </a:solidFill>
                <a:latin typeface="Arial" pitchFamily="34" charset="0"/>
                <a:cs typeface="Arial" pitchFamily="34" charset="0"/>
              </a:rPr>
              <a:t>2</a:t>
            </a:r>
          </a:p>
        </p:txBody>
      </p:sp>
      <p:sp>
        <p:nvSpPr>
          <p:cNvPr id="11" name="TextBox 10"/>
          <p:cNvSpPr txBox="1"/>
          <p:nvPr/>
        </p:nvSpPr>
        <p:spPr>
          <a:xfrm>
            <a:off x="6596608" y="4005064"/>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Table 5.1</a:t>
            </a:r>
            <a:endParaRPr lang="en-AU" b="1" baseline="30000" dirty="0">
              <a:solidFill>
                <a:srgbClr val="FF0000"/>
              </a:solidFill>
              <a:latin typeface="Arial" pitchFamily="34" charset="0"/>
              <a:cs typeface="Arial" pitchFamily="34" charset="0"/>
            </a:endParaRPr>
          </a:p>
        </p:txBody>
      </p:sp>
      <p:sp>
        <p:nvSpPr>
          <p:cNvPr id="12" name="TextBox 11"/>
          <p:cNvSpPr txBox="1"/>
          <p:nvPr/>
        </p:nvSpPr>
        <p:spPr>
          <a:xfrm>
            <a:off x="6586244" y="5661248"/>
            <a:ext cx="1368152" cy="369332"/>
          </a:xfrm>
          <a:prstGeom prst="rect">
            <a:avLst/>
          </a:prstGeom>
          <a:noFill/>
        </p:spPr>
        <p:txBody>
          <a:bodyPr wrap="square" rtlCol="0">
            <a:spAutoFit/>
          </a:bodyPr>
          <a:lstStyle/>
          <a:p>
            <a:pPr algn="ctr"/>
            <a:r>
              <a:rPr lang="en-AU" b="1" dirty="0" err="1">
                <a:solidFill>
                  <a:srgbClr val="FF0000"/>
                </a:solidFill>
                <a:latin typeface="Arial" pitchFamily="34" charset="0"/>
                <a:cs typeface="Arial" pitchFamily="34" charset="0"/>
              </a:rPr>
              <a:t>Cl</a:t>
            </a:r>
            <a:r>
              <a:rPr lang="en-AU" b="1" dirty="0">
                <a:solidFill>
                  <a:srgbClr val="FF0000"/>
                </a:solidFill>
                <a:latin typeface="Arial" pitchFamily="34" charset="0"/>
                <a:cs typeface="Arial" pitchFamily="34" charset="0"/>
              </a:rPr>
              <a:t> 5.6.3</a:t>
            </a:r>
            <a:endParaRPr lang="en-AU" b="1" baseline="30000" dirty="0">
              <a:solidFill>
                <a:srgbClr val="FF0000"/>
              </a:solidFill>
              <a:latin typeface="Arial" pitchFamily="34" charset="0"/>
              <a:cs typeface="Arial" pitchFamily="34" charset="0"/>
            </a:endParaRPr>
          </a:p>
        </p:txBody>
      </p:sp>
      <p:sp>
        <p:nvSpPr>
          <p:cNvPr id="13" name="TextBox 12"/>
          <p:cNvSpPr txBox="1"/>
          <p:nvPr/>
        </p:nvSpPr>
        <p:spPr>
          <a:xfrm>
            <a:off x="6596608" y="4430603"/>
            <a:ext cx="1368152" cy="369332"/>
          </a:xfrm>
          <a:prstGeom prst="rect">
            <a:avLst/>
          </a:prstGeom>
          <a:noFill/>
        </p:spPr>
        <p:txBody>
          <a:bodyPr wrap="square" rtlCol="0">
            <a:spAutoFit/>
          </a:bodyPr>
          <a:lstStyle/>
          <a:p>
            <a:pPr algn="ctr"/>
            <a:r>
              <a:rPr lang="en-AU" b="1" dirty="0" err="1">
                <a:solidFill>
                  <a:srgbClr val="FF0000"/>
                </a:solidFill>
                <a:latin typeface="Arial" pitchFamily="34" charset="0"/>
                <a:cs typeface="Arial" pitchFamily="34" charset="0"/>
              </a:rPr>
              <a:t>Cl</a:t>
            </a:r>
            <a:r>
              <a:rPr lang="en-AU" b="1" dirty="0">
                <a:solidFill>
                  <a:srgbClr val="FF0000"/>
                </a:solidFill>
                <a:latin typeface="Arial" pitchFamily="34" charset="0"/>
                <a:cs typeface="Arial" pitchFamily="34" charset="0"/>
              </a:rPr>
              <a:t> 5.3.5.2</a:t>
            </a:r>
            <a:endParaRPr lang="en-AU" b="1" baseline="30000" dirty="0">
              <a:solidFill>
                <a:srgbClr val="FF0000"/>
              </a:solidFill>
              <a:latin typeface="Arial" pitchFamily="34" charset="0"/>
              <a:cs typeface="Arial" pitchFamily="34" charset="0"/>
            </a:endParaRPr>
          </a:p>
        </p:txBody>
      </p:sp>
      <p:sp>
        <p:nvSpPr>
          <p:cNvPr id="14" name="TextBox 13"/>
          <p:cNvSpPr txBox="1"/>
          <p:nvPr/>
        </p:nvSpPr>
        <p:spPr>
          <a:xfrm>
            <a:off x="6660232" y="5075892"/>
            <a:ext cx="1368152" cy="369332"/>
          </a:xfrm>
          <a:prstGeom prst="rect">
            <a:avLst/>
          </a:prstGeom>
          <a:noFill/>
        </p:spPr>
        <p:txBody>
          <a:bodyPr wrap="square" rtlCol="0">
            <a:spAutoFit/>
          </a:bodyPr>
          <a:lstStyle/>
          <a:p>
            <a:pPr algn="ctr"/>
            <a:r>
              <a:rPr lang="en-AU" b="1" dirty="0" err="1">
                <a:solidFill>
                  <a:srgbClr val="FF0000"/>
                </a:solidFill>
                <a:latin typeface="Arial" pitchFamily="34" charset="0"/>
                <a:cs typeface="Arial" pitchFamily="34" charset="0"/>
              </a:rPr>
              <a:t>Cl</a:t>
            </a:r>
            <a:r>
              <a:rPr lang="en-AU" b="1" dirty="0">
                <a:solidFill>
                  <a:srgbClr val="FF0000"/>
                </a:solidFill>
                <a:latin typeface="Arial" pitchFamily="34" charset="0"/>
                <a:cs typeface="Arial" pitchFamily="34" charset="0"/>
              </a:rPr>
              <a:t> 5.5.3.5</a:t>
            </a:r>
            <a:endParaRPr lang="en-AU" b="1" baseline="300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2751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1"/>
          </p:nvPr>
        </p:nvSpPr>
        <p:spPr/>
        <p:txBody>
          <a:bodyPr/>
          <a:lstStyle/>
          <a:p>
            <a:pPr>
              <a:defRPr/>
            </a:pPr>
            <a:fld id="{2D38164A-5DDF-4B81-9012-97C108E9E0BC}" type="slidenum">
              <a:rPr lang="en-US"/>
              <a:pPr>
                <a:defRPr/>
              </a:pPr>
              <a:t>4</a:t>
            </a:fld>
            <a:endParaRPr lang="en-US" b="0">
              <a:solidFill>
                <a:srgbClr val="2485F0"/>
              </a:solidFill>
            </a:endParaRPr>
          </a:p>
        </p:txBody>
      </p:sp>
      <p:sp>
        <p:nvSpPr>
          <p:cNvPr id="22532" name="Rectangle 2"/>
          <p:cNvSpPr>
            <a:spLocks noGrp="1" noChangeArrowheads="1"/>
          </p:cNvSpPr>
          <p:nvPr>
            <p:ph type="title"/>
          </p:nvPr>
        </p:nvSpPr>
        <p:spPr>
          <a:xfrm>
            <a:off x="827584" y="44624"/>
            <a:ext cx="7902575" cy="1143000"/>
          </a:xfrm>
        </p:spPr>
        <p:txBody>
          <a:bodyPr>
            <a:normAutofit fontScale="90000"/>
          </a:bodyPr>
          <a:lstStyle/>
          <a:p>
            <a:pPr algn="l"/>
            <a:r>
              <a:rPr lang="en-US" sz="2700" b="1" dirty="0"/>
              <a:t>Typical meter box equipped for single-phase supply with meter for domestic tariff, and time switch and meter for off-peak tariff</a:t>
            </a:r>
            <a:endParaRPr lang="en-US" b="1" dirty="0"/>
          </a:p>
        </p:txBody>
      </p:sp>
      <p:pic>
        <p:nvPicPr>
          <p:cNvPr id="22533" name="Picture 3" descr="D:\All Data\My Documents\Production\Peth V2\V9\Fig. 16.5(a).gif"/>
          <p:cNvPicPr>
            <a:picLocks noChangeAspect="1" noChangeArrowheads="1"/>
          </p:cNvPicPr>
          <p:nvPr/>
        </p:nvPicPr>
        <p:blipFill>
          <a:blip r:embed="rId2" cstate="print">
            <a:extLst>
              <a:ext uri="{28A0092B-C50C-407E-A947-70E740481C1C}">
                <a14:useLocalDpi xmlns:a14="http://schemas.microsoft.com/office/drawing/2010/main" val="0"/>
              </a:ext>
            </a:extLst>
          </a:blip>
          <a:srcRect l="68259" t="45300"/>
          <a:stretch>
            <a:fillRect/>
          </a:stretch>
        </p:blipFill>
        <p:spPr bwMode="auto">
          <a:xfrm>
            <a:off x="5410200" y="1905000"/>
            <a:ext cx="3576638"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D:\All Data\My Documents\Production\Peth V2\V9\Fig. 16.5(a).gif"/>
          <p:cNvPicPr>
            <a:picLocks noChangeAspect="1" noChangeArrowheads="1"/>
          </p:cNvPicPr>
          <p:nvPr/>
        </p:nvPicPr>
        <p:blipFill>
          <a:blip r:embed="rId2" cstate="print">
            <a:extLst>
              <a:ext uri="{28A0092B-C50C-407E-A947-70E740481C1C}">
                <a14:useLocalDpi xmlns:a14="http://schemas.microsoft.com/office/drawing/2010/main" val="0"/>
              </a:ext>
            </a:extLst>
          </a:blip>
          <a:srcRect r="62172" b="12923"/>
          <a:stretch>
            <a:fillRect/>
          </a:stretch>
        </p:blipFill>
        <p:spPr bwMode="auto">
          <a:xfrm>
            <a:off x="1043608" y="1340768"/>
            <a:ext cx="4032448" cy="51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843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5577723"/>
              </p:ext>
            </p:extLst>
          </p:nvPr>
        </p:nvGraphicFramePr>
        <p:xfrm>
          <a:off x="755576" y="1340768"/>
          <a:ext cx="7848870" cy="4031704"/>
        </p:xfrm>
        <a:graphic>
          <a:graphicData uri="http://schemas.openxmlformats.org/drawingml/2006/table">
            <a:tbl>
              <a:tblPr firstRow="1" firstCol="1" lastRow="1" lastCol="1" bandRow="1" bandCol="1">
                <a:tableStyleId>{5C22544A-7EE6-4342-B048-85BDC9FD1C3A}</a:tableStyleId>
              </a:tblPr>
              <a:tblGrid>
                <a:gridCol w="4300700">
                  <a:extLst>
                    <a:ext uri="{9D8B030D-6E8A-4147-A177-3AD203B41FA5}">
                      <a16:colId xmlns:a16="http://schemas.microsoft.com/office/drawing/2014/main" val="20000"/>
                    </a:ext>
                  </a:extLst>
                </a:gridCol>
                <a:gridCol w="1621698">
                  <a:extLst>
                    <a:ext uri="{9D8B030D-6E8A-4147-A177-3AD203B41FA5}">
                      <a16:colId xmlns:a16="http://schemas.microsoft.com/office/drawing/2014/main" val="20001"/>
                    </a:ext>
                  </a:extLst>
                </a:gridCol>
                <a:gridCol w="1926472">
                  <a:extLst>
                    <a:ext uri="{9D8B030D-6E8A-4147-A177-3AD203B41FA5}">
                      <a16:colId xmlns:a16="http://schemas.microsoft.com/office/drawing/2014/main" val="20002"/>
                    </a:ext>
                  </a:extLst>
                </a:gridCol>
              </a:tblGrid>
              <a:tr h="0">
                <a:tc gridSpan="3">
                  <a:txBody>
                    <a:bodyPr/>
                    <a:lstStyle/>
                    <a:p>
                      <a:pPr algn="just">
                        <a:spcBef>
                          <a:spcPts val="600"/>
                        </a:spcBef>
                        <a:spcAft>
                          <a:spcPts val="0"/>
                        </a:spcAft>
                      </a:pPr>
                      <a:r>
                        <a:rPr lang="en-AU" sz="1800" dirty="0">
                          <a:solidFill>
                            <a:schemeClr val="tx1"/>
                          </a:solidFill>
                          <a:effectLst/>
                          <a:latin typeface="Arial" pitchFamily="34" charset="0"/>
                          <a:cs typeface="Arial" pitchFamily="34" charset="0"/>
                        </a:rPr>
                        <a:t>AS3000 clause </a:t>
                      </a:r>
                    </a:p>
                    <a:p>
                      <a:pPr algn="l">
                        <a:spcBef>
                          <a:spcPts val="600"/>
                        </a:spcBef>
                        <a:spcAft>
                          <a:spcPts val="0"/>
                        </a:spcAft>
                      </a:pPr>
                      <a:r>
                        <a:rPr lang="en-AU" sz="1800" dirty="0">
                          <a:solidFill>
                            <a:schemeClr val="tx1"/>
                          </a:solidFill>
                          <a:effectLst/>
                          <a:latin typeface="Arial" pitchFamily="34" charset="0"/>
                          <a:cs typeface="Arial" pitchFamily="34" charset="0"/>
                        </a:rPr>
                        <a:t>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extLst>
                  <a:ext uri="{0D108BD9-81ED-4DB2-BD59-A6C34878D82A}">
                    <a16:rowId xmlns:a16="http://schemas.microsoft.com/office/drawing/2014/main" val="10000"/>
                  </a:ext>
                </a:extLst>
              </a:tr>
              <a:tr h="671830">
                <a:tc gridSpan="3">
                  <a:txBody>
                    <a:bodyPr/>
                    <a:lstStyle/>
                    <a:p>
                      <a:pPr algn="just">
                        <a:spcBef>
                          <a:spcPts val="600"/>
                        </a:spcBef>
                        <a:spcAft>
                          <a:spcPts val="1200"/>
                        </a:spcAft>
                      </a:pPr>
                      <a:r>
                        <a:rPr lang="en-AU" sz="1800" dirty="0">
                          <a:solidFill>
                            <a:schemeClr val="tx1"/>
                          </a:solidFill>
                          <a:effectLst/>
                          <a:latin typeface="Arial" pitchFamily="34" charset="0"/>
                          <a:cs typeface="Arial" pitchFamily="34" charset="0"/>
                        </a:rPr>
                        <a:t>A three phase installation has a maximum demand of 320A. It is supplied by a 400 A underground service. The consumer’s mains are protected 240 mm</a:t>
                      </a:r>
                      <a:r>
                        <a:rPr lang="en-AU" sz="1800" baseline="30000" dirty="0">
                          <a:solidFill>
                            <a:schemeClr val="tx1"/>
                          </a:solidFill>
                          <a:effectLst/>
                          <a:latin typeface="Arial" pitchFamily="34" charset="0"/>
                          <a:cs typeface="Arial" pitchFamily="34" charset="0"/>
                        </a:rPr>
                        <a:t>2</a:t>
                      </a:r>
                      <a:r>
                        <a:rPr lang="en-AU" sz="1800" dirty="0">
                          <a:solidFill>
                            <a:schemeClr val="tx1"/>
                          </a:solidFill>
                          <a:effectLst/>
                          <a:latin typeface="Arial" pitchFamily="34" charset="0"/>
                          <a:cs typeface="Arial" pitchFamily="34" charset="0"/>
                        </a:rPr>
                        <a:t> XLPE 4 core aluminium cables. List the CSA of the flowing conductors.</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1"/>
                  </a:ext>
                </a:extLst>
              </a:tr>
              <a:tr h="431800">
                <a:tc>
                  <a:txBody>
                    <a:bodyPr/>
                    <a:lstStyle/>
                    <a:p>
                      <a:pPr marL="195580" indent="-195580" algn="ctr">
                        <a:spcBef>
                          <a:spcPts val="300"/>
                        </a:spcBef>
                        <a:spcAft>
                          <a:spcPts val="1200"/>
                        </a:spcAft>
                      </a:pPr>
                      <a:r>
                        <a:rPr lang="en-AU" sz="1800">
                          <a:solidFill>
                            <a:schemeClr val="tx1"/>
                          </a:solidFill>
                          <a:effectLst/>
                          <a:latin typeface="Arial" pitchFamily="34" charset="0"/>
                          <a:cs typeface="Arial" pitchFamily="34" charset="0"/>
                        </a:rPr>
                        <a:t>Conductor</a:t>
                      </a:r>
                      <a:endParaRPr lang="en-AU" sz="1800">
                        <a:solidFill>
                          <a:schemeClr val="tx1"/>
                        </a:solidFill>
                        <a:effectLst/>
                        <a:latin typeface="Arial" pitchFamily="34" charset="0"/>
                        <a:ea typeface="Calibri"/>
                        <a:cs typeface="Arial" pitchFamily="34" charset="0"/>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1200"/>
                        </a:spcAft>
                      </a:pPr>
                      <a:r>
                        <a:rPr lang="en-AU" sz="1800" b="1" dirty="0">
                          <a:solidFill>
                            <a:schemeClr val="tx1"/>
                          </a:solidFill>
                          <a:effectLst/>
                        </a:rPr>
                        <a:t>CSA</a:t>
                      </a:r>
                      <a:endParaRPr lang="en-AU" sz="1800" b="1" dirty="0">
                        <a:solidFill>
                          <a:schemeClr val="tx1"/>
                        </a:solidFill>
                        <a:effectLst/>
                        <a:latin typeface="Verdana"/>
                        <a:ea typeface="Calibri"/>
                        <a:cs typeface="Times New Roman"/>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spcBef>
                          <a:spcPts val="600"/>
                        </a:spcBef>
                        <a:spcAft>
                          <a:spcPts val="1200"/>
                        </a:spcAft>
                      </a:pPr>
                      <a:r>
                        <a:rPr lang="en-AU" sz="1800" dirty="0">
                          <a:solidFill>
                            <a:schemeClr val="tx1"/>
                          </a:solidFill>
                          <a:effectLst/>
                        </a:rPr>
                        <a:t>AS 3000 Clause</a:t>
                      </a:r>
                      <a:endParaRPr lang="en-AU" sz="1800" dirty="0">
                        <a:solidFill>
                          <a:schemeClr val="tx1"/>
                        </a:solidFill>
                        <a:effectLst/>
                        <a:latin typeface="Verdana"/>
                        <a:ea typeface="Calibri"/>
                        <a:cs typeface="Times New Roman"/>
                      </a:endParaRPr>
                    </a:p>
                  </a:txBody>
                  <a:tcPr marL="68580" marR="68580" marT="17780" marB="177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511264">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1. Main Earth</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431800">
                <a:tc>
                  <a:txBody>
                    <a:bodyPr/>
                    <a:lstStyle/>
                    <a:p>
                      <a:pPr marL="195580" indent="-195580" algn="l">
                        <a:spcBef>
                          <a:spcPts val="300"/>
                        </a:spcBef>
                        <a:spcAft>
                          <a:spcPts val="1200"/>
                        </a:spcAft>
                      </a:pPr>
                      <a:r>
                        <a:rPr lang="en-AU" sz="1800">
                          <a:solidFill>
                            <a:schemeClr val="tx1"/>
                          </a:solidFill>
                          <a:effectLst/>
                          <a:latin typeface="Arial" pitchFamily="34" charset="0"/>
                          <a:cs typeface="Arial" pitchFamily="34" charset="0"/>
                        </a:rPr>
                        <a:t>2. M.E.N. link</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a:solidFill>
                            <a:schemeClr val="tx1"/>
                          </a:solidFill>
                          <a:effectLst/>
                        </a:rPr>
                        <a:t> </a:t>
                      </a:r>
                      <a:endParaRPr lang="en-AU" sz="180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r h="431800">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3. Earth</a:t>
                      </a:r>
                      <a:r>
                        <a:rPr lang="en-AU" sz="1800" baseline="0" dirty="0">
                          <a:solidFill>
                            <a:schemeClr val="tx1"/>
                          </a:solidFill>
                          <a:effectLst/>
                          <a:latin typeface="Arial" pitchFamily="34" charset="0"/>
                          <a:cs typeface="Arial" pitchFamily="34" charset="0"/>
                        </a:rPr>
                        <a:t> </a:t>
                      </a:r>
                      <a:r>
                        <a:rPr lang="en-AU" sz="1800" dirty="0">
                          <a:solidFill>
                            <a:schemeClr val="tx1"/>
                          </a:solidFill>
                          <a:effectLst/>
                          <a:latin typeface="Arial" pitchFamily="34" charset="0"/>
                          <a:cs typeface="Arial" pitchFamily="34" charset="0"/>
                        </a:rPr>
                        <a:t>of switchboard enclosure</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5"/>
                  </a:ext>
                </a:extLst>
              </a:tr>
              <a:tr h="431800">
                <a:tc>
                  <a:txBody>
                    <a:bodyPr/>
                    <a:lstStyle/>
                    <a:p>
                      <a:pPr marL="195580" indent="-195580" algn="l">
                        <a:spcBef>
                          <a:spcPts val="300"/>
                        </a:spcBef>
                        <a:spcAft>
                          <a:spcPts val="1200"/>
                        </a:spcAft>
                      </a:pPr>
                      <a:r>
                        <a:rPr lang="en-AU" sz="1800" dirty="0">
                          <a:solidFill>
                            <a:schemeClr val="tx1"/>
                          </a:solidFill>
                          <a:effectLst/>
                          <a:latin typeface="Arial" pitchFamily="34" charset="0"/>
                          <a:cs typeface="Arial" pitchFamily="34" charset="0"/>
                        </a:rPr>
                        <a:t>4. Equipotential bond to water pipe.</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a:solidFill>
                            <a:schemeClr val="tx1"/>
                          </a:solidFill>
                          <a:effectLst/>
                        </a:rPr>
                        <a:t> </a:t>
                      </a:r>
                      <a:endParaRPr lang="en-AU" sz="180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solidFill>
                            <a:schemeClr val="tx1"/>
                          </a:solidFill>
                          <a:effectLst/>
                        </a:rPr>
                        <a:t> </a:t>
                      </a:r>
                      <a:endParaRPr lang="en-AU" sz="1800" dirty="0">
                        <a:solidFill>
                          <a:schemeClr val="tx1"/>
                        </a:solidFill>
                        <a:effectLst/>
                        <a:latin typeface="Verdana"/>
                        <a:ea typeface="Calibri"/>
                        <a:cs typeface="Times New Roman"/>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6"/>
                  </a:ext>
                </a:extLst>
              </a:tr>
            </a:tbl>
          </a:graphicData>
        </a:graphic>
      </p:graphicFrame>
      <p:sp>
        <p:nvSpPr>
          <p:cNvPr id="4" name="Rectangle 4"/>
          <p:cNvSpPr>
            <a:spLocks noChangeArrowheads="1"/>
          </p:cNvSpPr>
          <p:nvPr/>
        </p:nvSpPr>
        <p:spPr bwMode="auto">
          <a:xfrm>
            <a:off x="1922463" y="2239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922463" y="277336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2498444" y="332656"/>
            <a:ext cx="3951723" cy="369332"/>
          </a:xfrm>
          <a:prstGeom prst="rect">
            <a:avLst/>
          </a:prstGeom>
        </p:spPr>
        <p:txBody>
          <a:bodyPr wrap="non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23 – Conductor sizes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7" name="TextBox 6"/>
          <p:cNvSpPr txBox="1"/>
          <p:nvPr/>
        </p:nvSpPr>
        <p:spPr>
          <a:xfrm>
            <a:off x="5126311" y="3635732"/>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50 mm</a:t>
            </a:r>
            <a:r>
              <a:rPr lang="en-AU" b="1" baseline="30000" dirty="0">
                <a:solidFill>
                  <a:srgbClr val="FF0000"/>
                </a:solidFill>
                <a:latin typeface="Arial" pitchFamily="34" charset="0"/>
                <a:cs typeface="Arial" pitchFamily="34" charset="0"/>
              </a:rPr>
              <a:t>2</a:t>
            </a:r>
          </a:p>
        </p:txBody>
      </p:sp>
      <p:sp>
        <p:nvSpPr>
          <p:cNvPr id="8" name="TextBox 7"/>
          <p:cNvSpPr txBox="1"/>
          <p:nvPr/>
        </p:nvSpPr>
        <p:spPr>
          <a:xfrm>
            <a:off x="5148064" y="4139788"/>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50 mm</a:t>
            </a:r>
            <a:r>
              <a:rPr lang="en-AU" b="1" baseline="30000" dirty="0">
                <a:solidFill>
                  <a:srgbClr val="FF0000"/>
                </a:solidFill>
                <a:latin typeface="Arial" pitchFamily="34" charset="0"/>
                <a:cs typeface="Arial" pitchFamily="34" charset="0"/>
              </a:rPr>
              <a:t>2</a:t>
            </a:r>
          </a:p>
        </p:txBody>
      </p:sp>
      <p:sp>
        <p:nvSpPr>
          <p:cNvPr id="9" name="TextBox 8"/>
          <p:cNvSpPr txBox="1"/>
          <p:nvPr/>
        </p:nvSpPr>
        <p:spPr>
          <a:xfrm>
            <a:off x="6876256" y="4139788"/>
            <a:ext cx="1368152" cy="369332"/>
          </a:xfrm>
          <a:prstGeom prst="rect">
            <a:avLst/>
          </a:prstGeom>
          <a:noFill/>
        </p:spPr>
        <p:txBody>
          <a:bodyPr wrap="square" rtlCol="0">
            <a:spAutoFit/>
          </a:bodyPr>
          <a:lstStyle/>
          <a:p>
            <a:pPr algn="ctr"/>
            <a:r>
              <a:rPr lang="en-AU" b="1">
                <a:solidFill>
                  <a:srgbClr val="FF0000"/>
                </a:solidFill>
                <a:latin typeface="Arial" pitchFamily="34" charset="0"/>
                <a:cs typeface="Arial" pitchFamily="34" charset="0"/>
              </a:rPr>
              <a:t>5.5.3.5 EX</a:t>
            </a:r>
            <a:endParaRPr lang="en-AU" b="1" baseline="30000" dirty="0">
              <a:solidFill>
                <a:srgbClr val="FF0000"/>
              </a:solidFill>
              <a:latin typeface="Arial" pitchFamily="34" charset="0"/>
              <a:cs typeface="Arial" pitchFamily="34" charset="0"/>
            </a:endParaRPr>
          </a:p>
        </p:txBody>
      </p:sp>
      <p:sp>
        <p:nvSpPr>
          <p:cNvPr id="10" name="TextBox 9"/>
          <p:cNvSpPr txBox="1"/>
          <p:nvPr/>
        </p:nvSpPr>
        <p:spPr>
          <a:xfrm>
            <a:off x="6876256" y="3635732"/>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Table 5.1</a:t>
            </a:r>
            <a:endParaRPr lang="en-AU" b="1" baseline="30000" dirty="0">
              <a:solidFill>
                <a:srgbClr val="FF0000"/>
              </a:solidFill>
              <a:latin typeface="Arial" pitchFamily="34" charset="0"/>
              <a:cs typeface="Arial" pitchFamily="34" charset="0"/>
            </a:endParaRPr>
          </a:p>
        </p:txBody>
      </p:sp>
      <p:sp>
        <p:nvSpPr>
          <p:cNvPr id="11" name="TextBox 10"/>
          <p:cNvSpPr txBox="1"/>
          <p:nvPr/>
        </p:nvSpPr>
        <p:spPr>
          <a:xfrm>
            <a:off x="5148064" y="4581128"/>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50 mm</a:t>
            </a:r>
            <a:r>
              <a:rPr lang="en-AU" b="1" baseline="30000" dirty="0">
                <a:solidFill>
                  <a:srgbClr val="FF0000"/>
                </a:solidFill>
                <a:latin typeface="Arial" pitchFamily="34" charset="0"/>
                <a:cs typeface="Arial" pitchFamily="34" charset="0"/>
              </a:rPr>
              <a:t>2</a:t>
            </a:r>
          </a:p>
        </p:txBody>
      </p:sp>
      <p:sp>
        <p:nvSpPr>
          <p:cNvPr id="12" name="TextBox 11"/>
          <p:cNvSpPr txBox="1"/>
          <p:nvPr/>
        </p:nvSpPr>
        <p:spPr>
          <a:xfrm>
            <a:off x="6876256" y="4581128"/>
            <a:ext cx="1368152" cy="369332"/>
          </a:xfrm>
          <a:prstGeom prst="rect">
            <a:avLst/>
          </a:prstGeom>
          <a:noFill/>
        </p:spPr>
        <p:txBody>
          <a:bodyPr wrap="square" rtlCol="0">
            <a:spAutoFit/>
          </a:bodyPr>
          <a:lstStyle/>
          <a:p>
            <a:pPr algn="ctr"/>
            <a:r>
              <a:rPr lang="en-AU" b="1" dirty="0" err="1">
                <a:solidFill>
                  <a:srgbClr val="FF0000"/>
                </a:solidFill>
                <a:latin typeface="Arial" pitchFamily="34" charset="0"/>
                <a:cs typeface="Arial" pitchFamily="34" charset="0"/>
              </a:rPr>
              <a:t>Cl</a:t>
            </a:r>
            <a:r>
              <a:rPr lang="en-AU" b="1" dirty="0">
                <a:solidFill>
                  <a:srgbClr val="FF0000"/>
                </a:solidFill>
                <a:latin typeface="Arial" pitchFamily="34" charset="0"/>
                <a:cs typeface="Arial" pitchFamily="34" charset="0"/>
              </a:rPr>
              <a:t> 5.6.3.2</a:t>
            </a:r>
            <a:endParaRPr lang="en-AU" b="1" baseline="30000" dirty="0">
              <a:solidFill>
                <a:srgbClr val="FF0000"/>
              </a:solidFill>
              <a:latin typeface="Arial" pitchFamily="34" charset="0"/>
              <a:cs typeface="Arial" pitchFamily="34" charset="0"/>
            </a:endParaRPr>
          </a:p>
        </p:txBody>
      </p:sp>
      <p:sp>
        <p:nvSpPr>
          <p:cNvPr id="13" name="TextBox 12"/>
          <p:cNvSpPr txBox="1"/>
          <p:nvPr/>
        </p:nvSpPr>
        <p:spPr>
          <a:xfrm>
            <a:off x="6876256" y="5013176"/>
            <a:ext cx="1368152" cy="369332"/>
          </a:xfrm>
          <a:prstGeom prst="rect">
            <a:avLst/>
          </a:prstGeom>
          <a:noFill/>
        </p:spPr>
        <p:txBody>
          <a:bodyPr wrap="square" rtlCol="0">
            <a:spAutoFit/>
          </a:bodyPr>
          <a:lstStyle/>
          <a:p>
            <a:pPr algn="ctr"/>
            <a:r>
              <a:rPr lang="en-AU" b="1" dirty="0" err="1">
                <a:solidFill>
                  <a:srgbClr val="FF0000"/>
                </a:solidFill>
                <a:latin typeface="Arial" pitchFamily="34" charset="0"/>
                <a:cs typeface="Arial" pitchFamily="34" charset="0"/>
              </a:rPr>
              <a:t>Cl</a:t>
            </a:r>
            <a:r>
              <a:rPr lang="en-AU" b="1" dirty="0">
                <a:solidFill>
                  <a:srgbClr val="FF0000"/>
                </a:solidFill>
                <a:latin typeface="Arial" pitchFamily="34" charset="0"/>
                <a:cs typeface="Arial" pitchFamily="34" charset="0"/>
              </a:rPr>
              <a:t> 5.6.3</a:t>
            </a:r>
            <a:endParaRPr lang="en-AU" b="1" baseline="30000" dirty="0">
              <a:solidFill>
                <a:srgbClr val="FF0000"/>
              </a:solidFill>
              <a:latin typeface="Arial" pitchFamily="34" charset="0"/>
              <a:cs typeface="Arial" pitchFamily="34" charset="0"/>
            </a:endParaRPr>
          </a:p>
        </p:txBody>
      </p:sp>
      <p:sp>
        <p:nvSpPr>
          <p:cNvPr id="14" name="TextBox 13"/>
          <p:cNvSpPr txBox="1"/>
          <p:nvPr/>
        </p:nvSpPr>
        <p:spPr>
          <a:xfrm>
            <a:off x="5148064" y="5013176"/>
            <a:ext cx="1368152" cy="369332"/>
          </a:xfrm>
          <a:prstGeom prst="rect">
            <a:avLst/>
          </a:prstGeom>
          <a:noFill/>
        </p:spPr>
        <p:txBody>
          <a:bodyPr wrap="square" rtlCol="0">
            <a:spAutoFit/>
          </a:bodyPr>
          <a:lstStyle/>
          <a:p>
            <a:pPr algn="ctr"/>
            <a:r>
              <a:rPr lang="en-AU" b="1" dirty="0">
                <a:solidFill>
                  <a:srgbClr val="FF0000"/>
                </a:solidFill>
                <a:latin typeface="Arial" pitchFamily="34" charset="0"/>
                <a:cs typeface="Arial" pitchFamily="34" charset="0"/>
              </a:rPr>
              <a:t>4 mm</a:t>
            </a:r>
            <a:r>
              <a:rPr lang="en-AU" b="1" baseline="30000" dirty="0">
                <a:solidFill>
                  <a:srgbClr val="FF0000"/>
                </a:solidFill>
                <a:latin typeface="Arial" pitchFamily="34" charset="0"/>
                <a:cs typeface="Arial" pitchFamily="34" charset="0"/>
              </a:rPr>
              <a:t>2</a:t>
            </a:r>
          </a:p>
        </p:txBody>
      </p:sp>
    </p:spTree>
    <p:extLst>
      <p:ext uri="{BB962C8B-B14F-4D97-AF65-F5344CB8AC3E}">
        <p14:creationId xmlns:p14="http://schemas.microsoft.com/office/powerpoint/2010/main" val="3922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404664"/>
            <a:ext cx="6000040" cy="461665"/>
          </a:xfrm>
          <a:prstGeom prst="rect">
            <a:avLst/>
          </a:prstGeom>
        </p:spPr>
        <p:txBody>
          <a:bodyPr wrap="none">
            <a:spAutoFit/>
          </a:bodyPr>
          <a:lstStyle/>
          <a:p>
            <a:r>
              <a:rPr lang="en-AU" sz="2400" b="1" dirty="0"/>
              <a:t>Activity 24 – Whole Current Metering Layouts</a:t>
            </a:r>
            <a:endParaRPr lang="en-AU" sz="2400" dirty="0"/>
          </a:p>
        </p:txBody>
      </p:sp>
      <p:pic>
        <p:nvPicPr>
          <p:cNvPr id="4" name="Picture 3"/>
          <p:cNvPicPr/>
          <p:nvPr/>
        </p:nvPicPr>
        <p:blipFill>
          <a:blip r:embed="rId2" cstate="print"/>
          <a:srcRect/>
          <a:stretch>
            <a:fillRect/>
          </a:stretch>
        </p:blipFill>
        <p:spPr bwMode="auto">
          <a:xfrm>
            <a:off x="2483768" y="980728"/>
            <a:ext cx="4968551" cy="5400600"/>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344615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All Data\My Documents\Production\Peth V2\17_12b.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999892"/>
            <a:ext cx="6696744" cy="55254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664" y="219786"/>
            <a:ext cx="6840760" cy="523220"/>
          </a:xfrm>
          <a:prstGeom prst="rect">
            <a:avLst/>
          </a:prstGeom>
          <a:noFill/>
        </p:spPr>
        <p:txBody>
          <a:bodyPr wrap="square" rtlCol="0">
            <a:spAutoFit/>
          </a:bodyPr>
          <a:lstStyle/>
          <a:p>
            <a:pPr algn="ctr"/>
            <a:r>
              <a:rPr lang="en-AU" sz="2800" dirty="0">
                <a:latin typeface="Arial" pitchFamily="34" charset="0"/>
                <a:cs typeface="Arial" pitchFamily="34" charset="0"/>
              </a:rPr>
              <a:t>Single tariff whole current metering</a:t>
            </a:r>
          </a:p>
        </p:txBody>
      </p:sp>
    </p:spTree>
    <p:extLst>
      <p:ext uri="{BB962C8B-B14F-4D97-AF65-F5344CB8AC3E}">
        <p14:creationId xmlns:p14="http://schemas.microsoft.com/office/powerpoint/2010/main" val="919566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1758" y="627417"/>
            <a:ext cx="5295900" cy="6134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78825"/>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1846263" y="36925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6"/>
          <p:cNvSpPr/>
          <p:nvPr/>
        </p:nvSpPr>
        <p:spPr>
          <a:xfrm>
            <a:off x="1445282" y="226456"/>
            <a:ext cx="6007038"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25 – Single Phase Single Tariff</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2060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445282" y="226456"/>
            <a:ext cx="6007038" cy="18359994"/>
            <a:chOff x="1445282" y="226456"/>
            <a:chExt cx="6007038" cy="18359994"/>
          </a:xfrm>
        </p:grpSpPr>
        <p:pic>
          <p:nvPicPr>
            <p:cNvPr id="28674" name="Picture 10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1758" y="627417"/>
              <a:ext cx="5295900" cy="6134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78825"/>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1846263" y="36925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6"/>
            <p:cNvSpPr/>
            <p:nvPr/>
          </p:nvSpPr>
          <p:spPr>
            <a:xfrm>
              <a:off x="1445282" y="226456"/>
              <a:ext cx="6007038"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25 – Single Phase Single Tariff</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8" name="Freeform 7"/>
            <p:cNvSpPr/>
            <p:nvPr/>
          </p:nvSpPr>
          <p:spPr>
            <a:xfrm>
              <a:off x="3295937" y="4467367"/>
              <a:ext cx="1573975" cy="1728717"/>
            </a:xfrm>
            <a:custGeom>
              <a:avLst/>
              <a:gdLst>
                <a:gd name="connsiteX0" fmla="*/ 34119 w 1608161"/>
                <a:gd name="connsiteY0" fmla="*/ 1728717 h 1728717"/>
                <a:gd name="connsiteX1" fmla="*/ 20472 w 1608161"/>
                <a:gd name="connsiteY1" fmla="*/ 527714 h 1728717"/>
                <a:gd name="connsiteX2" fmla="*/ 156949 w 1608161"/>
                <a:gd name="connsiteY2" fmla="*/ 104633 h 1728717"/>
                <a:gd name="connsiteX3" fmla="*/ 470848 w 1608161"/>
                <a:gd name="connsiteY3" fmla="*/ 22746 h 1728717"/>
                <a:gd name="connsiteX4" fmla="*/ 1044054 w 1608161"/>
                <a:gd name="connsiteY4" fmla="*/ 22746 h 1728717"/>
                <a:gd name="connsiteX5" fmla="*/ 1398896 w 1608161"/>
                <a:gd name="connsiteY5" fmla="*/ 22746 h 1728717"/>
                <a:gd name="connsiteX6" fmla="*/ 1576316 w 1608161"/>
                <a:gd name="connsiteY6" fmla="*/ 159224 h 1728717"/>
                <a:gd name="connsiteX7" fmla="*/ 1589964 w 1608161"/>
                <a:gd name="connsiteY7" fmla="*/ 377588 h 1728717"/>
                <a:gd name="connsiteX8" fmla="*/ 1589964 w 1608161"/>
                <a:gd name="connsiteY8" fmla="*/ 377588 h 17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8161" h="1728717">
                  <a:moveTo>
                    <a:pt x="34119" y="1728717"/>
                  </a:moveTo>
                  <a:cubicBezTo>
                    <a:pt x="17059" y="1263556"/>
                    <a:pt x="0" y="798395"/>
                    <a:pt x="20472" y="527714"/>
                  </a:cubicBezTo>
                  <a:cubicBezTo>
                    <a:pt x="40944" y="257033"/>
                    <a:pt x="81886" y="188794"/>
                    <a:pt x="156949" y="104633"/>
                  </a:cubicBezTo>
                  <a:cubicBezTo>
                    <a:pt x="232012" y="20472"/>
                    <a:pt x="322997" y="36394"/>
                    <a:pt x="470848" y="22746"/>
                  </a:cubicBezTo>
                  <a:cubicBezTo>
                    <a:pt x="618699" y="9098"/>
                    <a:pt x="1044054" y="22746"/>
                    <a:pt x="1044054" y="22746"/>
                  </a:cubicBezTo>
                  <a:cubicBezTo>
                    <a:pt x="1198729" y="22746"/>
                    <a:pt x="1310186" y="0"/>
                    <a:pt x="1398896" y="22746"/>
                  </a:cubicBezTo>
                  <a:cubicBezTo>
                    <a:pt x="1487606" y="45492"/>
                    <a:pt x="1544471" y="100084"/>
                    <a:pt x="1576316" y="159224"/>
                  </a:cubicBezTo>
                  <a:cubicBezTo>
                    <a:pt x="1608161" y="218364"/>
                    <a:pt x="1589964" y="377588"/>
                    <a:pt x="1589964" y="377588"/>
                  </a:cubicBezTo>
                  <a:lnTo>
                    <a:pt x="1589964" y="377588"/>
                  </a:ln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Freeform 8"/>
            <p:cNvSpPr/>
            <p:nvPr/>
          </p:nvSpPr>
          <p:spPr>
            <a:xfrm>
              <a:off x="4624317" y="5563739"/>
              <a:ext cx="1243827" cy="413981"/>
            </a:xfrm>
            <a:custGeom>
              <a:avLst/>
              <a:gdLst>
                <a:gd name="connsiteX0" fmla="*/ 15923 w 1180533"/>
                <a:gd name="connsiteY0" fmla="*/ 59139 h 413981"/>
                <a:gd name="connsiteX1" fmla="*/ 15923 w 1180533"/>
                <a:gd name="connsiteY1" fmla="*/ 154674 h 413981"/>
                <a:gd name="connsiteX2" fmla="*/ 15923 w 1180533"/>
                <a:gd name="connsiteY2" fmla="*/ 250208 h 413981"/>
                <a:gd name="connsiteX3" fmla="*/ 111458 w 1180533"/>
                <a:gd name="connsiteY3" fmla="*/ 359390 h 413981"/>
                <a:gd name="connsiteX4" fmla="*/ 493595 w 1180533"/>
                <a:gd name="connsiteY4" fmla="*/ 400333 h 413981"/>
                <a:gd name="connsiteX5" fmla="*/ 971267 w 1180533"/>
                <a:gd name="connsiteY5" fmla="*/ 400333 h 413981"/>
                <a:gd name="connsiteX6" fmla="*/ 1148688 w 1180533"/>
                <a:gd name="connsiteY6" fmla="*/ 318447 h 413981"/>
                <a:gd name="connsiteX7" fmla="*/ 1162335 w 1180533"/>
                <a:gd name="connsiteY7" fmla="*/ 45492 h 413981"/>
                <a:gd name="connsiteX8" fmla="*/ 1148688 w 1180533"/>
                <a:gd name="connsiteY8" fmla="*/ 45492 h 4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33" h="413981">
                  <a:moveTo>
                    <a:pt x="15923" y="59139"/>
                  </a:moveTo>
                  <a:lnTo>
                    <a:pt x="15923" y="154674"/>
                  </a:lnTo>
                  <a:cubicBezTo>
                    <a:pt x="15923" y="186519"/>
                    <a:pt x="0" y="216089"/>
                    <a:pt x="15923" y="250208"/>
                  </a:cubicBezTo>
                  <a:cubicBezTo>
                    <a:pt x="31846" y="284327"/>
                    <a:pt x="31846" y="334369"/>
                    <a:pt x="111458" y="359390"/>
                  </a:cubicBezTo>
                  <a:cubicBezTo>
                    <a:pt x="191070" y="384411"/>
                    <a:pt x="350294" y="393509"/>
                    <a:pt x="493595" y="400333"/>
                  </a:cubicBezTo>
                  <a:cubicBezTo>
                    <a:pt x="636896" y="407157"/>
                    <a:pt x="862085" y="413981"/>
                    <a:pt x="971267" y="400333"/>
                  </a:cubicBezTo>
                  <a:cubicBezTo>
                    <a:pt x="1080449" y="386685"/>
                    <a:pt x="1116843" y="377587"/>
                    <a:pt x="1148688" y="318447"/>
                  </a:cubicBezTo>
                  <a:cubicBezTo>
                    <a:pt x="1180533" y="259307"/>
                    <a:pt x="1162335" y="90984"/>
                    <a:pt x="1162335" y="45492"/>
                  </a:cubicBezTo>
                  <a:cubicBezTo>
                    <a:pt x="1162335" y="0"/>
                    <a:pt x="1155511" y="22746"/>
                    <a:pt x="1148688" y="45492"/>
                  </a:cubicBez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Freeform 9"/>
            <p:cNvSpPr/>
            <p:nvPr/>
          </p:nvSpPr>
          <p:spPr>
            <a:xfrm>
              <a:off x="4932041" y="4119351"/>
              <a:ext cx="1482410" cy="1710519"/>
            </a:xfrm>
            <a:custGeom>
              <a:avLst/>
              <a:gdLst>
                <a:gd name="connsiteX0" fmla="*/ 0 w 1378423"/>
                <a:gd name="connsiteY0" fmla="*/ 15922 h 1710519"/>
                <a:gd name="connsiteX1" fmla="*/ 177420 w 1378423"/>
                <a:gd name="connsiteY1" fmla="*/ 15922 h 1710519"/>
                <a:gd name="connsiteX2" fmla="*/ 272955 w 1378423"/>
                <a:gd name="connsiteY2" fmla="*/ 2274 h 1710519"/>
                <a:gd name="connsiteX3" fmla="*/ 354841 w 1378423"/>
                <a:gd name="connsiteY3" fmla="*/ 15922 h 1710519"/>
                <a:gd name="connsiteX4" fmla="*/ 382137 w 1378423"/>
                <a:gd name="connsiteY4" fmla="*/ 97808 h 1710519"/>
                <a:gd name="connsiteX5" fmla="*/ 382137 w 1378423"/>
                <a:gd name="connsiteY5" fmla="*/ 302525 h 1710519"/>
                <a:gd name="connsiteX6" fmla="*/ 368489 w 1378423"/>
                <a:gd name="connsiteY6" fmla="*/ 1421641 h 1710519"/>
                <a:gd name="connsiteX7" fmla="*/ 436728 w 1378423"/>
                <a:gd name="connsiteY7" fmla="*/ 1667301 h 1710519"/>
                <a:gd name="connsiteX8" fmla="*/ 696035 w 1378423"/>
                <a:gd name="connsiteY8" fmla="*/ 1680949 h 1710519"/>
                <a:gd name="connsiteX9" fmla="*/ 1050877 w 1378423"/>
                <a:gd name="connsiteY9" fmla="*/ 1680949 h 1710519"/>
                <a:gd name="connsiteX10" fmla="*/ 1323832 w 1378423"/>
                <a:gd name="connsiteY10" fmla="*/ 1680949 h 1710519"/>
                <a:gd name="connsiteX11" fmla="*/ 1378423 w 1378423"/>
                <a:gd name="connsiteY11" fmla="*/ 1503528 h 1710519"/>
                <a:gd name="connsiteX12" fmla="*/ 1378423 w 1378423"/>
                <a:gd name="connsiteY12" fmla="*/ 1503528 h 171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8423" h="1710519">
                  <a:moveTo>
                    <a:pt x="0" y="15922"/>
                  </a:moveTo>
                  <a:cubicBezTo>
                    <a:pt x="65964" y="17059"/>
                    <a:pt x="131928" y="18197"/>
                    <a:pt x="177420" y="15922"/>
                  </a:cubicBezTo>
                  <a:cubicBezTo>
                    <a:pt x="222912" y="13647"/>
                    <a:pt x="243385" y="2274"/>
                    <a:pt x="272955" y="2274"/>
                  </a:cubicBezTo>
                  <a:cubicBezTo>
                    <a:pt x="302525" y="2274"/>
                    <a:pt x="336644" y="0"/>
                    <a:pt x="354841" y="15922"/>
                  </a:cubicBezTo>
                  <a:cubicBezTo>
                    <a:pt x="373038" y="31844"/>
                    <a:pt x="377588" y="50041"/>
                    <a:pt x="382137" y="97808"/>
                  </a:cubicBezTo>
                  <a:cubicBezTo>
                    <a:pt x="386686" y="145575"/>
                    <a:pt x="384412" y="81886"/>
                    <a:pt x="382137" y="302525"/>
                  </a:cubicBezTo>
                  <a:cubicBezTo>
                    <a:pt x="379862" y="523164"/>
                    <a:pt x="359391" y="1194178"/>
                    <a:pt x="368489" y="1421641"/>
                  </a:cubicBezTo>
                  <a:cubicBezTo>
                    <a:pt x="377588" y="1649104"/>
                    <a:pt x="382137" y="1624083"/>
                    <a:pt x="436728" y="1667301"/>
                  </a:cubicBezTo>
                  <a:cubicBezTo>
                    <a:pt x="491319" y="1710519"/>
                    <a:pt x="593677" y="1678674"/>
                    <a:pt x="696035" y="1680949"/>
                  </a:cubicBezTo>
                  <a:cubicBezTo>
                    <a:pt x="798393" y="1683224"/>
                    <a:pt x="1050877" y="1680949"/>
                    <a:pt x="1050877" y="1680949"/>
                  </a:cubicBezTo>
                  <a:cubicBezTo>
                    <a:pt x="1155510" y="1680949"/>
                    <a:pt x="1269241" y="1710519"/>
                    <a:pt x="1323832" y="1680949"/>
                  </a:cubicBezTo>
                  <a:cubicBezTo>
                    <a:pt x="1378423" y="1651379"/>
                    <a:pt x="1378423" y="1503528"/>
                    <a:pt x="1378423" y="1503528"/>
                  </a:cubicBezTo>
                  <a:lnTo>
                    <a:pt x="1378423" y="1503528"/>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Freeform 10"/>
            <p:cNvSpPr/>
            <p:nvPr/>
          </p:nvSpPr>
          <p:spPr>
            <a:xfrm>
              <a:off x="2033518" y="1624084"/>
              <a:ext cx="4626714" cy="4510156"/>
            </a:xfrm>
            <a:custGeom>
              <a:avLst/>
              <a:gdLst>
                <a:gd name="connsiteX0" fmla="*/ 4585648 w 4590197"/>
                <a:gd name="connsiteY0" fmla="*/ 3985147 h 4474191"/>
                <a:gd name="connsiteX1" fmla="*/ 4585648 w 4590197"/>
                <a:gd name="connsiteY1" fmla="*/ 4053385 h 4474191"/>
                <a:gd name="connsiteX2" fmla="*/ 4585648 w 4590197"/>
                <a:gd name="connsiteY2" fmla="*/ 4189863 h 4474191"/>
                <a:gd name="connsiteX3" fmla="*/ 4558352 w 4590197"/>
                <a:gd name="connsiteY3" fmla="*/ 4394579 h 4474191"/>
                <a:gd name="connsiteX4" fmla="*/ 4435522 w 4590197"/>
                <a:gd name="connsiteY4" fmla="*/ 4462818 h 4474191"/>
                <a:gd name="connsiteX5" fmla="*/ 4094328 w 4590197"/>
                <a:gd name="connsiteY5" fmla="*/ 4462818 h 4474191"/>
                <a:gd name="connsiteX6" fmla="*/ 2674961 w 4590197"/>
                <a:gd name="connsiteY6" fmla="*/ 4462818 h 4474191"/>
                <a:gd name="connsiteX7" fmla="*/ 2088108 w 4590197"/>
                <a:gd name="connsiteY7" fmla="*/ 4449170 h 4474191"/>
                <a:gd name="connsiteX8" fmla="*/ 1965278 w 4590197"/>
                <a:gd name="connsiteY8" fmla="*/ 4408227 h 4474191"/>
                <a:gd name="connsiteX9" fmla="*/ 1924334 w 4590197"/>
                <a:gd name="connsiteY9" fmla="*/ 4353636 h 4474191"/>
                <a:gd name="connsiteX10" fmla="*/ 1910687 w 4590197"/>
                <a:gd name="connsiteY10" fmla="*/ 4135272 h 4474191"/>
                <a:gd name="connsiteX11" fmla="*/ 1924334 w 4590197"/>
                <a:gd name="connsiteY11" fmla="*/ 3589361 h 4474191"/>
                <a:gd name="connsiteX12" fmla="*/ 1910687 w 4590197"/>
                <a:gd name="connsiteY12" fmla="*/ 3043451 h 4474191"/>
                <a:gd name="connsiteX13" fmla="*/ 1856096 w 4590197"/>
                <a:gd name="connsiteY13" fmla="*/ 2579427 h 4474191"/>
                <a:gd name="connsiteX14" fmla="*/ 1678675 w 4590197"/>
                <a:gd name="connsiteY14" fmla="*/ 2101756 h 4474191"/>
                <a:gd name="connsiteX15" fmla="*/ 1569493 w 4590197"/>
                <a:gd name="connsiteY15" fmla="*/ 1596788 h 4474191"/>
                <a:gd name="connsiteX16" fmla="*/ 1460311 w 4590197"/>
                <a:gd name="connsiteY16" fmla="*/ 1310185 h 4474191"/>
                <a:gd name="connsiteX17" fmla="*/ 1241946 w 4590197"/>
                <a:gd name="connsiteY17" fmla="*/ 1228299 h 4474191"/>
                <a:gd name="connsiteX18" fmla="*/ 1037230 w 4590197"/>
                <a:gd name="connsiteY18" fmla="*/ 1228299 h 4474191"/>
                <a:gd name="connsiteX19" fmla="*/ 313899 w 4590197"/>
                <a:gd name="connsiteY19" fmla="*/ 1228299 h 4474191"/>
                <a:gd name="connsiteX20" fmla="*/ 81887 w 4590197"/>
                <a:gd name="connsiteY20" fmla="*/ 1173708 h 4474191"/>
                <a:gd name="connsiteX21" fmla="*/ 13648 w 4590197"/>
                <a:gd name="connsiteY21" fmla="*/ 996287 h 4474191"/>
                <a:gd name="connsiteX22" fmla="*/ 0 w 4590197"/>
                <a:gd name="connsiteY22" fmla="*/ 395785 h 4474191"/>
                <a:gd name="connsiteX23" fmla="*/ 13648 w 4590197"/>
                <a:gd name="connsiteY23" fmla="*/ 0 h 4474191"/>
                <a:gd name="connsiteX24" fmla="*/ 13648 w 4590197"/>
                <a:gd name="connsiteY24" fmla="*/ 0 h 447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0197" h="4474191">
                  <a:moveTo>
                    <a:pt x="4585648" y="3985147"/>
                  </a:moveTo>
                  <a:lnTo>
                    <a:pt x="4585648" y="4053385"/>
                  </a:lnTo>
                  <a:cubicBezTo>
                    <a:pt x="4585648" y="4087504"/>
                    <a:pt x="4590197" y="4132997"/>
                    <a:pt x="4585648" y="4189863"/>
                  </a:cubicBezTo>
                  <a:cubicBezTo>
                    <a:pt x="4581099" y="4246729"/>
                    <a:pt x="4583373" y="4349087"/>
                    <a:pt x="4558352" y="4394579"/>
                  </a:cubicBezTo>
                  <a:cubicBezTo>
                    <a:pt x="4533331" y="4440071"/>
                    <a:pt x="4512859" y="4451445"/>
                    <a:pt x="4435522" y="4462818"/>
                  </a:cubicBezTo>
                  <a:cubicBezTo>
                    <a:pt x="4358185" y="4474191"/>
                    <a:pt x="4094328" y="4462818"/>
                    <a:pt x="4094328" y="4462818"/>
                  </a:cubicBezTo>
                  <a:lnTo>
                    <a:pt x="2674961" y="4462818"/>
                  </a:lnTo>
                  <a:cubicBezTo>
                    <a:pt x="2340591" y="4460543"/>
                    <a:pt x="2206388" y="4458268"/>
                    <a:pt x="2088108" y="4449170"/>
                  </a:cubicBezTo>
                  <a:cubicBezTo>
                    <a:pt x="1969828" y="4440072"/>
                    <a:pt x="1992574" y="4424149"/>
                    <a:pt x="1965278" y="4408227"/>
                  </a:cubicBezTo>
                  <a:cubicBezTo>
                    <a:pt x="1937982" y="4392305"/>
                    <a:pt x="1933432" y="4399128"/>
                    <a:pt x="1924334" y="4353636"/>
                  </a:cubicBezTo>
                  <a:cubicBezTo>
                    <a:pt x="1915236" y="4308144"/>
                    <a:pt x="1910687" y="4262651"/>
                    <a:pt x="1910687" y="4135272"/>
                  </a:cubicBezTo>
                  <a:cubicBezTo>
                    <a:pt x="1910687" y="4007893"/>
                    <a:pt x="1924334" y="3771331"/>
                    <a:pt x="1924334" y="3589361"/>
                  </a:cubicBezTo>
                  <a:cubicBezTo>
                    <a:pt x="1924334" y="3407391"/>
                    <a:pt x="1922060" y="3211773"/>
                    <a:pt x="1910687" y="3043451"/>
                  </a:cubicBezTo>
                  <a:cubicBezTo>
                    <a:pt x="1899314" y="2875129"/>
                    <a:pt x="1894765" y="2736376"/>
                    <a:pt x="1856096" y="2579427"/>
                  </a:cubicBezTo>
                  <a:cubicBezTo>
                    <a:pt x="1817427" y="2422478"/>
                    <a:pt x="1726442" y="2265529"/>
                    <a:pt x="1678675" y="2101756"/>
                  </a:cubicBezTo>
                  <a:cubicBezTo>
                    <a:pt x="1630908" y="1937983"/>
                    <a:pt x="1605887" y="1728716"/>
                    <a:pt x="1569493" y="1596788"/>
                  </a:cubicBezTo>
                  <a:cubicBezTo>
                    <a:pt x="1533099" y="1464860"/>
                    <a:pt x="1514902" y="1371600"/>
                    <a:pt x="1460311" y="1310185"/>
                  </a:cubicBezTo>
                  <a:cubicBezTo>
                    <a:pt x="1405720" y="1248770"/>
                    <a:pt x="1312460" y="1241947"/>
                    <a:pt x="1241946" y="1228299"/>
                  </a:cubicBezTo>
                  <a:cubicBezTo>
                    <a:pt x="1171433" y="1214651"/>
                    <a:pt x="1037230" y="1228299"/>
                    <a:pt x="1037230" y="1228299"/>
                  </a:cubicBezTo>
                  <a:cubicBezTo>
                    <a:pt x="882556" y="1228299"/>
                    <a:pt x="473123" y="1237398"/>
                    <a:pt x="313899" y="1228299"/>
                  </a:cubicBezTo>
                  <a:cubicBezTo>
                    <a:pt x="154675" y="1219201"/>
                    <a:pt x="131929" y="1212377"/>
                    <a:pt x="81887" y="1173708"/>
                  </a:cubicBezTo>
                  <a:cubicBezTo>
                    <a:pt x="31845" y="1135039"/>
                    <a:pt x="27296" y="1125941"/>
                    <a:pt x="13648" y="996287"/>
                  </a:cubicBezTo>
                  <a:cubicBezTo>
                    <a:pt x="0" y="866633"/>
                    <a:pt x="0" y="561833"/>
                    <a:pt x="0" y="395785"/>
                  </a:cubicBezTo>
                  <a:cubicBezTo>
                    <a:pt x="0" y="229737"/>
                    <a:pt x="13648" y="0"/>
                    <a:pt x="13648" y="0"/>
                  </a:cubicBezTo>
                  <a:lnTo>
                    <a:pt x="13648" y="0"/>
                  </a:ln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Freeform 11"/>
            <p:cNvSpPr/>
            <p:nvPr/>
          </p:nvSpPr>
          <p:spPr>
            <a:xfrm>
              <a:off x="3680348" y="4248384"/>
              <a:ext cx="1110018" cy="1974996"/>
            </a:xfrm>
            <a:custGeom>
              <a:avLst/>
              <a:gdLst>
                <a:gd name="connsiteX0" fmla="*/ 45492 w 1110018"/>
                <a:gd name="connsiteY0" fmla="*/ 2001672 h 2001672"/>
                <a:gd name="connsiteX1" fmla="*/ 45492 w 1110018"/>
                <a:gd name="connsiteY1" fmla="*/ 855260 h 2001672"/>
                <a:gd name="connsiteX2" fmla="*/ 31845 w 1110018"/>
                <a:gd name="connsiteY2" fmla="*/ 159224 h 2001672"/>
                <a:gd name="connsiteX3" fmla="*/ 236561 w 1110018"/>
                <a:gd name="connsiteY3" fmla="*/ 22746 h 2001672"/>
                <a:gd name="connsiteX4" fmla="*/ 1110018 w 1110018"/>
                <a:gd name="connsiteY4" fmla="*/ 22746 h 2001672"/>
                <a:gd name="connsiteX5" fmla="*/ 1110018 w 1110018"/>
                <a:gd name="connsiteY5" fmla="*/ 22746 h 20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018" h="2001672">
                  <a:moveTo>
                    <a:pt x="45492" y="2001672"/>
                  </a:moveTo>
                  <a:cubicBezTo>
                    <a:pt x="46629" y="1582003"/>
                    <a:pt x="47767" y="1162335"/>
                    <a:pt x="45492" y="855260"/>
                  </a:cubicBezTo>
                  <a:cubicBezTo>
                    <a:pt x="43218" y="548185"/>
                    <a:pt x="0" y="297976"/>
                    <a:pt x="31845" y="159224"/>
                  </a:cubicBezTo>
                  <a:cubicBezTo>
                    <a:pt x="63690" y="20472"/>
                    <a:pt x="56866" y="45492"/>
                    <a:pt x="236561" y="22746"/>
                  </a:cubicBezTo>
                  <a:cubicBezTo>
                    <a:pt x="416257" y="0"/>
                    <a:pt x="1110018" y="22746"/>
                    <a:pt x="1110018" y="22746"/>
                  </a:cubicBezTo>
                  <a:lnTo>
                    <a:pt x="1110018" y="22746"/>
                  </a:lnTo>
                </a:path>
              </a:pathLst>
            </a:cu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Freeform 12"/>
            <p:cNvSpPr/>
            <p:nvPr/>
          </p:nvSpPr>
          <p:spPr>
            <a:xfrm>
              <a:off x="3325506" y="3534771"/>
              <a:ext cx="1423916" cy="650543"/>
            </a:xfrm>
            <a:custGeom>
              <a:avLst/>
              <a:gdLst>
                <a:gd name="connsiteX0" fmla="*/ 1423916 w 1423916"/>
                <a:gd name="connsiteY0" fmla="*/ 641444 h 650543"/>
                <a:gd name="connsiteX1" fmla="*/ 1000836 w 1423916"/>
                <a:gd name="connsiteY1" fmla="*/ 641444 h 650543"/>
                <a:gd name="connsiteX2" fmla="*/ 482221 w 1423916"/>
                <a:gd name="connsiteY2" fmla="*/ 641444 h 650543"/>
                <a:gd name="connsiteX3" fmla="*/ 195618 w 1423916"/>
                <a:gd name="connsiteY3" fmla="*/ 641444 h 650543"/>
                <a:gd name="connsiteX4" fmla="*/ 31845 w 1423916"/>
                <a:gd name="connsiteY4" fmla="*/ 586853 h 650543"/>
                <a:gd name="connsiteX5" fmla="*/ 4549 w 1423916"/>
                <a:gd name="connsiteY5" fmla="*/ 300250 h 650543"/>
                <a:gd name="connsiteX6" fmla="*/ 4549 w 1423916"/>
                <a:gd name="connsiteY6" fmla="*/ 0 h 650543"/>
                <a:gd name="connsiteX7" fmla="*/ 4549 w 1423916"/>
                <a:gd name="connsiteY7" fmla="*/ 0 h 65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16" h="650543">
                  <a:moveTo>
                    <a:pt x="1423916" y="641444"/>
                  </a:moveTo>
                  <a:lnTo>
                    <a:pt x="1000836" y="641444"/>
                  </a:lnTo>
                  <a:lnTo>
                    <a:pt x="482221" y="641444"/>
                  </a:lnTo>
                  <a:cubicBezTo>
                    <a:pt x="348018" y="641444"/>
                    <a:pt x="270681" y="650543"/>
                    <a:pt x="195618" y="641444"/>
                  </a:cubicBezTo>
                  <a:cubicBezTo>
                    <a:pt x="120555" y="632346"/>
                    <a:pt x="63690" y="643719"/>
                    <a:pt x="31845" y="586853"/>
                  </a:cubicBezTo>
                  <a:cubicBezTo>
                    <a:pt x="0" y="529987"/>
                    <a:pt x="9098" y="398059"/>
                    <a:pt x="4549" y="300250"/>
                  </a:cubicBezTo>
                  <a:cubicBezTo>
                    <a:pt x="0" y="202441"/>
                    <a:pt x="4549" y="0"/>
                    <a:pt x="4549" y="0"/>
                  </a:cubicBezTo>
                  <a:lnTo>
                    <a:pt x="4549" y="0"/>
                  </a:lnTo>
                </a:path>
              </a:pathLst>
            </a:cu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7" name="Freeform 16"/>
            <p:cNvSpPr/>
            <p:nvPr/>
          </p:nvSpPr>
          <p:spPr>
            <a:xfrm>
              <a:off x="2031241" y="673290"/>
              <a:ext cx="1326108" cy="1196454"/>
            </a:xfrm>
            <a:custGeom>
              <a:avLst/>
              <a:gdLst>
                <a:gd name="connsiteX0" fmla="*/ 15923 w 1326108"/>
                <a:gd name="connsiteY0" fmla="*/ 241110 h 1196454"/>
                <a:gd name="connsiteX1" fmla="*/ 2275 w 1326108"/>
                <a:gd name="connsiteY1" fmla="*/ 90985 h 1196454"/>
                <a:gd name="connsiteX2" fmla="*/ 29571 w 1326108"/>
                <a:gd name="connsiteY2" fmla="*/ 36394 h 1196454"/>
                <a:gd name="connsiteX3" fmla="*/ 138753 w 1326108"/>
                <a:gd name="connsiteY3" fmla="*/ 22746 h 1196454"/>
                <a:gd name="connsiteX4" fmla="*/ 302526 w 1326108"/>
                <a:gd name="connsiteY4" fmla="*/ 22746 h 1196454"/>
                <a:gd name="connsiteX5" fmla="*/ 548186 w 1326108"/>
                <a:gd name="connsiteY5" fmla="*/ 22746 h 1196454"/>
                <a:gd name="connsiteX6" fmla="*/ 657368 w 1326108"/>
                <a:gd name="connsiteY6" fmla="*/ 159223 h 1196454"/>
                <a:gd name="connsiteX7" fmla="*/ 657368 w 1326108"/>
                <a:gd name="connsiteY7" fmla="*/ 473122 h 1196454"/>
                <a:gd name="connsiteX8" fmla="*/ 671016 w 1326108"/>
                <a:gd name="connsiteY8" fmla="*/ 1019032 h 1196454"/>
                <a:gd name="connsiteX9" fmla="*/ 725607 w 1326108"/>
                <a:gd name="connsiteY9" fmla="*/ 1169158 h 1196454"/>
                <a:gd name="connsiteX10" fmla="*/ 984914 w 1326108"/>
                <a:gd name="connsiteY10" fmla="*/ 1182806 h 1196454"/>
                <a:gd name="connsiteX11" fmla="*/ 1203278 w 1326108"/>
                <a:gd name="connsiteY11" fmla="*/ 1182806 h 1196454"/>
                <a:gd name="connsiteX12" fmla="*/ 1298813 w 1326108"/>
                <a:gd name="connsiteY12" fmla="*/ 1141862 h 1196454"/>
                <a:gd name="connsiteX13" fmla="*/ 1326108 w 1326108"/>
                <a:gd name="connsiteY13" fmla="*/ 950794 h 1196454"/>
                <a:gd name="connsiteX14" fmla="*/ 1326108 w 1326108"/>
                <a:gd name="connsiteY14" fmla="*/ 950794 h 11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6108" h="1196454">
                  <a:moveTo>
                    <a:pt x="15923" y="241110"/>
                  </a:moveTo>
                  <a:cubicBezTo>
                    <a:pt x="7961" y="183107"/>
                    <a:pt x="0" y="125104"/>
                    <a:pt x="2275" y="90985"/>
                  </a:cubicBezTo>
                  <a:cubicBezTo>
                    <a:pt x="4550" y="56866"/>
                    <a:pt x="6825" y="47767"/>
                    <a:pt x="29571" y="36394"/>
                  </a:cubicBezTo>
                  <a:cubicBezTo>
                    <a:pt x="52317" y="25021"/>
                    <a:pt x="93261" y="25021"/>
                    <a:pt x="138753" y="22746"/>
                  </a:cubicBezTo>
                  <a:cubicBezTo>
                    <a:pt x="184245" y="20471"/>
                    <a:pt x="302526" y="22746"/>
                    <a:pt x="302526" y="22746"/>
                  </a:cubicBezTo>
                  <a:cubicBezTo>
                    <a:pt x="370765" y="22746"/>
                    <a:pt x="489046" y="0"/>
                    <a:pt x="548186" y="22746"/>
                  </a:cubicBezTo>
                  <a:cubicBezTo>
                    <a:pt x="607326" y="45492"/>
                    <a:pt x="639171" y="84160"/>
                    <a:pt x="657368" y="159223"/>
                  </a:cubicBezTo>
                  <a:cubicBezTo>
                    <a:pt x="675565" y="234286"/>
                    <a:pt x="655093" y="329821"/>
                    <a:pt x="657368" y="473122"/>
                  </a:cubicBezTo>
                  <a:cubicBezTo>
                    <a:pt x="659643" y="616423"/>
                    <a:pt x="659643" y="903026"/>
                    <a:pt x="671016" y="1019032"/>
                  </a:cubicBezTo>
                  <a:cubicBezTo>
                    <a:pt x="682389" y="1135038"/>
                    <a:pt x="673291" y="1141862"/>
                    <a:pt x="725607" y="1169158"/>
                  </a:cubicBezTo>
                  <a:cubicBezTo>
                    <a:pt x="777923" y="1196454"/>
                    <a:pt x="905302" y="1180531"/>
                    <a:pt x="984914" y="1182806"/>
                  </a:cubicBezTo>
                  <a:cubicBezTo>
                    <a:pt x="1064526" y="1185081"/>
                    <a:pt x="1150961" y="1189630"/>
                    <a:pt x="1203278" y="1182806"/>
                  </a:cubicBezTo>
                  <a:cubicBezTo>
                    <a:pt x="1255595" y="1175982"/>
                    <a:pt x="1278341" y="1180531"/>
                    <a:pt x="1298813" y="1141862"/>
                  </a:cubicBezTo>
                  <a:cubicBezTo>
                    <a:pt x="1319285" y="1103193"/>
                    <a:pt x="1326108" y="950794"/>
                    <a:pt x="1326108" y="950794"/>
                  </a:cubicBezTo>
                  <a:lnTo>
                    <a:pt x="1326108" y="950794"/>
                  </a:lnTo>
                </a:path>
              </a:pathLst>
            </a:cu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Freeform 13"/>
            <p:cNvSpPr/>
            <p:nvPr/>
          </p:nvSpPr>
          <p:spPr>
            <a:xfrm>
              <a:off x="2486949" y="3480179"/>
              <a:ext cx="349073" cy="194375"/>
            </a:xfrm>
            <a:custGeom>
              <a:avLst/>
              <a:gdLst>
                <a:gd name="connsiteX0" fmla="*/ 341194 w 349073"/>
                <a:gd name="connsiteY0" fmla="*/ 13648 h 194375"/>
                <a:gd name="connsiteX1" fmla="*/ 341194 w 349073"/>
                <a:gd name="connsiteY1" fmla="*/ 122830 h 194375"/>
                <a:gd name="connsiteX2" fmla="*/ 259308 w 349073"/>
                <a:gd name="connsiteY2" fmla="*/ 177421 h 194375"/>
                <a:gd name="connsiteX3" fmla="*/ 68239 w 349073"/>
                <a:gd name="connsiteY3" fmla="*/ 191069 h 194375"/>
                <a:gd name="connsiteX4" fmla="*/ 13648 w 349073"/>
                <a:gd name="connsiteY4" fmla="*/ 122830 h 194375"/>
                <a:gd name="connsiteX5" fmla="*/ 0 w 349073"/>
                <a:gd name="connsiteY5" fmla="*/ 0 h 194375"/>
                <a:gd name="connsiteX6" fmla="*/ 0 w 349073"/>
                <a:gd name="connsiteY6" fmla="*/ 0 h 19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73" h="194375">
                  <a:moveTo>
                    <a:pt x="341194" y="13648"/>
                  </a:moveTo>
                  <a:cubicBezTo>
                    <a:pt x="348018" y="54591"/>
                    <a:pt x="354842" y="95535"/>
                    <a:pt x="341194" y="122830"/>
                  </a:cubicBezTo>
                  <a:cubicBezTo>
                    <a:pt x="327546" y="150125"/>
                    <a:pt x="304800" y="166048"/>
                    <a:pt x="259308" y="177421"/>
                  </a:cubicBezTo>
                  <a:cubicBezTo>
                    <a:pt x="213816" y="188794"/>
                    <a:pt x="109182" y="200167"/>
                    <a:pt x="68239" y="191069"/>
                  </a:cubicBezTo>
                  <a:cubicBezTo>
                    <a:pt x="27296" y="181971"/>
                    <a:pt x="25021" y="154675"/>
                    <a:pt x="13648" y="122830"/>
                  </a:cubicBezTo>
                  <a:cubicBezTo>
                    <a:pt x="2275" y="90985"/>
                    <a:pt x="0" y="0"/>
                    <a:pt x="0" y="0"/>
                  </a:cubicBezTo>
                  <a:lnTo>
                    <a:pt x="0"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p:cNvSpPr/>
            <p:nvPr/>
          </p:nvSpPr>
          <p:spPr>
            <a:xfrm>
              <a:off x="2402437" y="3521122"/>
              <a:ext cx="98160" cy="2647666"/>
            </a:xfrm>
            <a:custGeom>
              <a:avLst/>
              <a:gdLst>
                <a:gd name="connsiteX0" fmla="*/ 2626 w 98160"/>
                <a:gd name="connsiteY0" fmla="*/ 0 h 2647666"/>
                <a:gd name="connsiteX1" fmla="*/ 2626 w 98160"/>
                <a:gd name="connsiteY1" fmla="*/ 423081 h 2647666"/>
                <a:gd name="connsiteX2" fmla="*/ 29921 w 98160"/>
                <a:gd name="connsiteY2" fmla="*/ 1214651 h 2647666"/>
                <a:gd name="connsiteX3" fmla="*/ 29921 w 98160"/>
                <a:gd name="connsiteY3" fmla="*/ 2265529 h 2647666"/>
                <a:gd name="connsiteX4" fmla="*/ 98160 w 98160"/>
                <a:gd name="connsiteY4" fmla="*/ 2647666 h 2647666"/>
                <a:gd name="connsiteX5" fmla="*/ 98160 w 98160"/>
                <a:gd name="connsiteY5" fmla="*/ 2647666 h 264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0" h="2647666">
                  <a:moveTo>
                    <a:pt x="2626" y="0"/>
                  </a:moveTo>
                  <a:cubicBezTo>
                    <a:pt x="351" y="110319"/>
                    <a:pt x="-1923" y="220639"/>
                    <a:pt x="2626" y="423081"/>
                  </a:cubicBezTo>
                  <a:cubicBezTo>
                    <a:pt x="7175" y="625523"/>
                    <a:pt x="25372" y="907576"/>
                    <a:pt x="29921" y="1214651"/>
                  </a:cubicBezTo>
                  <a:cubicBezTo>
                    <a:pt x="34470" y="1521726"/>
                    <a:pt x="18548" y="2026693"/>
                    <a:pt x="29921" y="2265529"/>
                  </a:cubicBezTo>
                  <a:cubicBezTo>
                    <a:pt x="41294" y="2504365"/>
                    <a:pt x="98160" y="2647666"/>
                    <a:pt x="98160" y="2647666"/>
                  </a:cubicBezTo>
                  <a:lnTo>
                    <a:pt x="98160" y="2647666"/>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2009277" y="3466531"/>
              <a:ext cx="13648" cy="2101756"/>
            </a:xfrm>
            <a:custGeom>
              <a:avLst/>
              <a:gdLst>
                <a:gd name="connsiteX0" fmla="*/ 0 w 13648"/>
                <a:gd name="connsiteY0" fmla="*/ 2101756 h 2101756"/>
                <a:gd name="connsiteX1" fmla="*/ 13648 w 13648"/>
                <a:gd name="connsiteY1" fmla="*/ 0 h 2101756"/>
                <a:gd name="connsiteX2" fmla="*/ 13648 w 13648"/>
                <a:gd name="connsiteY2" fmla="*/ 0 h 2101756"/>
              </a:gdLst>
              <a:ahLst/>
              <a:cxnLst>
                <a:cxn ang="0">
                  <a:pos x="connsiteX0" y="connsiteY0"/>
                </a:cxn>
                <a:cxn ang="0">
                  <a:pos x="connsiteX1" y="connsiteY1"/>
                </a:cxn>
                <a:cxn ang="0">
                  <a:pos x="connsiteX2" y="connsiteY2"/>
                </a:cxn>
              </a:cxnLst>
              <a:rect l="l" t="t" r="r" b="b"/>
              <a:pathLst>
                <a:path w="13648" h="2101756">
                  <a:moveTo>
                    <a:pt x="0" y="2101756"/>
                  </a:moveTo>
                  <a:cubicBezTo>
                    <a:pt x="5686" y="1226024"/>
                    <a:pt x="13648" y="0"/>
                    <a:pt x="13648" y="0"/>
                  </a:cubicBezTo>
                  <a:lnTo>
                    <a:pt x="13648"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92060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683568" y="404664"/>
            <a:ext cx="6912768" cy="6336704"/>
          </a:xfrm>
          <a:prstGeom prst="rect">
            <a:avLst/>
          </a:prstGeom>
          <a:noFill/>
          <a:ln w="9525">
            <a:noFill/>
            <a:miter lim="800000"/>
            <a:headEnd/>
            <a:tailEnd/>
          </a:ln>
        </p:spPr>
      </p:pic>
      <p:sp>
        <p:nvSpPr>
          <p:cNvPr id="3" name="Rectangle 2"/>
          <p:cNvSpPr/>
          <p:nvPr/>
        </p:nvSpPr>
        <p:spPr>
          <a:xfrm>
            <a:off x="6516216" y="49769"/>
            <a:ext cx="2414635" cy="369332"/>
          </a:xfrm>
          <a:prstGeom prst="rect">
            <a:avLst/>
          </a:prstGeom>
        </p:spPr>
        <p:txBody>
          <a:bodyPr wrap="none">
            <a:spAutoFit/>
          </a:bodyPr>
          <a:lstStyle/>
          <a:p>
            <a:r>
              <a:rPr lang="en-AU" b="1" dirty="0"/>
              <a:t>Single Phase Dual Tariff</a:t>
            </a:r>
            <a:endParaRPr lang="en-AU" dirty="0"/>
          </a:p>
        </p:txBody>
      </p:sp>
    </p:spTree>
    <p:extLst>
      <p:ext uri="{BB962C8B-B14F-4D97-AF65-F5344CB8AC3E}">
        <p14:creationId xmlns:p14="http://schemas.microsoft.com/office/powerpoint/2010/main" val="2128398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b="1468"/>
          <a:stretch>
            <a:fillRect/>
          </a:stretch>
        </p:blipFill>
        <p:spPr bwMode="auto">
          <a:xfrm>
            <a:off x="683568" y="548680"/>
            <a:ext cx="6984776" cy="5832648"/>
          </a:xfrm>
          <a:prstGeom prst="rect">
            <a:avLst/>
          </a:prstGeom>
          <a:noFill/>
          <a:ln w="9525">
            <a:noFill/>
            <a:miter lim="800000"/>
            <a:headEnd/>
            <a:tailEnd/>
          </a:ln>
        </p:spPr>
      </p:pic>
      <p:sp>
        <p:nvSpPr>
          <p:cNvPr id="3" name="Rectangle 2"/>
          <p:cNvSpPr/>
          <p:nvPr/>
        </p:nvSpPr>
        <p:spPr>
          <a:xfrm>
            <a:off x="5596866" y="179037"/>
            <a:ext cx="3541932" cy="369332"/>
          </a:xfrm>
          <a:prstGeom prst="rect">
            <a:avLst/>
          </a:prstGeom>
        </p:spPr>
        <p:txBody>
          <a:bodyPr wrap="none">
            <a:spAutoFit/>
          </a:bodyPr>
          <a:lstStyle/>
          <a:p>
            <a:r>
              <a:rPr lang="en-AU" b="1" dirty="0"/>
              <a:t>Single Phase Dual Tariff “E2” Meter</a:t>
            </a:r>
            <a:endParaRPr lang="en-AU" dirty="0"/>
          </a:p>
        </p:txBody>
      </p:sp>
    </p:spTree>
    <p:extLst>
      <p:ext uri="{BB962C8B-B14F-4D97-AF65-F5344CB8AC3E}">
        <p14:creationId xmlns:p14="http://schemas.microsoft.com/office/powerpoint/2010/main" val="339374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549275"/>
            <a:ext cx="5295900" cy="6134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78825"/>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1846263" y="3159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6"/>
          <p:cNvSpPr>
            <a:spLocks noChangeArrowheads="1"/>
          </p:cNvSpPr>
          <p:nvPr/>
        </p:nvSpPr>
        <p:spPr bwMode="auto">
          <a:xfrm>
            <a:off x="1846263" y="36925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9"/>
          <p:cNvSpPr>
            <a:spLocks noChangeArrowheads="1"/>
          </p:cNvSpPr>
          <p:nvPr/>
        </p:nvSpPr>
        <p:spPr bwMode="auto">
          <a:xfrm>
            <a:off x="1846263" y="18662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7"/>
          <p:cNvSpPr/>
          <p:nvPr/>
        </p:nvSpPr>
        <p:spPr>
          <a:xfrm>
            <a:off x="1259632" y="-11766"/>
            <a:ext cx="6480720"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26 – Single Phase Dual Tariff</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75141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549275"/>
            <a:ext cx="5295900" cy="6134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78825"/>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1846263" y="36925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9"/>
          <p:cNvSpPr>
            <a:spLocks noChangeArrowheads="1"/>
          </p:cNvSpPr>
          <p:nvPr/>
        </p:nvSpPr>
        <p:spPr bwMode="auto">
          <a:xfrm>
            <a:off x="1846263" y="18662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7"/>
          <p:cNvSpPr/>
          <p:nvPr/>
        </p:nvSpPr>
        <p:spPr>
          <a:xfrm>
            <a:off x="1259632" y="-11766"/>
            <a:ext cx="6480720"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26 – Single Phase Dual Tariff</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9" name="Freeform 8"/>
          <p:cNvSpPr/>
          <p:nvPr/>
        </p:nvSpPr>
        <p:spPr>
          <a:xfrm>
            <a:off x="3200401" y="4467367"/>
            <a:ext cx="1573975" cy="1728717"/>
          </a:xfrm>
          <a:custGeom>
            <a:avLst/>
            <a:gdLst>
              <a:gd name="connsiteX0" fmla="*/ 34119 w 1608161"/>
              <a:gd name="connsiteY0" fmla="*/ 1728717 h 1728717"/>
              <a:gd name="connsiteX1" fmla="*/ 20472 w 1608161"/>
              <a:gd name="connsiteY1" fmla="*/ 527714 h 1728717"/>
              <a:gd name="connsiteX2" fmla="*/ 156949 w 1608161"/>
              <a:gd name="connsiteY2" fmla="*/ 104633 h 1728717"/>
              <a:gd name="connsiteX3" fmla="*/ 470848 w 1608161"/>
              <a:gd name="connsiteY3" fmla="*/ 22746 h 1728717"/>
              <a:gd name="connsiteX4" fmla="*/ 1044054 w 1608161"/>
              <a:gd name="connsiteY4" fmla="*/ 22746 h 1728717"/>
              <a:gd name="connsiteX5" fmla="*/ 1398896 w 1608161"/>
              <a:gd name="connsiteY5" fmla="*/ 22746 h 1728717"/>
              <a:gd name="connsiteX6" fmla="*/ 1576316 w 1608161"/>
              <a:gd name="connsiteY6" fmla="*/ 159224 h 1728717"/>
              <a:gd name="connsiteX7" fmla="*/ 1589964 w 1608161"/>
              <a:gd name="connsiteY7" fmla="*/ 377588 h 1728717"/>
              <a:gd name="connsiteX8" fmla="*/ 1589964 w 1608161"/>
              <a:gd name="connsiteY8" fmla="*/ 377588 h 17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8161" h="1728717">
                <a:moveTo>
                  <a:pt x="34119" y="1728717"/>
                </a:moveTo>
                <a:cubicBezTo>
                  <a:pt x="17059" y="1263556"/>
                  <a:pt x="0" y="798395"/>
                  <a:pt x="20472" y="527714"/>
                </a:cubicBezTo>
                <a:cubicBezTo>
                  <a:pt x="40944" y="257033"/>
                  <a:pt x="81886" y="188794"/>
                  <a:pt x="156949" y="104633"/>
                </a:cubicBezTo>
                <a:cubicBezTo>
                  <a:pt x="232012" y="20472"/>
                  <a:pt x="322997" y="36394"/>
                  <a:pt x="470848" y="22746"/>
                </a:cubicBezTo>
                <a:cubicBezTo>
                  <a:pt x="618699" y="9098"/>
                  <a:pt x="1044054" y="22746"/>
                  <a:pt x="1044054" y="22746"/>
                </a:cubicBezTo>
                <a:cubicBezTo>
                  <a:pt x="1198729" y="22746"/>
                  <a:pt x="1310186" y="0"/>
                  <a:pt x="1398896" y="22746"/>
                </a:cubicBezTo>
                <a:cubicBezTo>
                  <a:pt x="1487606" y="45492"/>
                  <a:pt x="1544471" y="100084"/>
                  <a:pt x="1576316" y="159224"/>
                </a:cubicBezTo>
                <a:cubicBezTo>
                  <a:pt x="1608161" y="218364"/>
                  <a:pt x="1589964" y="377588"/>
                  <a:pt x="1589964" y="377588"/>
                </a:cubicBezTo>
                <a:lnTo>
                  <a:pt x="1589964" y="377588"/>
                </a:ln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Freeform 9"/>
          <p:cNvSpPr/>
          <p:nvPr/>
        </p:nvSpPr>
        <p:spPr>
          <a:xfrm>
            <a:off x="4528781" y="5522795"/>
            <a:ext cx="1180533" cy="413981"/>
          </a:xfrm>
          <a:custGeom>
            <a:avLst/>
            <a:gdLst>
              <a:gd name="connsiteX0" fmla="*/ 15923 w 1180533"/>
              <a:gd name="connsiteY0" fmla="*/ 59139 h 413981"/>
              <a:gd name="connsiteX1" fmla="*/ 15923 w 1180533"/>
              <a:gd name="connsiteY1" fmla="*/ 154674 h 413981"/>
              <a:gd name="connsiteX2" fmla="*/ 15923 w 1180533"/>
              <a:gd name="connsiteY2" fmla="*/ 250208 h 413981"/>
              <a:gd name="connsiteX3" fmla="*/ 111458 w 1180533"/>
              <a:gd name="connsiteY3" fmla="*/ 359390 h 413981"/>
              <a:gd name="connsiteX4" fmla="*/ 493595 w 1180533"/>
              <a:gd name="connsiteY4" fmla="*/ 400333 h 413981"/>
              <a:gd name="connsiteX5" fmla="*/ 971267 w 1180533"/>
              <a:gd name="connsiteY5" fmla="*/ 400333 h 413981"/>
              <a:gd name="connsiteX6" fmla="*/ 1148688 w 1180533"/>
              <a:gd name="connsiteY6" fmla="*/ 318447 h 413981"/>
              <a:gd name="connsiteX7" fmla="*/ 1162335 w 1180533"/>
              <a:gd name="connsiteY7" fmla="*/ 45492 h 413981"/>
              <a:gd name="connsiteX8" fmla="*/ 1148688 w 1180533"/>
              <a:gd name="connsiteY8" fmla="*/ 45492 h 4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33" h="413981">
                <a:moveTo>
                  <a:pt x="15923" y="59139"/>
                </a:moveTo>
                <a:lnTo>
                  <a:pt x="15923" y="154674"/>
                </a:lnTo>
                <a:cubicBezTo>
                  <a:pt x="15923" y="186519"/>
                  <a:pt x="0" y="216089"/>
                  <a:pt x="15923" y="250208"/>
                </a:cubicBezTo>
                <a:cubicBezTo>
                  <a:pt x="31846" y="284327"/>
                  <a:pt x="31846" y="334369"/>
                  <a:pt x="111458" y="359390"/>
                </a:cubicBezTo>
                <a:cubicBezTo>
                  <a:pt x="191070" y="384411"/>
                  <a:pt x="350294" y="393509"/>
                  <a:pt x="493595" y="400333"/>
                </a:cubicBezTo>
                <a:cubicBezTo>
                  <a:pt x="636896" y="407157"/>
                  <a:pt x="862085" y="413981"/>
                  <a:pt x="971267" y="400333"/>
                </a:cubicBezTo>
                <a:cubicBezTo>
                  <a:pt x="1080449" y="386685"/>
                  <a:pt x="1116843" y="377587"/>
                  <a:pt x="1148688" y="318447"/>
                </a:cubicBezTo>
                <a:cubicBezTo>
                  <a:pt x="1180533" y="259307"/>
                  <a:pt x="1162335" y="90984"/>
                  <a:pt x="1162335" y="45492"/>
                </a:cubicBezTo>
                <a:cubicBezTo>
                  <a:pt x="1162335" y="0"/>
                  <a:pt x="1155511" y="22746"/>
                  <a:pt x="1148688" y="45492"/>
                </a:cubicBez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Freeform 10"/>
          <p:cNvSpPr/>
          <p:nvPr/>
        </p:nvSpPr>
        <p:spPr>
          <a:xfrm>
            <a:off x="4744872" y="2797791"/>
            <a:ext cx="989462" cy="2963838"/>
          </a:xfrm>
          <a:custGeom>
            <a:avLst/>
            <a:gdLst>
              <a:gd name="connsiteX0" fmla="*/ 4549 w 989462"/>
              <a:gd name="connsiteY0" fmla="*/ 2784143 h 2963838"/>
              <a:gd name="connsiteX1" fmla="*/ 4549 w 989462"/>
              <a:gd name="connsiteY1" fmla="*/ 2879678 h 2963838"/>
              <a:gd name="connsiteX2" fmla="*/ 31844 w 989462"/>
              <a:gd name="connsiteY2" fmla="*/ 2934269 h 2963838"/>
              <a:gd name="connsiteX3" fmla="*/ 154674 w 989462"/>
              <a:gd name="connsiteY3" fmla="*/ 2961564 h 2963838"/>
              <a:gd name="connsiteX4" fmla="*/ 250209 w 989462"/>
              <a:gd name="connsiteY4" fmla="*/ 2947916 h 2963838"/>
              <a:gd name="connsiteX5" fmla="*/ 304800 w 989462"/>
              <a:gd name="connsiteY5" fmla="*/ 2879678 h 2963838"/>
              <a:gd name="connsiteX6" fmla="*/ 318447 w 989462"/>
              <a:gd name="connsiteY6" fmla="*/ 2538484 h 2963838"/>
              <a:gd name="connsiteX7" fmla="*/ 304800 w 989462"/>
              <a:gd name="connsiteY7" fmla="*/ 1555845 h 2963838"/>
              <a:gd name="connsiteX8" fmla="*/ 304800 w 989462"/>
              <a:gd name="connsiteY8" fmla="*/ 777922 h 2963838"/>
              <a:gd name="connsiteX9" fmla="*/ 400334 w 989462"/>
              <a:gd name="connsiteY9" fmla="*/ 545910 h 2963838"/>
              <a:gd name="connsiteX10" fmla="*/ 618698 w 989462"/>
              <a:gd name="connsiteY10" fmla="*/ 532263 h 2963838"/>
              <a:gd name="connsiteX11" fmla="*/ 878006 w 989462"/>
              <a:gd name="connsiteY11" fmla="*/ 518615 h 2963838"/>
              <a:gd name="connsiteX12" fmla="*/ 973540 w 989462"/>
              <a:gd name="connsiteY12" fmla="*/ 409433 h 2963838"/>
              <a:gd name="connsiteX13" fmla="*/ 973540 w 989462"/>
              <a:gd name="connsiteY13" fmla="*/ 0 h 2963838"/>
              <a:gd name="connsiteX14" fmla="*/ 973540 w 989462"/>
              <a:gd name="connsiteY14" fmla="*/ 0 h 296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462" h="2963838">
                <a:moveTo>
                  <a:pt x="4549" y="2784143"/>
                </a:moveTo>
                <a:cubicBezTo>
                  <a:pt x="2274" y="2819400"/>
                  <a:pt x="0" y="2854657"/>
                  <a:pt x="4549" y="2879678"/>
                </a:cubicBezTo>
                <a:cubicBezTo>
                  <a:pt x="9098" y="2904699"/>
                  <a:pt x="6823" y="2920621"/>
                  <a:pt x="31844" y="2934269"/>
                </a:cubicBezTo>
                <a:cubicBezTo>
                  <a:pt x="56865" y="2947917"/>
                  <a:pt x="118280" y="2959290"/>
                  <a:pt x="154674" y="2961564"/>
                </a:cubicBezTo>
                <a:cubicBezTo>
                  <a:pt x="191068" y="2963838"/>
                  <a:pt x="225188" y="2961564"/>
                  <a:pt x="250209" y="2947916"/>
                </a:cubicBezTo>
                <a:cubicBezTo>
                  <a:pt x="275230" y="2934268"/>
                  <a:pt x="293427" y="2947917"/>
                  <a:pt x="304800" y="2879678"/>
                </a:cubicBezTo>
                <a:cubicBezTo>
                  <a:pt x="316173" y="2811439"/>
                  <a:pt x="318447" y="2759123"/>
                  <a:pt x="318447" y="2538484"/>
                </a:cubicBezTo>
                <a:cubicBezTo>
                  <a:pt x="318447" y="2317845"/>
                  <a:pt x="307074" y="1849272"/>
                  <a:pt x="304800" y="1555845"/>
                </a:cubicBezTo>
                <a:cubicBezTo>
                  <a:pt x="302526" y="1262418"/>
                  <a:pt x="288878" y="946245"/>
                  <a:pt x="304800" y="777922"/>
                </a:cubicBezTo>
                <a:cubicBezTo>
                  <a:pt x="320722" y="609599"/>
                  <a:pt x="348018" y="586853"/>
                  <a:pt x="400334" y="545910"/>
                </a:cubicBezTo>
                <a:cubicBezTo>
                  <a:pt x="452650" y="504967"/>
                  <a:pt x="618698" y="532263"/>
                  <a:pt x="618698" y="532263"/>
                </a:cubicBezTo>
                <a:cubicBezTo>
                  <a:pt x="698310" y="527714"/>
                  <a:pt x="818866" y="539087"/>
                  <a:pt x="878006" y="518615"/>
                </a:cubicBezTo>
                <a:cubicBezTo>
                  <a:pt x="937146" y="498143"/>
                  <a:pt x="957618" y="495869"/>
                  <a:pt x="973540" y="409433"/>
                </a:cubicBezTo>
                <a:cubicBezTo>
                  <a:pt x="989462" y="322997"/>
                  <a:pt x="973540" y="0"/>
                  <a:pt x="973540" y="0"/>
                </a:cubicBezTo>
                <a:lnTo>
                  <a:pt x="973540" y="0"/>
                </a:lnTo>
              </a:path>
            </a:pathLst>
          </a:cu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Freeform 11"/>
          <p:cNvSpPr/>
          <p:nvPr/>
        </p:nvSpPr>
        <p:spPr>
          <a:xfrm>
            <a:off x="4110251" y="2784143"/>
            <a:ext cx="2429301" cy="348019"/>
          </a:xfrm>
          <a:custGeom>
            <a:avLst/>
            <a:gdLst>
              <a:gd name="connsiteX0" fmla="*/ 2413379 w 2429301"/>
              <a:gd name="connsiteY0" fmla="*/ 95535 h 348019"/>
              <a:gd name="connsiteX1" fmla="*/ 2413379 w 2429301"/>
              <a:gd name="connsiteY1" fmla="*/ 218364 h 348019"/>
              <a:gd name="connsiteX2" fmla="*/ 2317845 w 2429301"/>
              <a:gd name="connsiteY2" fmla="*/ 313899 h 348019"/>
              <a:gd name="connsiteX3" fmla="*/ 1799230 w 2429301"/>
              <a:gd name="connsiteY3" fmla="*/ 327547 h 348019"/>
              <a:gd name="connsiteX4" fmla="*/ 843886 w 2429301"/>
              <a:gd name="connsiteY4" fmla="*/ 327547 h 348019"/>
              <a:gd name="connsiteX5" fmla="*/ 175146 w 2429301"/>
              <a:gd name="connsiteY5" fmla="*/ 327547 h 348019"/>
              <a:gd name="connsiteX6" fmla="*/ 25021 w 2429301"/>
              <a:gd name="connsiteY6" fmla="*/ 204717 h 348019"/>
              <a:gd name="connsiteX7" fmla="*/ 25021 w 2429301"/>
              <a:gd name="connsiteY7" fmla="*/ 0 h 348019"/>
              <a:gd name="connsiteX8" fmla="*/ 25021 w 2429301"/>
              <a:gd name="connsiteY8" fmla="*/ 0 h 34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301" h="348019">
                <a:moveTo>
                  <a:pt x="2413379" y="95535"/>
                </a:moveTo>
                <a:cubicBezTo>
                  <a:pt x="2421340" y="138752"/>
                  <a:pt x="2429301" y="181970"/>
                  <a:pt x="2413379" y="218364"/>
                </a:cubicBezTo>
                <a:cubicBezTo>
                  <a:pt x="2397457" y="254758"/>
                  <a:pt x="2420203" y="295702"/>
                  <a:pt x="2317845" y="313899"/>
                </a:cubicBezTo>
                <a:cubicBezTo>
                  <a:pt x="2215487" y="332096"/>
                  <a:pt x="1799230" y="327547"/>
                  <a:pt x="1799230" y="327547"/>
                </a:cubicBezTo>
                <a:lnTo>
                  <a:pt x="843886" y="327547"/>
                </a:lnTo>
                <a:cubicBezTo>
                  <a:pt x="573205" y="327547"/>
                  <a:pt x="311624" y="348019"/>
                  <a:pt x="175146" y="327547"/>
                </a:cubicBezTo>
                <a:cubicBezTo>
                  <a:pt x="38668" y="307075"/>
                  <a:pt x="50042" y="259308"/>
                  <a:pt x="25021" y="204717"/>
                </a:cubicBezTo>
                <a:cubicBezTo>
                  <a:pt x="0" y="150126"/>
                  <a:pt x="25021" y="0"/>
                  <a:pt x="25021" y="0"/>
                </a:cubicBezTo>
                <a:lnTo>
                  <a:pt x="25021" y="0"/>
                </a:lnTo>
              </a:path>
            </a:pathLst>
          </a:cu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Freeform 12"/>
          <p:cNvSpPr/>
          <p:nvPr/>
        </p:nvSpPr>
        <p:spPr>
          <a:xfrm>
            <a:off x="3261815" y="1528549"/>
            <a:ext cx="1719618" cy="1781032"/>
          </a:xfrm>
          <a:custGeom>
            <a:avLst/>
            <a:gdLst>
              <a:gd name="connsiteX0" fmla="*/ 1705970 w 1719618"/>
              <a:gd name="connsiteY0" fmla="*/ 1310185 h 1781032"/>
              <a:gd name="connsiteX1" fmla="*/ 1705970 w 1719618"/>
              <a:gd name="connsiteY1" fmla="*/ 1637732 h 1781032"/>
              <a:gd name="connsiteX2" fmla="*/ 1665027 w 1719618"/>
              <a:gd name="connsiteY2" fmla="*/ 1760561 h 1781032"/>
              <a:gd name="connsiteX3" fmla="*/ 1378424 w 1719618"/>
              <a:gd name="connsiteY3" fmla="*/ 1760561 h 1781032"/>
              <a:gd name="connsiteX4" fmla="*/ 777922 w 1719618"/>
              <a:gd name="connsiteY4" fmla="*/ 1760561 h 1781032"/>
              <a:gd name="connsiteX5" fmla="*/ 423081 w 1719618"/>
              <a:gd name="connsiteY5" fmla="*/ 1678675 h 1781032"/>
              <a:gd name="connsiteX6" fmla="*/ 300251 w 1719618"/>
              <a:gd name="connsiteY6" fmla="*/ 1323833 h 1781032"/>
              <a:gd name="connsiteX7" fmla="*/ 54591 w 1719618"/>
              <a:gd name="connsiteY7" fmla="*/ 641445 h 1781032"/>
              <a:gd name="connsiteX8" fmla="*/ 0 w 1719618"/>
              <a:gd name="connsiteY8" fmla="*/ 0 h 1781032"/>
              <a:gd name="connsiteX9" fmla="*/ 0 w 1719618"/>
              <a:gd name="connsiteY9" fmla="*/ 0 h 178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618" h="1781032">
                <a:moveTo>
                  <a:pt x="1705970" y="1310185"/>
                </a:moveTo>
                <a:cubicBezTo>
                  <a:pt x="1709382" y="1436427"/>
                  <a:pt x="1712794" y="1562669"/>
                  <a:pt x="1705970" y="1637732"/>
                </a:cubicBezTo>
                <a:cubicBezTo>
                  <a:pt x="1699146" y="1712795"/>
                  <a:pt x="1719618" y="1740090"/>
                  <a:pt x="1665027" y="1760561"/>
                </a:cubicBezTo>
                <a:cubicBezTo>
                  <a:pt x="1610436" y="1781032"/>
                  <a:pt x="1378424" y="1760561"/>
                  <a:pt x="1378424" y="1760561"/>
                </a:cubicBezTo>
                <a:cubicBezTo>
                  <a:pt x="1230573" y="1760561"/>
                  <a:pt x="937146" y="1774209"/>
                  <a:pt x="777922" y="1760561"/>
                </a:cubicBezTo>
                <a:cubicBezTo>
                  <a:pt x="618698" y="1746913"/>
                  <a:pt x="502693" y="1751463"/>
                  <a:pt x="423081" y="1678675"/>
                </a:cubicBezTo>
                <a:cubicBezTo>
                  <a:pt x="343469" y="1605887"/>
                  <a:pt x="361666" y="1496705"/>
                  <a:pt x="300251" y="1323833"/>
                </a:cubicBezTo>
                <a:cubicBezTo>
                  <a:pt x="238836" y="1150961"/>
                  <a:pt x="104633" y="862084"/>
                  <a:pt x="54591" y="641445"/>
                </a:cubicBezTo>
                <a:cubicBezTo>
                  <a:pt x="4549" y="420806"/>
                  <a:pt x="0" y="0"/>
                  <a:pt x="0" y="0"/>
                </a:cubicBezTo>
                <a:lnTo>
                  <a:pt x="0" y="0"/>
                </a:lnTo>
              </a:path>
            </a:pathLst>
          </a:cu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Freeform 13"/>
          <p:cNvSpPr/>
          <p:nvPr/>
        </p:nvSpPr>
        <p:spPr>
          <a:xfrm>
            <a:off x="3584812" y="4194412"/>
            <a:ext cx="1110018" cy="2001672"/>
          </a:xfrm>
          <a:custGeom>
            <a:avLst/>
            <a:gdLst>
              <a:gd name="connsiteX0" fmla="*/ 45492 w 1110018"/>
              <a:gd name="connsiteY0" fmla="*/ 2001672 h 2001672"/>
              <a:gd name="connsiteX1" fmla="*/ 45492 w 1110018"/>
              <a:gd name="connsiteY1" fmla="*/ 855260 h 2001672"/>
              <a:gd name="connsiteX2" fmla="*/ 31845 w 1110018"/>
              <a:gd name="connsiteY2" fmla="*/ 159224 h 2001672"/>
              <a:gd name="connsiteX3" fmla="*/ 236561 w 1110018"/>
              <a:gd name="connsiteY3" fmla="*/ 22746 h 2001672"/>
              <a:gd name="connsiteX4" fmla="*/ 1110018 w 1110018"/>
              <a:gd name="connsiteY4" fmla="*/ 22746 h 2001672"/>
              <a:gd name="connsiteX5" fmla="*/ 1110018 w 1110018"/>
              <a:gd name="connsiteY5" fmla="*/ 22746 h 20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018" h="2001672">
                <a:moveTo>
                  <a:pt x="45492" y="2001672"/>
                </a:moveTo>
                <a:cubicBezTo>
                  <a:pt x="46629" y="1582003"/>
                  <a:pt x="47767" y="1162335"/>
                  <a:pt x="45492" y="855260"/>
                </a:cubicBezTo>
                <a:cubicBezTo>
                  <a:pt x="43218" y="548185"/>
                  <a:pt x="0" y="297976"/>
                  <a:pt x="31845" y="159224"/>
                </a:cubicBezTo>
                <a:cubicBezTo>
                  <a:pt x="63690" y="20472"/>
                  <a:pt x="56866" y="45492"/>
                  <a:pt x="236561" y="22746"/>
                </a:cubicBezTo>
                <a:cubicBezTo>
                  <a:pt x="416257" y="0"/>
                  <a:pt x="1110018" y="22746"/>
                  <a:pt x="1110018" y="22746"/>
                </a:cubicBezTo>
                <a:lnTo>
                  <a:pt x="1110018" y="22746"/>
                </a:lnTo>
              </a:path>
            </a:pathLst>
          </a:cu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 name="Freeform 15"/>
          <p:cNvSpPr/>
          <p:nvPr/>
        </p:nvSpPr>
        <p:spPr>
          <a:xfrm>
            <a:off x="3243618" y="3507475"/>
            <a:ext cx="1423916" cy="650543"/>
          </a:xfrm>
          <a:custGeom>
            <a:avLst/>
            <a:gdLst>
              <a:gd name="connsiteX0" fmla="*/ 1423916 w 1423916"/>
              <a:gd name="connsiteY0" fmla="*/ 641444 h 650543"/>
              <a:gd name="connsiteX1" fmla="*/ 1000836 w 1423916"/>
              <a:gd name="connsiteY1" fmla="*/ 641444 h 650543"/>
              <a:gd name="connsiteX2" fmla="*/ 482221 w 1423916"/>
              <a:gd name="connsiteY2" fmla="*/ 641444 h 650543"/>
              <a:gd name="connsiteX3" fmla="*/ 195618 w 1423916"/>
              <a:gd name="connsiteY3" fmla="*/ 641444 h 650543"/>
              <a:gd name="connsiteX4" fmla="*/ 31845 w 1423916"/>
              <a:gd name="connsiteY4" fmla="*/ 586853 h 650543"/>
              <a:gd name="connsiteX5" fmla="*/ 4549 w 1423916"/>
              <a:gd name="connsiteY5" fmla="*/ 300250 h 650543"/>
              <a:gd name="connsiteX6" fmla="*/ 4549 w 1423916"/>
              <a:gd name="connsiteY6" fmla="*/ 0 h 650543"/>
              <a:gd name="connsiteX7" fmla="*/ 4549 w 1423916"/>
              <a:gd name="connsiteY7" fmla="*/ 0 h 65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16" h="650543">
                <a:moveTo>
                  <a:pt x="1423916" y="641444"/>
                </a:moveTo>
                <a:lnTo>
                  <a:pt x="1000836" y="641444"/>
                </a:lnTo>
                <a:lnTo>
                  <a:pt x="482221" y="641444"/>
                </a:lnTo>
                <a:cubicBezTo>
                  <a:pt x="348018" y="641444"/>
                  <a:pt x="270681" y="650543"/>
                  <a:pt x="195618" y="641444"/>
                </a:cubicBezTo>
                <a:cubicBezTo>
                  <a:pt x="120555" y="632346"/>
                  <a:pt x="63690" y="643719"/>
                  <a:pt x="31845" y="586853"/>
                </a:cubicBezTo>
                <a:cubicBezTo>
                  <a:pt x="0" y="529987"/>
                  <a:pt x="9098" y="398059"/>
                  <a:pt x="4549" y="300250"/>
                </a:cubicBezTo>
                <a:cubicBezTo>
                  <a:pt x="0" y="202441"/>
                  <a:pt x="4549" y="0"/>
                  <a:pt x="4549" y="0"/>
                </a:cubicBezTo>
                <a:lnTo>
                  <a:pt x="4549" y="0"/>
                </a:lnTo>
              </a:path>
            </a:pathLst>
          </a:custGeom>
          <a:ln w="444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7" name="Freeform 16"/>
          <p:cNvSpPr/>
          <p:nvPr/>
        </p:nvSpPr>
        <p:spPr>
          <a:xfrm>
            <a:off x="4410502" y="2838734"/>
            <a:ext cx="307074" cy="889379"/>
          </a:xfrm>
          <a:custGeom>
            <a:avLst/>
            <a:gdLst>
              <a:gd name="connsiteX0" fmla="*/ 284328 w 307074"/>
              <a:gd name="connsiteY0" fmla="*/ 873457 h 889379"/>
              <a:gd name="connsiteX1" fmla="*/ 120555 w 307074"/>
              <a:gd name="connsiteY1" fmla="*/ 873457 h 889379"/>
              <a:gd name="connsiteX2" fmla="*/ 25020 w 307074"/>
              <a:gd name="connsiteY2" fmla="*/ 777923 h 889379"/>
              <a:gd name="connsiteX3" fmla="*/ 11373 w 307074"/>
              <a:gd name="connsiteY3" fmla="*/ 573206 h 889379"/>
              <a:gd name="connsiteX4" fmla="*/ 93259 w 307074"/>
              <a:gd name="connsiteY4" fmla="*/ 518615 h 889379"/>
              <a:gd name="connsiteX5" fmla="*/ 243385 w 307074"/>
              <a:gd name="connsiteY5" fmla="*/ 504967 h 889379"/>
              <a:gd name="connsiteX6" fmla="*/ 297976 w 307074"/>
              <a:gd name="connsiteY6" fmla="*/ 409433 h 889379"/>
              <a:gd name="connsiteX7" fmla="*/ 297976 w 307074"/>
              <a:gd name="connsiteY7" fmla="*/ 163773 h 889379"/>
              <a:gd name="connsiteX8" fmla="*/ 297976 w 307074"/>
              <a:gd name="connsiteY8" fmla="*/ 0 h 889379"/>
              <a:gd name="connsiteX9" fmla="*/ 297976 w 307074"/>
              <a:gd name="connsiteY9" fmla="*/ 0 h 8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074" h="889379">
                <a:moveTo>
                  <a:pt x="284328" y="873457"/>
                </a:moveTo>
                <a:cubicBezTo>
                  <a:pt x="224050" y="881418"/>
                  <a:pt x="163773" y="889379"/>
                  <a:pt x="120555" y="873457"/>
                </a:cubicBezTo>
                <a:cubicBezTo>
                  <a:pt x="77337" y="857535"/>
                  <a:pt x="43217" y="827965"/>
                  <a:pt x="25020" y="777923"/>
                </a:cubicBezTo>
                <a:cubicBezTo>
                  <a:pt x="6823" y="727881"/>
                  <a:pt x="0" y="616424"/>
                  <a:pt x="11373" y="573206"/>
                </a:cubicBezTo>
                <a:cubicBezTo>
                  <a:pt x="22746" y="529988"/>
                  <a:pt x="54590" y="529988"/>
                  <a:pt x="93259" y="518615"/>
                </a:cubicBezTo>
                <a:cubicBezTo>
                  <a:pt x="131928" y="507242"/>
                  <a:pt x="209266" y="523164"/>
                  <a:pt x="243385" y="504967"/>
                </a:cubicBezTo>
                <a:cubicBezTo>
                  <a:pt x="277504" y="486770"/>
                  <a:pt x="288878" y="466299"/>
                  <a:pt x="297976" y="409433"/>
                </a:cubicBezTo>
                <a:cubicBezTo>
                  <a:pt x="307074" y="352567"/>
                  <a:pt x="297976" y="163773"/>
                  <a:pt x="297976" y="163773"/>
                </a:cubicBezTo>
                <a:lnTo>
                  <a:pt x="297976" y="0"/>
                </a:lnTo>
                <a:lnTo>
                  <a:pt x="297976" y="0"/>
                </a:lnTo>
              </a:path>
            </a:pathLst>
          </a:cu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 name="Freeform 17"/>
          <p:cNvSpPr/>
          <p:nvPr/>
        </p:nvSpPr>
        <p:spPr>
          <a:xfrm>
            <a:off x="4858603" y="2784143"/>
            <a:ext cx="1369581" cy="1046328"/>
          </a:xfrm>
          <a:custGeom>
            <a:avLst/>
            <a:gdLst>
              <a:gd name="connsiteX0" fmla="*/ 0 w 1455761"/>
              <a:gd name="connsiteY0" fmla="*/ 1023582 h 1046328"/>
              <a:gd name="connsiteX1" fmla="*/ 300251 w 1455761"/>
              <a:gd name="connsiteY1" fmla="*/ 1023582 h 1046328"/>
              <a:gd name="connsiteX2" fmla="*/ 341194 w 1455761"/>
              <a:gd name="connsiteY2" fmla="*/ 887105 h 1046328"/>
              <a:gd name="connsiteX3" fmla="*/ 354842 w 1455761"/>
              <a:gd name="connsiteY3" fmla="*/ 696036 h 1046328"/>
              <a:gd name="connsiteX4" fmla="*/ 491319 w 1455761"/>
              <a:gd name="connsiteY4" fmla="*/ 641445 h 1046328"/>
              <a:gd name="connsiteX5" fmla="*/ 1091821 w 1455761"/>
              <a:gd name="connsiteY5" fmla="*/ 641445 h 1046328"/>
              <a:gd name="connsiteX6" fmla="*/ 1392072 w 1455761"/>
              <a:gd name="connsiteY6" fmla="*/ 641445 h 1046328"/>
              <a:gd name="connsiteX7" fmla="*/ 1446663 w 1455761"/>
              <a:gd name="connsiteY7" fmla="*/ 504967 h 1046328"/>
              <a:gd name="connsiteX8" fmla="*/ 1446663 w 1455761"/>
              <a:gd name="connsiteY8" fmla="*/ 0 h 1046328"/>
              <a:gd name="connsiteX9" fmla="*/ 1446663 w 1455761"/>
              <a:gd name="connsiteY9" fmla="*/ 0 h 10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5761" h="1046328">
                <a:moveTo>
                  <a:pt x="0" y="1023582"/>
                </a:moveTo>
                <a:cubicBezTo>
                  <a:pt x="121693" y="1034955"/>
                  <a:pt x="243386" y="1046328"/>
                  <a:pt x="300251" y="1023582"/>
                </a:cubicBezTo>
                <a:cubicBezTo>
                  <a:pt x="357116" y="1000836"/>
                  <a:pt x="332096" y="941696"/>
                  <a:pt x="341194" y="887105"/>
                </a:cubicBezTo>
                <a:cubicBezTo>
                  <a:pt x="350292" y="832514"/>
                  <a:pt x="329821" y="736979"/>
                  <a:pt x="354842" y="696036"/>
                </a:cubicBezTo>
                <a:cubicBezTo>
                  <a:pt x="379863" y="655093"/>
                  <a:pt x="368489" y="650544"/>
                  <a:pt x="491319" y="641445"/>
                </a:cubicBezTo>
                <a:cubicBezTo>
                  <a:pt x="614149" y="632346"/>
                  <a:pt x="1091821" y="641445"/>
                  <a:pt x="1091821" y="641445"/>
                </a:cubicBezTo>
                <a:cubicBezTo>
                  <a:pt x="1241946" y="641445"/>
                  <a:pt x="1332932" y="664191"/>
                  <a:pt x="1392072" y="641445"/>
                </a:cubicBezTo>
                <a:cubicBezTo>
                  <a:pt x="1451212" y="618699"/>
                  <a:pt x="1437565" y="611874"/>
                  <a:pt x="1446663" y="504967"/>
                </a:cubicBezTo>
                <a:cubicBezTo>
                  <a:pt x="1455761" y="398060"/>
                  <a:pt x="1446663" y="0"/>
                  <a:pt x="1446663" y="0"/>
                </a:cubicBezTo>
                <a:lnTo>
                  <a:pt x="1446663" y="0"/>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9" name="Freeform 18"/>
          <p:cNvSpPr/>
          <p:nvPr/>
        </p:nvSpPr>
        <p:spPr>
          <a:xfrm>
            <a:off x="4885899" y="4051111"/>
            <a:ext cx="1378423" cy="1710519"/>
          </a:xfrm>
          <a:custGeom>
            <a:avLst/>
            <a:gdLst>
              <a:gd name="connsiteX0" fmla="*/ 0 w 1378423"/>
              <a:gd name="connsiteY0" fmla="*/ 15922 h 1710519"/>
              <a:gd name="connsiteX1" fmla="*/ 177420 w 1378423"/>
              <a:gd name="connsiteY1" fmla="*/ 15922 h 1710519"/>
              <a:gd name="connsiteX2" fmla="*/ 272955 w 1378423"/>
              <a:gd name="connsiteY2" fmla="*/ 2274 h 1710519"/>
              <a:gd name="connsiteX3" fmla="*/ 354841 w 1378423"/>
              <a:gd name="connsiteY3" fmla="*/ 15922 h 1710519"/>
              <a:gd name="connsiteX4" fmla="*/ 382137 w 1378423"/>
              <a:gd name="connsiteY4" fmla="*/ 97808 h 1710519"/>
              <a:gd name="connsiteX5" fmla="*/ 382137 w 1378423"/>
              <a:gd name="connsiteY5" fmla="*/ 302525 h 1710519"/>
              <a:gd name="connsiteX6" fmla="*/ 368489 w 1378423"/>
              <a:gd name="connsiteY6" fmla="*/ 1421641 h 1710519"/>
              <a:gd name="connsiteX7" fmla="*/ 436728 w 1378423"/>
              <a:gd name="connsiteY7" fmla="*/ 1667301 h 1710519"/>
              <a:gd name="connsiteX8" fmla="*/ 696035 w 1378423"/>
              <a:gd name="connsiteY8" fmla="*/ 1680949 h 1710519"/>
              <a:gd name="connsiteX9" fmla="*/ 1050877 w 1378423"/>
              <a:gd name="connsiteY9" fmla="*/ 1680949 h 1710519"/>
              <a:gd name="connsiteX10" fmla="*/ 1323832 w 1378423"/>
              <a:gd name="connsiteY10" fmla="*/ 1680949 h 1710519"/>
              <a:gd name="connsiteX11" fmla="*/ 1378423 w 1378423"/>
              <a:gd name="connsiteY11" fmla="*/ 1503528 h 1710519"/>
              <a:gd name="connsiteX12" fmla="*/ 1378423 w 1378423"/>
              <a:gd name="connsiteY12" fmla="*/ 1503528 h 171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8423" h="1710519">
                <a:moveTo>
                  <a:pt x="0" y="15922"/>
                </a:moveTo>
                <a:cubicBezTo>
                  <a:pt x="65964" y="17059"/>
                  <a:pt x="131928" y="18197"/>
                  <a:pt x="177420" y="15922"/>
                </a:cubicBezTo>
                <a:cubicBezTo>
                  <a:pt x="222912" y="13647"/>
                  <a:pt x="243385" y="2274"/>
                  <a:pt x="272955" y="2274"/>
                </a:cubicBezTo>
                <a:cubicBezTo>
                  <a:pt x="302525" y="2274"/>
                  <a:pt x="336644" y="0"/>
                  <a:pt x="354841" y="15922"/>
                </a:cubicBezTo>
                <a:cubicBezTo>
                  <a:pt x="373038" y="31844"/>
                  <a:pt x="377588" y="50041"/>
                  <a:pt x="382137" y="97808"/>
                </a:cubicBezTo>
                <a:cubicBezTo>
                  <a:pt x="386686" y="145575"/>
                  <a:pt x="384412" y="81886"/>
                  <a:pt x="382137" y="302525"/>
                </a:cubicBezTo>
                <a:cubicBezTo>
                  <a:pt x="379862" y="523164"/>
                  <a:pt x="359391" y="1194178"/>
                  <a:pt x="368489" y="1421641"/>
                </a:cubicBezTo>
                <a:cubicBezTo>
                  <a:pt x="377588" y="1649104"/>
                  <a:pt x="382137" y="1624083"/>
                  <a:pt x="436728" y="1667301"/>
                </a:cubicBezTo>
                <a:cubicBezTo>
                  <a:pt x="491319" y="1710519"/>
                  <a:pt x="593677" y="1678674"/>
                  <a:pt x="696035" y="1680949"/>
                </a:cubicBezTo>
                <a:cubicBezTo>
                  <a:pt x="798393" y="1683224"/>
                  <a:pt x="1050877" y="1680949"/>
                  <a:pt x="1050877" y="1680949"/>
                </a:cubicBezTo>
                <a:cubicBezTo>
                  <a:pt x="1155510" y="1680949"/>
                  <a:pt x="1269241" y="1710519"/>
                  <a:pt x="1323832" y="1680949"/>
                </a:cubicBezTo>
                <a:cubicBezTo>
                  <a:pt x="1378423" y="1651379"/>
                  <a:pt x="1378423" y="1503528"/>
                  <a:pt x="1378423" y="1503528"/>
                </a:cubicBezTo>
                <a:lnTo>
                  <a:pt x="1378423" y="1503528"/>
                </a:lnTo>
              </a:path>
            </a:pathLst>
          </a:cu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 name="Freeform 20"/>
          <p:cNvSpPr/>
          <p:nvPr/>
        </p:nvSpPr>
        <p:spPr>
          <a:xfrm>
            <a:off x="1937982" y="1583140"/>
            <a:ext cx="4590197" cy="4474191"/>
          </a:xfrm>
          <a:custGeom>
            <a:avLst/>
            <a:gdLst>
              <a:gd name="connsiteX0" fmla="*/ 4585648 w 4590197"/>
              <a:gd name="connsiteY0" fmla="*/ 3985147 h 4474191"/>
              <a:gd name="connsiteX1" fmla="*/ 4585648 w 4590197"/>
              <a:gd name="connsiteY1" fmla="*/ 4053385 h 4474191"/>
              <a:gd name="connsiteX2" fmla="*/ 4585648 w 4590197"/>
              <a:gd name="connsiteY2" fmla="*/ 4189863 h 4474191"/>
              <a:gd name="connsiteX3" fmla="*/ 4558352 w 4590197"/>
              <a:gd name="connsiteY3" fmla="*/ 4394579 h 4474191"/>
              <a:gd name="connsiteX4" fmla="*/ 4435522 w 4590197"/>
              <a:gd name="connsiteY4" fmla="*/ 4462818 h 4474191"/>
              <a:gd name="connsiteX5" fmla="*/ 4094328 w 4590197"/>
              <a:gd name="connsiteY5" fmla="*/ 4462818 h 4474191"/>
              <a:gd name="connsiteX6" fmla="*/ 2674961 w 4590197"/>
              <a:gd name="connsiteY6" fmla="*/ 4462818 h 4474191"/>
              <a:gd name="connsiteX7" fmla="*/ 2088108 w 4590197"/>
              <a:gd name="connsiteY7" fmla="*/ 4449170 h 4474191"/>
              <a:gd name="connsiteX8" fmla="*/ 1965278 w 4590197"/>
              <a:gd name="connsiteY8" fmla="*/ 4408227 h 4474191"/>
              <a:gd name="connsiteX9" fmla="*/ 1924334 w 4590197"/>
              <a:gd name="connsiteY9" fmla="*/ 4353636 h 4474191"/>
              <a:gd name="connsiteX10" fmla="*/ 1910687 w 4590197"/>
              <a:gd name="connsiteY10" fmla="*/ 4135272 h 4474191"/>
              <a:gd name="connsiteX11" fmla="*/ 1924334 w 4590197"/>
              <a:gd name="connsiteY11" fmla="*/ 3589361 h 4474191"/>
              <a:gd name="connsiteX12" fmla="*/ 1910687 w 4590197"/>
              <a:gd name="connsiteY12" fmla="*/ 3043451 h 4474191"/>
              <a:gd name="connsiteX13" fmla="*/ 1856096 w 4590197"/>
              <a:gd name="connsiteY13" fmla="*/ 2579427 h 4474191"/>
              <a:gd name="connsiteX14" fmla="*/ 1678675 w 4590197"/>
              <a:gd name="connsiteY14" fmla="*/ 2101756 h 4474191"/>
              <a:gd name="connsiteX15" fmla="*/ 1569493 w 4590197"/>
              <a:gd name="connsiteY15" fmla="*/ 1596788 h 4474191"/>
              <a:gd name="connsiteX16" fmla="*/ 1460311 w 4590197"/>
              <a:gd name="connsiteY16" fmla="*/ 1310185 h 4474191"/>
              <a:gd name="connsiteX17" fmla="*/ 1241946 w 4590197"/>
              <a:gd name="connsiteY17" fmla="*/ 1228299 h 4474191"/>
              <a:gd name="connsiteX18" fmla="*/ 1037230 w 4590197"/>
              <a:gd name="connsiteY18" fmla="*/ 1228299 h 4474191"/>
              <a:gd name="connsiteX19" fmla="*/ 313899 w 4590197"/>
              <a:gd name="connsiteY19" fmla="*/ 1228299 h 4474191"/>
              <a:gd name="connsiteX20" fmla="*/ 81887 w 4590197"/>
              <a:gd name="connsiteY20" fmla="*/ 1173708 h 4474191"/>
              <a:gd name="connsiteX21" fmla="*/ 13648 w 4590197"/>
              <a:gd name="connsiteY21" fmla="*/ 996287 h 4474191"/>
              <a:gd name="connsiteX22" fmla="*/ 0 w 4590197"/>
              <a:gd name="connsiteY22" fmla="*/ 395785 h 4474191"/>
              <a:gd name="connsiteX23" fmla="*/ 13648 w 4590197"/>
              <a:gd name="connsiteY23" fmla="*/ 0 h 4474191"/>
              <a:gd name="connsiteX24" fmla="*/ 13648 w 4590197"/>
              <a:gd name="connsiteY24" fmla="*/ 0 h 447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0197" h="4474191">
                <a:moveTo>
                  <a:pt x="4585648" y="3985147"/>
                </a:moveTo>
                <a:lnTo>
                  <a:pt x="4585648" y="4053385"/>
                </a:lnTo>
                <a:cubicBezTo>
                  <a:pt x="4585648" y="4087504"/>
                  <a:pt x="4590197" y="4132997"/>
                  <a:pt x="4585648" y="4189863"/>
                </a:cubicBezTo>
                <a:cubicBezTo>
                  <a:pt x="4581099" y="4246729"/>
                  <a:pt x="4583373" y="4349087"/>
                  <a:pt x="4558352" y="4394579"/>
                </a:cubicBezTo>
                <a:cubicBezTo>
                  <a:pt x="4533331" y="4440071"/>
                  <a:pt x="4512859" y="4451445"/>
                  <a:pt x="4435522" y="4462818"/>
                </a:cubicBezTo>
                <a:cubicBezTo>
                  <a:pt x="4358185" y="4474191"/>
                  <a:pt x="4094328" y="4462818"/>
                  <a:pt x="4094328" y="4462818"/>
                </a:cubicBezTo>
                <a:lnTo>
                  <a:pt x="2674961" y="4462818"/>
                </a:lnTo>
                <a:cubicBezTo>
                  <a:pt x="2340591" y="4460543"/>
                  <a:pt x="2206388" y="4458268"/>
                  <a:pt x="2088108" y="4449170"/>
                </a:cubicBezTo>
                <a:cubicBezTo>
                  <a:pt x="1969828" y="4440072"/>
                  <a:pt x="1992574" y="4424149"/>
                  <a:pt x="1965278" y="4408227"/>
                </a:cubicBezTo>
                <a:cubicBezTo>
                  <a:pt x="1937982" y="4392305"/>
                  <a:pt x="1933432" y="4399128"/>
                  <a:pt x="1924334" y="4353636"/>
                </a:cubicBezTo>
                <a:cubicBezTo>
                  <a:pt x="1915236" y="4308144"/>
                  <a:pt x="1910687" y="4262651"/>
                  <a:pt x="1910687" y="4135272"/>
                </a:cubicBezTo>
                <a:cubicBezTo>
                  <a:pt x="1910687" y="4007893"/>
                  <a:pt x="1924334" y="3771331"/>
                  <a:pt x="1924334" y="3589361"/>
                </a:cubicBezTo>
                <a:cubicBezTo>
                  <a:pt x="1924334" y="3407391"/>
                  <a:pt x="1922060" y="3211773"/>
                  <a:pt x="1910687" y="3043451"/>
                </a:cubicBezTo>
                <a:cubicBezTo>
                  <a:pt x="1899314" y="2875129"/>
                  <a:pt x="1894765" y="2736376"/>
                  <a:pt x="1856096" y="2579427"/>
                </a:cubicBezTo>
                <a:cubicBezTo>
                  <a:pt x="1817427" y="2422478"/>
                  <a:pt x="1726442" y="2265529"/>
                  <a:pt x="1678675" y="2101756"/>
                </a:cubicBezTo>
                <a:cubicBezTo>
                  <a:pt x="1630908" y="1937983"/>
                  <a:pt x="1605887" y="1728716"/>
                  <a:pt x="1569493" y="1596788"/>
                </a:cubicBezTo>
                <a:cubicBezTo>
                  <a:pt x="1533099" y="1464860"/>
                  <a:pt x="1514902" y="1371600"/>
                  <a:pt x="1460311" y="1310185"/>
                </a:cubicBezTo>
                <a:cubicBezTo>
                  <a:pt x="1405720" y="1248770"/>
                  <a:pt x="1312460" y="1241947"/>
                  <a:pt x="1241946" y="1228299"/>
                </a:cubicBezTo>
                <a:cubicBezTo>
                  <a:pt x="1171433" y="1214651"/>
                  <a:pt x="1037230" y="1228299"/>
                  <a:pt x="1037230" y="1228299"/>
                </a:cubicBezTo>
                <a:cubicBezTo>
                  <a:pt x="882556" y="1228299"/>
                  <a:pt x="473123" y="1237398"/>
                  <a:pt x="313899" y="1228299"/>
                </a:cubicBezTo>
                <a:cubicBezTo>
                  <a:pt x="154675" y="1219201"/>
                  <a:pt x="131929" y="1212377"/>
                  <a:pt x="81887" y="1173708"/>
                </a:cubicBezTo>
                <a:cubicBezTo>
                  <a:pt x="31845" y="1135039"/>
                  <a:pt x="27296" y="1125941"/>
                  <a:pt x="13648" y="996287"/>
                </a:cubicBezTo>
                <a:cubicBezTo>
                  <a:pt x="0" y="866633"/>
                  <a:pt x="0" y="561833"/>
                  <a:pt x="0" y="395785"/>
                </a:cubicBezTo>
                <a:cubicBezTo>
                  <a:pt x="0" y="229737"/>
                  <a:pt x="13648" y="0"/>
                  <a:pt x="13648" y="0"/>
                </a:cubicBezTo>
                <a:lnTo>
                  <a:pt x="13648" y="0"/>
                </a:lnTo>
              </a:path>
            </a:pathLst>
          </a:cu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0" name="Freeform 19"/>
          <p:cNvSpPr/>
          <p:nvPr/>
        </p:nvSpPr>
        <p:spPr>
          <a:xfrm>
            <a:off x="2392353" y="3480179"/>
            <a:ext cx="349073" cy="194375"/>
          </a:xfrm>
          <a:custGeom>
            <a:avLst/>
            <a:gdLst>
              <a:gd name="connsiteX0" fmla="*/ 341194 w 349073"/>
              <a:gd name="connsiteY0" fmla="*/ 13648 h 194375"/>
              <a:gd name="connsiteX1" fmla="*/ 341194 w 349073"/>
              <a:gd name="connsiteY1" fmla="*/ 122830 h 194375"/>
              <a:gd name="connsiteX2" fmla="*/ 259308 w 349073"/>
              <a:gd name="connsiteY2" fmla="*/ 177421 h 194375"/>
              <a:gd name="connsiteX3" fmla="*/ 68239 w 349073"/>
              <a:gd name="connsiteY3" fmla="*/ 191069 h 194375"/>
              <a:gd name="connsiteX4" fmla="*/ 13648 w 349073"/>
              <a:gd name="connsiteY4" fmla="*/ 122830 h 194375"/>
              <a:gd name="connsiteX5" fmla="*/ 0 w 349073"/>
              <a:gd name="connsiteY5" fmla="*/ 0 h 194375"/>
              <a:gd name="connsiteX6" fmla="*/ 0 w 349073"/>
              <a:gd name="connsiteY6" fmla="*/ 0 h 19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73" h="194375">
                <a:moveTo>
                  <a:pt x="341194" y="13648"/>
                </a:moveTo>
                <a:cubicBezTo>
                  <a:pt x="348018" y="54591"/>
                  <a:pt x="354842" y="95535"/>
                  <a:pt x="341194" y="122830"/>
                </a:cubicBezTo>
                <a:cubicBezTo>
                  <a:pt x="327546" y="150125"/>
                  <a:pt x="304800" y="166048"/>
                  <a:pt x="259308" y="177421"/>
                </a:cubicBezTo>
                <a:cubicBezTo>
                  <a:pt x="213816" y="188794"/>
                  <a:pt x="109182" y="200167"/>
                  <a:pt x="68239" y="191069"/>
                </a:cubicBezTo>
                <a:cubicBezTo>
                  <a:pt x="27296" y="181971"/>
                  <a:pt x="25021" y="154675"/>
                  <a:pt x="13648" y="122830"/>
                </a:cubicBezTo>
                <a:cubicBezTo>
                  <a:pt x="2275" y="90985"/>
                  <a:pt x="0" y="0"/>
                  <a:pt x="0" y="0"/>
                </a:cubicBezTo>
                <a:lnTo>
                  <a:pt x="0"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a:off x="2307841" y="3521122"/>
            <a:ext cx="98160" cy="2647666"/>
          </a:xfrm>
          <a:custGeom>
            <a:avLst/>
            <a:gdLst>
              <a:gd name="connsiteX0" fmla="*/ 2626 w 98160"/>
              <a:gd name="connsiteY0" fmla="*/ 0 h 2647666"/>
              <a:gd name="connsiteX1" fmla="*/ 2626 w 98160"/>
              <a:gd name="connsiteY1" fmla="*/ 423081 h 2647666"/>
              <a:gd name="connsiteX2" fmla="*/ 29921 w 98160"/>
              <a:gd name="connsiteY2" fmla="*/ 1214651 h 2647666"/>
              <a:gd name="connsiteX3" fmla="*/ 29921 w 98160"/>
              <a:gd name="connsiteY3" fmla="*/ 2265529 h 2647666"/>
              <a:gd name="connsiteX4" fmla="*/ 98160 w 98160"/>
              <a:gd name="connsiteY4" fmla="*/ 2647666 h 2647666"/>
              <a:gd name="connsiteX5" fmla="*/ 98160 w 98160"/>
              <a:gd name="connsiteY5" fmla="*/ 2647666 h 264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0" h="2647666">
                <a:moveTo>
                  <a:pt x="2626" y="0"/>
                </a:moveTo>
                <a:cubicBezTo>
                  <a:pt x="351" y="110319"/>
                  <a:pt x="-1923" y="220639"/>
                  <a:pt x="2626" y="423081"/>
                </a:cubicBezTo>
                <a:cubicBezTo>
                  <a:pt x="7175" y="625523"/>
                  <a:pt x="25372" y="907576"/>
                  <a:pt x="29921" y="1214651"/>
                </a:cubicBezTo>
                <a:cubicBezTo>
                  <a:pt x="34470" y="1521726"/>
                  <a:pt x="18548" y="2026693"/>
                  <a:pt x="29921" y="2265529"/>
                </a:cubicBezTo>
                <a:cubicBezTo>
                  <a:pt x="41294" y="2504365"/>
                  <a:pt x="98160" y="2647666"/>
                  <a:pt x="98160" y="2647666"/>
                </a:cubicBezTo>
                <a:lnTo>
                  <a:pt x="98160" y="2647666"/>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1914681" y="3466531"/>
            <a:ext cx="13648" cy="2101756"/>
          </a:xfrm>
          <a:custGeom>
            <a:avLst/>
            <a:gdLst>
              <a:gd name="connsiteX0" fmla="*/ 0 w 13648"/>
              <a:gd name="connsiteY0" fmla="*/ 2101756 h 2101756"/>
              <a:gd name="connsiteX1" fmla="*/ 13648 w 13648"/>
              <a:gd name="connsiteY1" fmla="*/ 0 h 2101756"/>
              <a:gd name="connsiteX2" fmla="*/ 13648 w 13648"/>
              <a:gd name="connsiteY2" fmla="*/ 0 h 2101756"/>
            </a:gdLst>
            <a:ahLst/>
            <a:cxnLst>
              <a:cxn ang="0">
                <a:pos x="connsiteX0" y="connsiteY0"/>
              </a:cxn>
              <a:cxn ang="0">
                <a:pos x="connsiteX1" y="connsiteY1"/>
              </a:cxn>
              <a:cxn ang="0">
                <a:pos x="connsiteX2" y="connsiteY2"/>
              </a:cxn>
            </a:cxnLst>
            <a:rect l="l" t="t" r="r" b="b"/>
            <a:pathLst>
              <a:path w="13648" h="2101756">
                <a:moveTo>
                  <a:pt x="0" y="2101756"/>
                </a:moveTo>
                <a:cubicBezTo>
                  <a:pt x="5686" y="1226024"/>
                  <a:pt x="13648" y="0"/>
                  <a:pt x="13648" y="0"/>
                </a:cubicBezTo>
                <a:lnTo>
                  <a:pt x="13648"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75141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60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48680"/>
            <a:ext cx="7704856" cy="3970318"/>
          </a:xfrm>
          <a:prstGeom prst="rect">
            <a:avLst/>
          </a:prstGeom>
        </p:spPr>
        <p:txBody>
          <a:bodyPr wrap="square">
            <a:spAutoFit/>
          </a:bodyPr>
          <a:lstStyle/>
          <a:p>
            <a:r>
              <a:rPr lang="en-AU" sz="2800" dirty="0"/>
              <a:t>The type of switchboard used for a particular installation will depend on:-</a:t>
            </a:r>
          </a:p>
          <a:p>
            <a:pPr marL="914400" lvl="1" indent="-457200">
              <a:buFont typeface="Arial" pitchFamily="34" charset="0"/>
              <a:buChar char="•"/>
            </a:pPr>
            <a:r>
              <a:rPr lang="en-AU" sz="2800" dirty="0"/>
              <a:t>load requirements</a:t>
            </a:r>
          </a:p>
          <a:p>
            <a:pPr marL="914400" lvl="1" indent="-457200">
              <a:buFont typeface="Arial" pitchFamily="34" charset="0"/>
              <a:buChar char="•"/>
            </a:pPr>
            <a:r>
              <a:rPr lang="en-AU" sz="2800" dirty="0"/>
              <a:t>number of circuits</a:t>
            </a:r>
          </a:p>
          <a:p>
            <a:pPr marL="914400" lvl="1" indent="-457200">
              <a:buFont typeface="Arial" pitchFamily="34" charset="0"/>
              <a:buChar char="•"/>
            </a:pPr>
            <a:r>
              <a:rPr lang="en-AU" sz="2800" dirty="0"/>
              <a:t>fault level protection requirements</a:t>
            </a:r>
          </a:p>
          <a:p>
            <a:pPr marL="914400" lvl="1" indent="-457200">
              <a:buFont typeface="Arial" pitchFamily="34" charset="0"/>
              <a:buChar char="•"/>
            </a:pPr>
            <a:r>
              <a:rPr lang="en-AU" sz="2800" dirty="0"/>
              <a:t>metering and equipment arrangement</a:t>
            </a:r>
          </a:p>
          <a:p>
            <a:pPr marL="914400" lvl="1" indent="-457200">
              <a:buFont typeface="Arial" pitchFamily="34" charset="0"/>
              <a:buChar char="•"/>
            </a:pPr>
            <a:r>
              <a:rPr lang="en-AU" sz="2800" dirty="0"/>
              <a:t>location</a:t>
            </a:r>
          </a:p>
          <a:p>
            <a:pPr marL="914400" lvl="1" indent="-457200">
              <a:buFont typeface="Arial" pitchFamily="34" charset="0"/>
              <a:buChar char="•"/>
            </a:pPr>
            <a:r>
              <a:rPr lang="en-AU" sz="2800" dirty="0"/>
              <a:t>AS 3000 requirements</a:t>
            </a:r>
          </a:p>
          <a:p>
            <a:pPr marL="914400" lvl="1" indent="-457200">
              <a:buFont typeface="Arial" pitchFamily="34" charset="0"/>
              <a:buChar char="•"/>
            </a:pPr>
            <a:r>
              <a:rPr lang="en-AU" sz="2800" dirty="0"/>
              <a:t>supply authority requirements.</a:t>
            </a:r>
          </a:p>
        </p:txBody>
      </p:sp>
    </p:spTree>
    <p:extLst>
      <p:ext uri="{BB962C8B-B14F-4D97-AF65-F5344CB8AC3E}">
        <p14:creationId xmlns:p14="http://schemas.microsoft.com/office/powerpoint/2010/main" val="1395391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b="1874"/>
          <a:stretch>
            <a:fillRect/>
          </a:stretch>
        </p:blipFill>
        <p:spPr bwMode="auto">
          <a:xfrm>
            <a:off x="1043608" y="692697"/>
            <a:ext cx="5760640" cy="5832648"/>
          </a:xfrm>
          <a:prstGeom prst="rect">
            <a:avLst/>
          </a:prstGeom>
          <a:noFill/>
          <a:ln w="9525">
            <a:noFill/>
            <a:miter lim="800000"/>
            <a:headEnd/>
            <a:tailEnd/>
          </a:ln>
        </p:spPr>
      </p:pic>
      <p:sp>
        <p:nvSpPr>
          <p:cNvPr id="3" name="Rectangle 2"/>
          <p:cNvSpPr/>
          <p:nvPr/>
        </p:nvSpPr>
        <p:spPr>
          <a:xfrm>
            <a:off x="6300192" y="188640"/>
            <a:ext cx="2522678" cy="369332"/>
          </a:xfrm>
          <a:prstGeom prst="rect">
            <a:avLst/>
          </a:prstGeom>
        </p:spPr>
        <p:txBody>
          <a:bodyPr wrap="none">
            <a:spAutoFit/>
          </a:bodyPr>
          <a:lstStyle/>
          <a:p>
            <a:r>
              <a:rPr lang="en-AU" b="1" dirty="0"/>
              <a:t>Three Phase Single Tariff</a:t>
            </a:r>
            <a:endParaRPr lang="en-AU" dirty="0"/>
          </a:p>
        </p:txBody>
      </p:sp>
    </p:spTree>
    <p:extLst>
      <p:ext uri="{BB962C8B-B14F-4D97-AF65-F5344CB8AC3E}">
        <p14:creationId xmlns:p14="http://schemas.microsoft.com/office/powerpoint/2010/main" val="3757434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All Data\My Documents\Work\Peth Vol2 PPTs\chapter 17\P2_17_14.gif"/>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75656" y="548680"/>
            <a:ext cx="6768752" cy="5904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75656" y="0"/>
            <a:ext cx="6768752" cy="523220"/>
          </a:xfrm>
          <a:prstGeom prst="rect">
            <a:avLst/>
          </a:prstGeom>
          <a:noFill/>
        </p:spPr>
        <p:txBody>
          <a:bodyPr wrap="square" rtlCol="0">
            <a:spAutoFit/>
          </a:bodyPr>
          <a:lstStyle/>
          <a:p>
            <a:pPr algn="ctr"/>
            <a:r>
              <a:rPr lang="en-AU" sz="2800" b="1" dirty="0">
                <a:latin typeface="Arial" pitchFamily="34" charset="0"/>
                <a:cs typeface="Arial" pitchFamily="34" charset="0"/>
              </a:rPr>
              <a:t>Three phase dual tariff metering</a:t>
            </a:r>
          </a:p>
        </p:txBody>
      </p:sp>
    </p:spTree>
    <p:extLst>
      <p:ext uri="{BB962C8B-B14F-4D97-AF65-F5344CB8AC3E}">
        <p14:creationId xmlns:p14="http://schemas.microsoft.com/office/powerpoint/2010/main" val="3043753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b="1332"/>
          <a:stretch>
            <a:fillRect/>
          </a:stretch>
        </p:blipFill>
        <p:spPr bwMode="auto">
          <a:xfrm>
            <a:off x="899593" y="260648"/>
            <a:ext cx="5601220" cy="6048672"/>
          </a:xfrm>
          <a:prstGeom prst="rect">
            <a:avLst/>
          </a:prstGeom>
          <a:noFill/>
          <a:ln w="9525">
            <a:noFill/>
            <a:miter lim="800000"/>
            <a:headEnd/>
            <a:tailEnd/>
          </a:ln>
        </p:spPr>
      </p:pic>
      <p:sp>
        <p:nvSpPr>
          <p:cNvPr id="3" name="Rectangle 2"/>
          <p:cNvSpPr/>
          <p:nvPr/>
        </p:nvSpPr>
        <p:spPr>
          <a:xfrm>
            <a:off x="4819675" y="75982"/>
            <a:ext cx="4324325" cy="369332"/>
          </a:xfrm>
          <a:prstGeom prst="rect">
            <a:avLst/>
          </a:prstGeom>
        </p:spPr>
        <p:txBody>
          <a:bodyPr wrap="none">
            <a:spAutoFit/>
          </a:bodyPr>
          <a:lstStyle/>
          <a:p>
            <a:r>
              <a:rPr lang="en-AU" b="1" dirty="0"/>
              <a:t>Three Phase Single Tariff (Polyphase meter)</a:t>
            </a:r>
            <a:endParaRPr lang="en-AU" dirty="0"/>
          </a:p>
        </p:txBody>
      </p:sp>
    </p:spTree>
    <p:extLst>
      <p:ext uri="{BB962C8B-B14F-4D97-AF65-F5344CB8AC3E}">
        <p14:creationId xmlns:p14="http://schemas.microsoft.com/office/powerpoint/2010/main" val="2925790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4933" y="548680"/>
            <a:ext cx="5295900" cy="61341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78825"/>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1846263" y="3159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6"/>
          <p:cNvSpPr>
            <a:spLocks noChangeArrowheads="1"/>
          </p:cNvSpPr>
          <p:nvPr/>
        </p:nvSpPr>
        <p:spPr bwMode="auto">
          <a:xfrm>
            <a:off x="1846263" y="36925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9"/>
          <p:cNvSpPr>
            <a:spLocks noChangeArrowheads="1"/>
          </p:cNvSpPr>
          <p:nvPr/>
        </p:nvSpPr>
        <p:spPr bwMode="auto">
          <a:xfrm>
            <a:off x="1846263" y="18662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7"/>
          <p:cNvSpPr/>
          <p:nvPr/>
        </p:nvSpPr>
        <p:spPr>
          <a:xfrm>
            <a:off x="1043608" y="0"/>
            <a:ext cx="7344816"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27 – Three Phase Single Tariff E1 Meters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48989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043608" y="0"/>
            <a:ext cx="9946655" cy="19119850"/>
            <a:chOff x="1043608" y="0"/>
            <a:chExt cx="9946655" cy="19119850"/>
          </a:xfrm>
        </p:grpSpPr>
        <p:pic>
          <p:nvPicPr>
            <p:cNvPr id="30722" name="Picture 10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4933" y="548680"/>
              <a:ext cx="5295900" cy="61341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78825"/>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1846263" y="3239374"/>
              <a:ext cx="5318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
          <p:nvSpPr>
            <p:cNvPr id="5" name="Rectangle 6"/>
            <p:cNvSpPr>
              <a:spLocks noChangeArrowheads="1"/>
            </p:cNvSpPr>
            <p:nvPr/>
          </p:nvSpPr>
          <p:spPr bwMode="auto">
            <a:xfrm>
              <a:off x="1846263" y="36925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9"/>
            <p:cNvSpPr>
              <a:spLocks noChangeArrowheads="1"/>
            </p:cNvSpPr>
            <p:nvPr/>
          </p:nvSpPr>
          <p:spPr bwMode="auto">
            <a:xfrm>
              <a:off x="1846263" y="18662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7"/>
            <p:cNvSpPr/>
            <p:nvPr/>
          </p:nvSpPr>
          <p:spPr>
            <a:xfrm>
              <a:off x="1043608" y="0"/>
              <a:ext cx="7344816"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27 – Three Phase Single Tariff E1 Meters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 name="Freeform 1"/>
            <p:cNvSpPr/>
            <p:nvPr/>
          </p:nvSpPr>
          <p:spPr>
            <a:xfrm>
              <a:off x="3425588" y="4576023"/>
              <a:ext cx="382137" cy="1565470"/>
            </a:xfrm>
            <a:custGeom>
              <a:avLst/>
              <a:gdLst>
                <a:gd name="connsiteX0" fmla="*/ 40943 w 382137"/>
                <a:gd name="connsiteY0" fmla="*/ 1565470 h 1565470"/>
                <a:gd name="connsiteX1" fmla="*/ 13648 w 382137"/>
                <a:gd name="connsiteY1" fmla="*/ 1019559 h 1565470"/>
                <a:gd name="connsiteX2" fmla="*/ 0 w 382137"/>
                <a:gd name="connsiteY2" fmla="*/ 582831 h 1565470"/>
                <a:gd name="connsiteX3" fmla="*/ 13648 w 382137"/>
                <a:gd name="connsiteY3" fmla="*/ 200693 h 1565470"/>
                <a:gd name="connsiteX4" fmla="*/ 68239 w 382137"/>
                <a:gd name="connsiteY4" fmla="*/ 23273 h 1565470"/>
                <a:gd name="connsiteX5" fmla="*/ 191069 w 382137"/>
                <a:gd name="connsiteY5" fmla="*/ 9625 h 1565470"/>
                <a:gd name="connsiteX6" fmla="*/ 341194 w 382137"/>
                <a:gd name="connsiteY6" fmla="*/ 9625 h 1565470"/>
                <a:gd name="connsiteX7" fmla="*/ 368490 w 382137"/>
                <a:gd name="connsiteY7" fmla="*/ 132455 h 1565470"/>
                <a:gd name="connsiteX8" fmla="*/ 382137 w 382137"/>
                <a:gd name="connsiteY8" fmla="*/ 241637 h 1565470"/>
                <a:gd name="connsiteX9" fmla="*/ 382137 w 382137"/>
                <a:gd name="connsiteY9" fmla="*/ 241637 h 156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137" h="1565470">
                  <a:moveTo>
                    <a:pt x="40943" y="1565470"/>
                  </a:moveTo>
                  <a:cubicBezTo>
                    <a:pt x="30707" y="1374401"/>
                    <a:pt x="20472" y="1183332"/>
                    <a:pt x="13648" y="1019559"/>
                  </a:cubicBezTo>
                  <a:cubicBezTo>
                    <a:pt x="6824" y="855786"/>
                    <a:pt x="0" y="719309"/>
                    <a:pt x="0" y="582831"/>
                  </a:cubicBezTo>
                  <a:cubicBezTo>
                    <a:pt x="0" y="446353"/>
                    <a:pt x="2275" y="293953"/>
                    <a:pt x="13648" y="200693"/>
                  </a:cubicBezTo>
                  <a:cubicBezTo>
                    <a:pt x="25021" y="107433"/>
                    <a:pt x="38669" y="55118"/>
                    <a:pt x="68239" y="23273"/>
                  </a:cubicBezTo>
                  <a:cubicBezTo>
                    <a:pt x="97809" y="-8572"/>
                    <a:pt x="145577" y="11900"/>
                    <a:pt x="191069" y="9625"/>
                  </a:cubicBezTo>
                  <a:cubicBezTo>
                    <a:pt x="236561" y="7350"/>
                    <a:pt x="311624" y="-10847"/>
                    <a:pt x="341194" y="9625"/>
                  </a:cubicBezTo>
                  <a:cubicBezTo>
                    <a:pt x="370764" y="30097"/>
                    <a:pt x="361666" y="93786"/>
                    <a:pt x="368490" y="132455"/>
                  </a:cubicBezTo>
                  <a:cubicBezTo>
                    <a:pt x="375314" y="171124"/>
                    <a:pt x="382137" y="241637"/>
                    <a:pt x="382137" y="241637"/>
                  </a:cubicBezTo>
                  <a:lnTo>
                    <a:pt x="382137" y="241637"/>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3973839" y="4581128"/>
              <a:ext cx="382137" cy="1565470"/>
            </a:xfrm>
            <a:custGeom>
              <a:avLst/>
              <a:gdLst>
                <a:gd name="connsiteX0" fmla="*/ 40943 w 382137"/>
                <a:gd name="connsiteY0" fmla="*/ 1565470 h 1565470"/>
                <a:gd name="connsiteX1" fmla="*/ 13648 w 382137"/>
                <a:gd name="connsiteY1" fmla="*/ 1019559 h 1565470"/>
                <a:gd name="connsiteX2" fmla="*/ 0 w 382137"/>
                <a:gd name="connsiteY2" fmla="*/ 582831 h 1565470"/>
                <a:gd name="connsiteX3" fmla="*/ 13648 w 382137"/>
                <a:gd name="connsiteY3" fmla="*/ 200693 h 1565470"/>
                <a:gd name="connsiteX4" fmla="*/ 68239 w 382137"/>
                <a:gd name="connsiteY4" fmla="*/ 23273 h 1565470"/>
                <a:gd name="connsiteX5" fmla="*/ 191069 w 382137"/>
                <a:gd name="connsiteY5" fmla="*/ 9625 h 1565470"/>
                <a:gd name="connsiteX6" fmla="*/ 341194 w 382137"/>
                <a:gd name="connsiteY6" fmla="*/ 9625 h 1565470"/>
                <a:gd name="connsiteX7" fmla="*/ 368490 w 382137"/>
                <a:gd name="connsiteY7" fmla="*/ 132455 h 1565470"/>
                <a:gd name="connsiteX8" fmla="*/ 382137 w 382137"/>
                <a:gd name="connsiteY8" fmla="*/ 241637 h 1565470"/>
                <a:gd name="connsiteX9" fmla="*/ 382137 w 382137"/>
                <a:gd name="connsiteY9" fmla="*/ 241637 h 156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137" h="1565470">
                  <a:moveTo>
                    <a:pt x="40943" y="1565470"/>
                  </a:moveTo>
                  <a:cubicBezTo>
                    <a:pt x="30707" y="1374401"/>
                    <a:pt x="20472" y="1183332"/>
                    <a:pt x="13648" y="1019559"/>
                  </a:cubicBezTo>
                  <a:cubicBezTo>
                    <a:pt x="6824" y="855786"/>
                    <a:pt x="0" y="719309"/>
                    <a:pt x="0" y="582831"/>
                  </a:cubicBezTo>
                  <a:cubicBezTo>
                    <a:pt x="0" y="446353"/>
                    <a:pt x="2275" y="293953"/>
                    <a:pt x="13648" y="200693"/>
                  </a:cubicBezTo>
                  <a:cubicBezTo>
                    <a:pt x="25021" y="107433"/>
                    <a:pt x="38669" y="55118"/>
                    <a:pt x="68239" y="23273"/>
                  </a:cubicBezTo>
                  <a:cubicBezTo>
                    <a:pt x="97809" y="-8572"/>
                    <a:pt x="145577" y="11900"/>
                    <a:pt x="191069" y="9625"/>
                  </a:cubicBezTo>
                  <a:cubicBezTo>
                    <a:pt x="236561" y="7350"/>
                    <a:pt x="311624" y="-10847"/>
                    <a:pt x="341194" y="9625"/>
                  </a:cubicBezTo>
                  <a:cubicBezTo>
                    <a:pt x="370764" y="30097"/>
                    <a:pt x="361666" y="93786"/>
                    <a:pt x="368490" y="132455"/>
                  </a:cubicBezTo>
                  <a:cubicBezTo>
                    <a:pt x="375314" y="171124"/>
                    <a:pt x="382137" y="241637"/>
                    <a:pt x="382137" y="241637"/>
                  </a:cubicBezTo>
                  <a:lnTo>
                    <a:pt x="382137" y="241637"/>
                  </a:lnTo>
                </a:path>
              </a:pathLst>
            </a:custGeom>
            <a:noFill/>
            <a:ln w="444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4549903" y="4581128"/>
              <a:ext cx="382137" cy="1565470"/>
            </a:xfrm>
            <a:custGeom>
              <a:avLst/>
              <a:gdLst>
                <a:gd name="connsiteX0" fmla="*/ 40943 w 382137"/>
                <a:gd name="connsiteY0" fmla="*/ 1565470 h 1565470"/>
                <a:gd name="connsiteX1" fmla="*/ 13648 w 382137"/>
                <a:gd name="connsiteY1" fmla="*/ 1019559 h 1565470"/>
                <a:gd name="connsiteX2" fmla="*/ 0 w 382137"/>
                <a:gd name="connsiteY2" fmla="*/ 582831 h 1565470"/>
                <a:gd name="connsiteX3" fmla="*/ 13648 w 382137"/>
                <a:gd name="connsiteY3" fmla="*/ 200693 h 1565470"/>
                <a:gd name="connsiteX4" fmla="*/ 68239 w 382137"/>
                <a:gd name="connsiteY4" fmla="*/ 23273 h 1565470"/>
                <a:gd name="connsiteX5" fmla="*/ 191069 w 382137"/>
                <a:gd name="connsiteY5" fmla="*/ 9625 h 1565470"/>
                <a:gd name="connsiteX6" fmla="*/ 341194 w 382137"/>
                <a:gd name="connsiteY6" fmla="*/ 9625 h 1565470"/>
                <a:gd name="connsiteX7" fmla="*/ 368490 w 382137"/>
                <a:gd name="connsiteY7" fmla="*/ 132455 h 1565470"/>
                <a:gd name="connsiteX8" fmla="*/ 382137 w 382137"/>
                <a:gd name="connsiteY8" fmla="*/ 241637 h 1565470"/>
                <a:gd name="connsiteX9" fmla="*/ 382137 w 382137"/>
                <a:gd name="connsiteY9" fmla="*/ 241637 h 156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137" h="1565470">
                  <a:moveTo>
                    <a:pt x="40943" y="1565470"/>
                  </a:moveTo>
                  <a:cubicBezTo>
                    <a:pt x="30707" y="1374401"/>
                    <a:pt x="20472" y="1183332"/>
                    <a:pt x="13648" y="1019559"/>
                  </a:cubicBezTo>
                  <a:cubicBezTo>
                    <a:pt x="6824" y="855786"/>
                    <a:pt x="0" y="719309"/>
                    <a:pt x="0" y="582831"/>
                  </a:cubicBezTo>
                  <a:cubicBezTo>
                    <a:pt x="0" y="446353"/>
                    <a:pt x="2275" y="293953"/>
                    <a:pt x="13648" y="200693"/>
                  </a:cubicBezTo>
                  <a:cubicBezTo>
                    <a:pt x="25021" y="107433"/>
                    <a:pt x="38669" y="55118"/>
                    <a:pt x="68239" y="23273"/>
                  </a:cubicBezTo>
                  <a:cubicBezTo>
                    <a:pt x="97809" y="-8572"/>
                    <a:pt x="145577" y="11900"/>
                    <a:pt x="191069" y="9625"/>
                  </a:cubicBezTo>
                  <a:cubicBezTo>
                    <a:pt x="236561" y="7350"/>
                    <a:pt x="311624" y="-10847"/>
                    <a:pt x="341194" y="9625"/>
                  </a:cubicBezTo>
                  <a:cubicBezTo>
                    <a:pt x="370764" y="30097"/>
                    <a:pt x="361666" y="93786"/>
                    <a:pt x="368490" y="132455"/>
                  </a:cubicBezTo>
                  <a:cubicBezTo>
                    <a:pt x="375314" y="171124"/>
                    <a:pt x="382137" y="241637"/>
                    <a:pt x="382137" y="241637"/>
                  </a:cubicBezTo>
                  <a:lnTo>
                    <a:pt x="382137" y="241637"/>
                  </a:lnTo>
                </a:path>
              </a:pathLst>
            </a:cu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3008372" y="2852382"/>
              <a:ext cx="1320476" cy="2961346"/>
            </a:xfrm>
            <a:custGeom>
              <a:avLst/>
              <a:gdLst>
                <a:gd name="connsiteX0" fmla="*/ 1290673 w 1320476"/>
                <a:gd name="connsiteY0" fmla="*/ 0 h 2961346"/>
                <a:gd name="connsiteX1" fmla="*/ 1304321 w 1320476"/>
                <a:gd name="connsiteY1" fmla="*/ 191069 h 2961346"/>
                <a:gd name="connsiteX2" fmla="*/ 1277025 w 1320476"/>
                <a:gd name="connsiteY2" fmla="*/ 464024 h 2961346"/>
                <a:gd name="connsiteX3" fmla="*/ 826649 w 1320476"/>
                <a:gd name="connsiteY3" fmla="*/ 832514 h 2961346"/>
                <a:gd name="connsiteX4" fmla="*/ 540046 w 1320476"/>
                <a:gd name="connsiteY4" fmla="*/ 996287 h 2961346"/>
                <a:gd name="connsiteX5" fmla="*/ 157909 w 1320476"/>
                <a:gd name="connsiteY5" fmla="*/ 1064525 h 2961346"/>
                <a:gd name="connsiteX6" fmla="*/ 7783 w 1320476"/>
                <a:gd name="connsiteY6" fmla="*/ 1364776 h 2961346"/>
                <a:gd name="connsiteX7" fmla="*/ 21431 w 1320476"/>
                <a:gd name="connsiteY7" fmla="*/ 1746914 h 2961346"/>
                <a:gd name="connsiteX8" fmla="*/ 21431 w 1320476"/>
                <a:gd name="connsiteY8" fmla="*/ 2388358 h 2961346"/>
                <a:gd name="connsiteX9" fmla="*/ 62374 w 1320476"/>
                <a:gd name="connsiteY9" fmla="*/ 2797791 h 2961346"/>
                <a:gd name="connsiteX10" fmla="*/ 253443 w 1320476"/>
                <a:gd name="connsiteY10" fmla="*/ 2947917 h 2961346"/>
                <a:gd name="connsiteX11" fmla="*/ 499103 w 1320476"/>
                <a:gd name="connsiteY11" fmla="*/ 2947917 h 2961346"/>
                <a:gd name="connsiteX12" fmla="*/ 594637 w 1320476"/>
                <a:gd name="connsiteY12" fmla="*/ 2893325 h 2961346"/>
                <a:gd name="connsiteX13" fmla="*/ 594637 w 1320476"/>
                <a:gd name="connsiteY13" fmla="*/ 2743200 h 2961346"/>
                <a:gd name="connsiteX14" fmla="*/ 594637 w 1320476"/>
                <a:gd name="connsiteY14" fmla="*/ 2743200 h 29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0476" h="2961346">
                  <a:moveTo>
                    <a:pt x="1290673" y="0"/>
                  </a:moveTo>
                  <a:cubicBezTo>
                    <a:pt x="1298634" y="56866"/>
                    <a:pt x="1306596" y="113732"/>
                    <a:pt x="1304321" y="191069"/>
                  </a:cubicBezTo>
                  <a:cubicBezTo>
                    <a:pt x="1302046" y="268406"/>
                    <a:pt x="1356637" y="357117"/>
                    <a:pt x="1277025" y="464024"/>
                  </a:cubicBezTo>
                  <a:cubicBezTo>
                    <a:pt x="1197413" y="570931"/>
                    <a:pt x="949479" y="743804"/>
                    <a:pt x="826649" y="832514"/>
                  </a:cubicBezTo>
                  <a:cubicBezTo>
                    <a:pt x="703819" y="921224"/>
                    <a:pt x="651503" y="957619"/>
                    <a:pt x="540046" y="996287"/>
                  </a:cubicBezTo>
                  <a:cubicBezTo>
                    <a:pt x="428589" y="1034956"/>
                    <a:pt x="246619" y="1003110"/>
                    <a:pt x="157909" y="1064525"/>
                  </a:cubicBezTo>
                  <a:cubicBezTo>
                    <a:pt x="69199" y="1125940"/>
                    <a:pt x="30529" y="1251044"/>
                    <a:pt x="7783" y="1364776"/>
                  </a:cubicBezTo>
                  <a:cubicBezTo>
                    <a:pt x="-14963" y="1478508"/>
                    <a:pt x="19156" y="1576317"/>
                    <a:pt x="21431" y="1746914"/>
                  </a:cubicBezTo>
                  <a:cubicBezTo>
                    <a:pt x="23706" y="1917511"/>
                    <a:pt x="14607" y="2213212"/>
                    <a:pt x="21431" y="2388358"/>
                  </a:cubicBezTo>
                  <a:cubicBezTo>
                    <a:pt x="28255" y="2563504"/>
                    <a:pt x="23705" y="2704531"/>
                    <a:pt x="62374" y="2797791"/>
                  </a:cubicBezTo>
                  <a:cubicBezTo>
                    <a:pt x="101043" y="2891051"/>
                    <a:pt x="180655" y="2922896"/>
                    <a:pt x="253443" y="2947917"/>
                  </a:cubicBezTo>
                  <a:cubicBezTo>
                    <a:pt x="326231" y="2972938"/>
                    <a:pt x="442237" y="2957016"/>
                    <a:pt x="499103" y="2947917"/>
                  </a:cubicBezTo>
                  <a:cubicBezTo>
                    <a:pt x="555969" y="2938818"/>
                    <a:pt x="578715" y="2927444"/>
                    <a:pt x="594637" y="2893325"/>
                  </a:cubicBezTo>
                  <a:cubicBezTo>
                    <a:pt x="610559" y="2859206"/>
                    <a:pt x="594637" y="2743200"/>
                    <a:pt x="594637" y="2743200"/>
                  </a:cubicBezTo>
                  <a:lnTo>
                    <a:pt x="594637" y="2743200"/>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p:cNvSpPr/>
            <p:nvPr/>
          </p:nvSpPr>
          <p:spPr>
            <a:xfrm>
              <a:off x="2123727" y="1542197"/>
              <a:ext cx="3008417" cy="1557866"/>
            </a:xfrm>
            <a:custGeom>
              <a:avLst/>
              <a:gdLst>
                <a:gd name="connsiteX0" fmla="*/ 3076811 w 3077398"/>
                <a:gd name="connsiteY0" fmla="*/ 1310185 h 1557866"/>
                <a:gd name="connsiteX1" fmla="*/ 3063163 w 3077398"/>
                <a:gd name="connsiteY1" fmla="*/ 1460310 h 1557866"/>
                <a:gd name="connsiteX2" fmla="*/ 2981277 w 3077398"/>
                <a:gd name="connsiteY2" fmla="*/ 1528549 h 1557866"/>
                <a:gd name="connsiteX3" fmla="*/ 2721969 w 3077398"/>
                <a:gd name="connsiteY3" fmla="*/ 1555845 h 1557866"/>
                <a:gd name="connsiteX4" fmla="*/ 2176059 w 3077398"/>
                <a:gd name="connsiteY4" fmla="*/ 1555845 h 1557866"/>
                <a:gd name="connsiteX5" fmla="*/ 1998638 w 3077398"/>
                <a:gd name="connsiteY5" fmla="*/ 1555845 h 1557866"/>
                <a:gd name="connsiteX6" fmla="*/ 1739331 w 3077398"/>
                <a:gd name="connsiteY6" fmla="*/ 1528549 h 1557866"/>
                <a:gd name="connsiteX7" fmla="*/ 1534614 w 3077398"/>
                <a:gd name="connsiteY7" fmla="*/ 1446663 h 1557866"/>
                <a:gd name="connsiteX8" fmla="*/ 1179772 w 3077398"/>
                <a:gd name="connsiteY8" fmla="*/ 1323833 h 1557866"/>
                <a:gd name="connsiteX9" fmla="*/ 702101 w 3077398"/>
                <a:gd name="connsiteY9" fmla="*/ 1146412 h 1557866"/>
                <a:gd name="connsiteX10" fmla="*/ 319963 w 3077398"/>
                <a:gd name="connsiteY10" fmla="*/ 1173707 h 1557866"/>
                <a:gd name="connsiteX11" fmla="*/ 87952 w 3077398"/>
                <a:gd name="connsiteY11" fmla="*/ 1173707 h 1557866"/>
                <a:gd name="connsiteX12" fmla="*/ 6065 w 3077398"/>
                <a:gd name="connsiteY12" fmla="*/ 1064525 h 1557866"/>
                <a:gd name="connsiteX13" fmla="*/ 6065 w 3077398"/>
                <a:gd name="connsiteY13" fmla="*/ 777922 h 1557866"/>
                <a:gd name="connsiteX14" fmla="*/ 6065 w 3077398"/>
                <a:gd name="connsiteY14" fmla="*/ 0 h 1557866"/>
                <a:gd name="connsiteX15" fmla="*/ 6065 w 3077398"/>
                <a:gd name="connsiteY15" fmla="*/ 0 h 155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7398" h="1557866">
                  <a:moveTo>
                    <a:pt x="3076811" y="1310185"/>
                  </a:moveTo>
                  <a:cubicBezTo>
                    <a:pt x="3077948" y="1367050"/>
                    <a:pt x="3079085" y="1423916"/>
                    <a:pt x="3063163" y="1460310"/>
                  </a:cubicBezTo>
                  <a:cubicBezTo>
                    <a:pt x="3047241" y="1496704"/>
                    <a:pt x="3038143" y="1512627"/>
                    <a:pt x="2981277" y="1528549"/>
                  </a:cubicBezTo>
                  <a:cubicBezTo>
                    <a:pt x="2924411" y="1544471"/>
                    <a:pt x="2856172" y="1551296"/>
                    <a:pt x="2721969" y="1555845"/>
                  </a:cubicBezTo>
                  <a:cubicBezTo>
                    <a:pt x="2587766" y="1560394"/>
                    <a:pt x="2176059" y="1555845"/>
                    <a:pt x="2176059" y="1555845"/>
                  </a:cubicBezTo>
                  <a:cubicBezTo>
                    <a:pt x="2055504" y="1555845"/>
                    <a:pt x="2071426" y="1560394"/>
                    <a:pt x="1998638" y="1555845"/>
                  </a:cubicBezTo>
                  <a:cubicBezTo>
                    <a:pt x="1925850" y="1551296"/>
                    <a:pt x="1816668" y="1546746"/>
                    <a:pt x="1739331" y="1528549"/>
                  </a:cubicBezTo>
                  <a:cubicBezTo>
                    <a:pt x="1661994" y="1510352"/>
                    <a:pt x="1627874" y="1480782"/>
                    <a:pt x="1534614" y="1446663"/>
                  </a:cubicBezTo>
                  <a:cubicBezTo>
                    <a:pt x="1441354" y="1412544"/>
                    <a:pt x="1318524" y="1373875"/>
                    <a:pt x="1179772" y="1323833"/>
                  </a:cubicBezTo>
                  <a:cubicBezTo>
                    <a:pt x="1041020" y="1273791"/>
                    <a:pt x="845402" y="1171433"/>
                    <a:pt x="702101" y="1146412"/>
                  </a:cubicBezTo>
                  <a:cubicBezTo>
                    <a:pt x="558800" y="1121391"/>
                    <a:pt x="422321" y="1169158"/>
                    <a:pt x="319963" y="1173707"/>
                  </a:cubicBezTo>
                  <a:cubicBezTo>
                    <a:pt x="217605" y="1178256"/>
                    <a:pt x="140268" y="1191904"/>
                    <a:pt x="87952" y="1173707"/>
                  </a:cubicBezTo>
                  <a:cubicBezTo>
                    <a:pt x="35636" y="1155510"/>
                    <a:pt x="19713" y="1130489"/>
                    <a:pt x="6065" y="1064525"/>
                  </a:cubicBezTo>
                  <a:cubicBezTo>
                    <a:pt x="-7583" y="998561"/>
                    <a:pt x="6065" y="777922"/>
                    <a:pt x="6065" y="777922"/>
                  </a:cubicBezTo>
                  <a:lnTo>
                    <a:pt x="6065" y="0"/>
                  </a:lnTo>
                  <a:lnTo>
                    <a:pt x="6065" y="0"/>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p:nvSpPr>
          <p:spPr>
            <a:xfrm>
              <a:off x="4707891" y="5609230"/>
              <a:ext cx="1147111" cy="181464"/>
            </a:xfrm>
            <a:custGeom>
              <a:avLst/>
              <a:gdLst>
                <a:gd name="connsiteX0" fmla="*/ 587 w 1147111"/>
                <a:gd name="connsiteY0" fmla="*/ 0 h 181464"/>
                <a:gd name="connsiteX1" fmla="*/ 14234 w 1147111"/>
                <a:gd name="connsiteY1" fmla="*/ 68239 h 181464"/>
                <a:gd name="connsiteX2" fmla="*/ 96121 w 1147111"/>
                <a:gd name="connsiteY2" fmla="*/ 150125 h 181464"/>
                <a:gd name="connsiteX3" fmla="*/ 218951 w 1147111"/>
                <a:gd name="connsiteY3" fmla="*/ 163773 h 181464"/>
                <a:gd name="connsiteX4" fmla="*/ 519202 w 1147111"/>
                <a:gd name="connsiteY4" fmla="*/ 177421 h 181464"/>
                <a:gd name="connsiteX5" fmla="*/ 846748 w 1147111"/>
                <a:gd name="connsiteY5" fmla="*/ 177421 h 181464"/>
                <a:gd name="connsiteX6" fmla="*/ 1051464 w 1147111"/>
                <a:gd name="connsiteY6" fmla="*/ 177421 h 181464"/>
                <a:gd name="connsiteX7" fmla="*/ 1133351 w 1147111"/>
                <a:gd name="connsiteY7" fmla="*/ 122830 h 181464"/>
                <a:gd name="connsiteX8" fmla="*/ 1146999 w 1147111"/>
                <a:gd name="connsiteY8" fmla="*/ 27295 h 181464"/>
                <a:gd name="connsiteX9" fmla="*/ 1146999 w 1147111"/>
                <a:gd name="connsiteY9" fmla="*/ 27295 h 18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111" h="181464">
                  <a:moveTo>
                    <a:pt x="587" y="0"/>
                  </a:moveTo>
                  <a:cubicBezTo>
                    <a:pt x="-551" y="21609"/>
                    <a:pt x="-1688" y="43218"/>
                    <a:pt x="14234" y="68239"/>
                  </a:cubicBezTo>
                  <a:cubicBezTo>
                    <a:pt x="30156" y="93260"/>
                    <a:pt x="62002" y="134203"/>
                    <a:pt x="96121" y="150125"/>
                  </a:cubicBezTo>
                  <a:cubicBezTo>
                    <a:pt x="130240" y="166047"/>
                    <a:pt x="148438" y="159224"/>
                    <a:pt x="218951" y="163773"/>
                  </a:cubicBezTo>
                  <a:cubicBezTo>
                    <a:pt x="289465" y="168322"/>
                    <a:pt x="414569" y="175146"/>
                    <a:pt x="519202" y="177421"/>
                  </a:cubicBezTo>
                  <a:cubicBezTo>
                    <a:pt x="623835" y="179696"/>
                    <a:pt x="846748" y="177421"/>
                    <a:pt x="846748" y="177421"/>
                  </a:cubicBezTo>
                  <a:cubicBezTo>
                    <a:pt x="935458" y="177421"/>
                    <a:pt x="1003697" y="186519"/>
                    <a:pt x="1051464" y="177421"/>
                  </a:cubicBezTo>
                  <a:cubicBezTo>
                    <a:pt x="1099231" y="168323"/>
                    <a:pt x="1117429" y="147851"/>
                    <a:pt x="1133351" y="122830"/>
                  </a:cubicBezTo>
                  <a:cubicBezTo>
                    <a:pt x="1149273" y="97809"/>
                    <a:pt x="1146999" y="27295"/>
                    <a:pt x="1146999" y="27295"/>
                  </a:cubicBezTo>
                  <a:lnTo>
                    <a:pt x="1146999" y="27295"/>
                  </a:lnTo>
                </a:path>
              </a:pathLst>
            </a:cu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p:cNvSpPr/>
            <p:nvPr/>
          </p:nvSpPr>
          <p:spPr>
            <a:xfrm>
              <a:off x="4164907" y="2866030"/>
              <a:ext cx="1684214" cy="3144197"/>
            </a:xfrm>
            <a:custGeom>
              <a:avLst/>
              <a:gdLst>
                <a:gd name="connsiteX0" fmla="*/ 1748711 w 1756590"/>
                <a:gd name="connsiteY0" fmla="*/ 0 h 3144197"/>
                <a:gd name="connsiteX1" fmla="*/ 1748711 w 1756590"/>
                <a:gd name="connsiteY1" fmla="*/ 109182 h 3144197"/>
                <a:gd name="connsiteX2" fmla="*/ 1666824 w 1756590"/>
                <a:gd name="connsiteY2" fmla="*/ 259307 h 3144197"/>
                <a:gd name="connsiteX3" fmla="*/ 1380221 w 1756590"/>
                <a:gd name="connsiteY3" fmla="*/ 436728 h 3144197"/>
                <a:gd name="connsiteX4" fmla="*/ 1230096 w 1756590"/>
                <a:gd name="connsiteY4" fmla="*/ 736979 h 3144197"/>
                <a:gd name="connsiteX5" fmla="*/ 1202800 w 1756590"/>
                <a:gd name="connsiteY5" fmla="*/ 1009934 h 3144197"/>
                <a:gd name="connsiteX6" fmla="*/ 1216448 w 1756590"/>
                <a:gd name="connsiteY6" fmla="*/ 1542197 h 3144197"/>
                <a:gd name="connsiteX7" fmla="*/ 1202800 w 1756590"/>
                <a:gd name="connsiteY7" fmla="*/ 2470245 h 3144197"/>
                <a:gd name="connsiteX8" fmla="*/ 1120914 w 1756590"/>
                <a:gd name="connsiteY8" fmla="*/ 3084394 h 3144197"/>
                <a:gd name="connsiteX9" fmla="*/ 834311 w 1756590"/>
                <a:gd name="connsiteY9" fmla="*/ 3125337 h 3144197"/>
                <a:gd name="connsiteX10" fmla="*/ 438526 w 1756590"/>
                <a:gd name="connsiteY10" fmla="*/ 3125337 h 3144197"/>
                <a:gd name="connsiteX11" fmla="*/ 138275 w 1756590"/>
                <a:gd name="connsiteY11" fmla="*/ 3125337 h 3144197"/>
                <a:gd name="connsiteX12" fmla="*/ 15445 w 1756590"/>
                <a:gd name="connsiteY12" fmla="*/ 3057098 h 3144197"/>
                <a:gd name="connsiteX13" fmla="*/ 1797 w 1756590"/>
                <a:gd name="connsiteY13" fmla="*/ 2688609 h 3144197"/>
                <a:gd name="connsiteX14" fmla="*/ 1797 w 1756590"/>
                <a:gd name="connsiteY14" fmla="*/ 2688609 h 31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6590" h="3144197">
                  <a:moveTo>
                    <a:pt x="1748711" y="0"/>
                  </a:moveTo>
                  <a:cubicBezTo>
                    <a:pt x="1755535" y="32982"/>
                    <a:pt x="1762359" y="65964"/>
                    <a:pt x="1748711" y="109182"/>
                  </a:cubicBezTo>
                  <a:cubicBezTo>
                    <a:pt x="1735063" y="152400"/>
                    <a:pt x="1728239" y="204716"/>
                    <a:pt x="1666824" y="259307"/>
                  </a:cubicBezTo>
                  <a:cubicBezTo>
                    <a:pt x="1605409" y="313898"/>
                    <a:pt x="1453009" y="357116"/>
                    <a:pt x="1380221" y="436728"/>
                  </a:cubicBezTo>
                  <a:cubicBezTo>
                    <a:pt x="1307433" y="516340"/>
                    <a:pt x="1259666" y="641445"/>
                    <a:pt x="1230096" y="736979"/>
                  </a:cubicBezTo>
                  <a:cubicBezTo>
                    <a:pt x="1200526" y="832513"/>
                    <a:pt x="1205075" y="875731"/>
                    <a:pt x="1202800" y="1009934"/>
                  </a:cubicBezTo>
                  <a:cubicBezTo>
                    <a:pt x="1200525" y="1144137"/>
                    <a:pt x="1216448" y="1298812"/>
                    <a:pt x="1216448" y="1542197"/>
                  </a:cubicBezTo>
                  <a:cubicBezTo>
                    <a:pt x="1216448" y="1785582"/>
                    <a:pt x="1218722" y="2213212"/>
                    <a:pt x="1202800" y="2470245"/>
                  </a:cubicBezTo>
                  <a:cubicBezTo>
                    <a:pt x="1186878" y="2727278"/>
                    <a:pt x="1182329" y="2975212"/>
                    <a:pt x="1120914" y="3084394"/>
                  </a:cubicBezTo>
                  <a:cubicBezTo>
                    <a:pt x="1059499" y="3193576"/>
                    <a:pt x="948042" y="3118513"/>
                    <a:pt x="834311" y="3125337"/>
                  </a:cubicBezTo>
                  <a:cubicBezTo>
                    <a:pt x="720580" y="3132161"/>
                    <a:pt x="438526" y="3125337"/>
                    <a:pt x="438526" y="3125337"/>
                  </a:cubicBezTo>
                  <a:cubicBezTo>
                    <a:pt x="322520" y="3125337"/>
                    <a:pt x="208788" y="3136710"/>
                    <a:pt x="138275" y="3125337"/>
                  </a:cubicBezTo>
                  <a:cubicBezTo>
                    <a:pt x="67762" y="3113964"/>
                    <a:pt x="38191" y="3129886"/>
                    <a:pt x="15445" y="3057098"/>
                  </a:cubicBezTo>
                  <a:cubicBezTo>
                    <a:pt x="-7301" y="2984310"/>
                    <a:pt x="1797" y="2688609"/>
                    <a:pt x="1797" y="2688609"/>
                  </a:cubicBezTo>
                  <a:lnTo>
                    <a:pt x="1797" y="2688609"/>
                  </a:lnTo>
                </a:path>
              </a:pathLst>
            </a:custGeom>
            <a:noFill/>
            <a:ln w="444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5008728" y="4217158"/>
              <a:ext cx="286603" cy="1974667"/>
            </a:xfrm>
            <a:custGeom>
              <a:avLst/>
              <a:gdLst>
                <a:gd name="connsiteX0" fmla="*/ 0 w 286603"/>
                <a:gd name="connsiteY0" fmla="*/ 0 h 1974667"/>
                <a:gd name="connsiteX1" fmla="*/ 95535 w 286603"/>
                <a:gd name="connsiteY1" fmla="*/ 13648 h 1974667"/>
                <a:gd name="connsiteX2" fmla="*/ 163773 w 286603"/>
                <a:gd name="connsiteY2" fmla="*/ 54591 h 1974667"/>
                <a:gd name="connsiteX3" fmla="*/ 204717 w 286603"/>
                <a:gd name="connsiteY3" fmla="*/ 232012 h 1974667"/>
                <a:gd name="connsiteX4" fmla="*/ 218365 w 286603"/>
                <a:gd name="connsiteY4" fmla="*/ 450376 h 1974667"/>
                <a:gd name="connsiteX5" fmla="*/ 204717 w 286603"/>
                <a:gd name="connsiteY5" fmla="*/ 928048 h 1974667"/>
                <a:gd name="connsiteX6" fmla="*/ 204717 w 286603"/>
                <a:gd name="connsiteY6" fmla="*/ 1487606 h 1974667"/>
                <a:gd name="connsiteX7" fmla="*/ 204717 w 286603"/>
                <a:gd name="connsiteY7" fmla="*/ 1924335 h 1974667"/>
                <a:gd name="connsiteX8" fmla="*/ 286603 w 286603"/>
                <a:gd name="connsiteY8" fmla="*/ 1965278 h 1974667"/>
                <a:gd name="connsiteX9" fmla="*/ 286603 w 286603"/>
                <a:gd name="connsiteY9" fmla="*/ 1965278 h 197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603" h="1974667">
                  <a:moveTo>
                    <a:pt x="0" y="0"/>
                  </a:moveTo>
                  <a:cubicBezTo>
                    <a:pt x="34120" y="2275"/>
                    <a:pt x="68240" y="4550"/>
                    <a:pt x="95535" y="13648"/>
                  </a:cubicBezTo>
                  <a:cubicBezTo>
                    <a:pt x="122830" y="22746"/>
                    <a:pt x="145576" y="18197"/>
                    <a:pt x="163773" y="54591"/>
                  </a:cubicBezTo>
                  <a:cubicBezTo>
                    <a:pt x="181970" y="90985"/>
                    <a:pt x="195618" y="166048"/>
                    <a:pt x="204717" y="232012"/>
                  </a:cubicBezTo>
                  <a:cubicBezTo>
                    <a:pt x="213816" y="297976"/>
                    <a:pt x="218365" y="334370"/>
                    <a:pt x="218365" y="450376"/>
                  </a:cubicBezTo>
                  <a:cubicBezTo>
                    <a:pt x="218365" y="566382"/>
                    <a:pt x="206992" y="755176"/>
                    <a:pt x="204717" y="928048"/>
                  </a:cubicBezTo>
                  <a:cubicBezTo>
                    <a:pt x="202442" y="1100920"/>
                    <a:pt x="204717" y="1487606"/>
                    <a:pt x="204717" y="1487606"/>
                  </a:cubicBezTo>
                  <a:cubicBezTo>
                    <a:pt x="204717" y="1653654"/>
                    <a:pt x="191069" y="1844723"/>
                    <a:pt x="204717" y="1924335"/>
                  </a:cubicBezTo>
                  <a:cubicBezTo>
                    <a:pt x="218365" y="2003947"/>
                    <a:pt x="286603" y="1965278"/>
                    <a:pt x="286603" y="1965278"/>
                  </a:cubicBezTo>
                  <a:lnTo>
                    <a:pt x="286603" y="1965278"/>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p:cNvSpPr/>
            <p:nvPr/>
          </p:nvSpPr>
          <p:spPr>
            <a:xfrm>
              <a:off x="2292602" y="1569493"/>
              <a:ext cx="4406620" cy="1433126"/>
            </a:xfrm>
            <a:custGeom>
              <a:avLst/>
              <a:gdLst>
                <a:gd name="connsiteX0" fmla="*/ 4394801 w 4406620"/>
                <a:gd name="connsiteY0" fmla="*/ 1269241 h 1433126"/>
                <a:gd name="connsiteX1" fmla="*/ 4394801 w 4406620"/>
                <a:gd name="connsiteY1" fmla="*/ 1337480 h 1433126"/>
                <a:gd name="connsiteX2" fmla="*/ 4271971 w 4406620"/>
                <a:gd name="connsiteY2" fmla="*/ 1419367 h 1433126"/>
                <a:gd name="connsiteX3" fmla="*/ 3903482 w 4406620"/>
                <a:gd name="connsiteY3" fmla="*/ 1433014 h 1433126"/>
                <a:gd name="connsiteX4" fmla="*/ 2893547 w 4406620"/>
                <a:gd name="connsiteY4" fmla="*/ 1433014 h 1433126"/>
                <a:gd name="connsiteX5" fmla="*/ 1897261 w 4406620"/>
                <a:gd name="connsiteY5" fmla="*/ 1433014 h 1433126"/>
                <a:gd name="connsiteX6" fmla="*/ 1610658 w 4406620"/>
                <a:gd name="connsiteY6" fmla="*/ 1392071 h 1433126"/>
                <a:gd name="connsiteX7" fmla="*/ 996508 w 4406620"/>
                <a:gd name="connsiteY7" fmla="*/ 1146411 h 1433126"/>
                <a:gd name="connsiteX8" fmla="*/ 628019 w 4406620"/>
                <a:gd name="connsiteY8" fmla="*/ 1023582 h 1433126"/>
                <a:gd name="connsiteX9" fmla="*/ 423302 w 4406620"/>
                <a:gd name="connsiteY9" fmla="*/ 1009934 h 1433126"/>
                <a:gd name="connsiteX10" fmla="*/ 123052 w 4406620"/>
                <a:gd name="connsiteY10" fmla="*/ 1009934 h 1433126"/>
                <a:gd name="connsiteX11" fmla="*/ 41165 w 4406620"/>
                <a:gd name="connsiteY11" fmla="*/ 900752 h 1433126"/>
                <a:gd name="connsiteX12" fmla="*/ 27517 w 4406620"/>
                <a:gd name="connsiteY12" fmla="*/ 723331 h 1433126"/>
                <a:gd name="connsiteX13" fmla="*/ 222 w 4406620"/>
                <a:gd name="connsiteY13" fmla="*/ 300250 h 1433126"/>
                <a:gd name="connsiteX14" fmla="*/ 13870 w 4406620"/>
                <a:gd name="connsiteY14" fmla="*/ 0 h 1433126"/>
                <a:gd name="connsiteX15" fmla="*/ 13870 w 4406620"/>
                <a:gd name="connsiteY15" fmla="*/ 0 h 14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6620" h="1433126">
                  <a:moveTo>
                    <a:pt x="4394801" y="1269241"/>
                  </a:moveTo>
                  <a:cubicBezTo>
                    <a:pt x="4405037" y="1290850"/>
                    <a:pt x="4415273" y="1312459"/>
                    <a:pt x="4394801" y="1337480"/>
                  </a:cubicBezTo>
                  <a:cubicBezTo>
                    <a:pt x="4374329" y="1362501"/>
                    <a:pt x="4353857" y="1403445"/>
                    <a:pt x="4271971" y="1419367"/>
                  </a:cubicBezTo>
                  <a:cubicBezTo>
                    <a:pt x="4190085" y="1435289"/>
                    <a:pt x="3903482" y="1433014"/>
                    <a:pt x="3903482" y="1433014"/>
                  </a:cubicBezTo>
                  <a:lnTo>
                    <a:pt x="2893547" y="1433014"/>
                  </a:lnTo>
                  <a:lnTo>
                    <a:pt x="1897261" y="1433014"/>
                  </a:lnTo>
                  <a:cubicBezTo>
                    <a:pt x="1683446" y="1426190"/>
                    <a:pt x="1760783" y="1439838"/>
                    <a:pt x="1610658" y="1392071"/>
                  </a:cubicBezTo>
                  <a:cubicBezTo>
                    <a:pt x="1460533" y="1344304"/>
                    <a:pt x="1160281" y="1207826"/>
                    <a:pt x="996508" y="1146411"/>
                  </a:cubicBezTo>
                  <a:cubicBezTo>
                    <a:pt x="832735" y="1084996"/>
                    <a:pt x="723553" y="1046328"/>
                    <a:pt x="628019" y="1023582"/>
                  </a:cubicBezTo>
                  <a:cubicBezTo>
                    <a:pt x="532485" y="1000836"/>
                    <a:pt x="507463" y="1012209"/>
                    <a:pt x="423302" y="1009934"/>
                  </a:cubicBezTo>
                  <a:cubicBezTo>
                    <a:pt x="339141" y="1007659"/>
                    <a:pt x="186741" y="1028131"/>
                    <a:pt x="123052" y="1009934"/>
                  </a:cubicBezTo>
                  <a:cubicBezTo>
                    <a:pt x="59362" y="991737"/>
                    <a:pt x="57087" y="948519"/>
                    <a:pt x="41165" y="900752"/>
                  </a:cubicBezTo>
                  <a:cubicBezTo>
                    <a:pt x="25242" y="852985"/>
                    <a:pt x="34341" y="823415"/>
                    <a:pt x="27517" y="723331"/>
                  </a:cubicBezTo>
                  <a:cubicBezTo>
                    <a:pt x="20693" y="623247"/>
                    <a:pt x="2496" y="420805"/>
                    <a:pt x="222" y="300250"/>
                  </a:cubicBezTo>
                  <a:cubicBezTo>
                    <a:pt x="-2052" y="179695"/>
                    <a:pt x="13870" y="0"/>
                    <a:pt x="13870" y="0"/>
                  </a:cubicBezTo>
                  <a:lnTo>
                    <a:pt x="13870" y="0"/>
                  </a:lnTo>
                </a:path>
              </a:pathLst>
            </a:custGeom>
            <a:noFill/>
            <a:ln w="444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a:off x="5022376" y="4146293"/>
              <a:ext cx="1438746" cy="1588344"/>
            </a:xfrm>
            <a:custGeom>
              <a:avLst/>
              <a:gdLst>
                <a:gd name="connsiteX0" fmla="*/ 0 w 1438746"/>
                <a:gd name="connsiteY0" fmla="*/ 2626 h 1588344"/>
                <a:gd name="connsiteX1" fmla="*/ 122830 w 1438746"/>
                <a:gd name="connsiteY1" fmla="*/ 2626 h 1588344"/>
                <a:gd name="connsiteX2" fmla="*/ 300251 w 1438746"/>
                <a:gd name="connsiteY2" fmla="*/ 29922 h 1588344"/>
                <a:gd name="connsiteX3" fmla="*/ 382137 w 1438746"/>
                <a:gd name="connsiteY3" fmla="*/ 139104 h 1588344"/>
                <a:gd name="connsiteX4" fmla="*/ 409433 w 1438746"/>
                <a:gd name="connsiteY4" fmla="*/ 453003 h 1588344"/>
                <a:gd name="connsiteX5" fmla="*/ 423081 w 1438746"/>
                <a:gd name="connsiteY5" fmla="*/ 862435 h 1588344"/>
                <a:gd name="connsiteX6" fmla="*/ 423081 w 1438746"/>
                <a:gd name="connsiteY6" fmla="*/ 1421994 h 1588344"/>
                <a:gd name="connsiteX7" fmla="*/ 518615 w 1438746"/>
                <a:gd name="connsiteY7" fmla="*/ 1572119 h 1588344"/>
                <a:gd name="connsiteX8" fmla="*/ 682388 w 1438746"/>
                <a:gd name="connsiteY8" fmla="*/ 1585767 h 1588344"/>
                <a:gd name="connsiteX9" fmla="*/ 914400 w 1438746"/>
                <a:gd name="connsiteY9" fmla="*/ 1585767 h 1588344"/>
                <a:gd name="connsiteX10" fmla="*/ 1378424 w 1438746"/>
                <a:gd name="connsiteY10" fmla="*/ 1572119 h 1588344"/>
                <a:gd name="connsiteX11" fmla="*/ 1433015 w 1438746"/>
                <a:gd name="connsiteY11" fmla="*/ 1462937 h 1588344"/>
                <a:gd name="connsiteX12" fmla="*/ 1433015 w 1438746"/>
                <a:gd name="connsiteY12" fmla="*/ 1462937 h 158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8746" h="1588344">
                  <a:moveTo>
                    <a:pt x="0" y="2626"/>
                  </a:moveTo>
                  <a:cubicBezTo>
                    <a:pt x="36394" y="351"/>
                    <a:pt x="72788" y="-1923"/>
                    <a:pt x="122830" y="2626"/>
                  </a:cubicBezTo>
                  <a:cubicBezTo>
                    <a:pt x="172872" y="7175"/>
                    <a:pt x="257033" y="7176"/>
                    <a:pt x="300251" y="29922"/>
                  </a:cubicBezTo>
                  <a:cubicBezTo>
                    <a:pt x="343469" y="52668"/>
                    <a:pt x="363940" y="68591"/>
                    <a:pt x="382137" y="139104"/>
                  </a:cubicBezTo>
                  <a:cubicBezTo>
                    <a:pt x="400334" y="209618"/>
                    <a:pt x="402609" y="332448"/>
                    <a:pt x="409433" y="453003"/>
                  </a:cubicBezTo>
                  <a:cubicBezTo>
                    <a:pt x="416257" y="573558"/>
                    <a:pt x="420806" y="700937"/>
                    <a:pt x="423081" y="862435"/>
                  </a:cubicBezTo>
                  <a:cubicBezTo>
                    <a:pt x="425356" y="1023933"/>
                    <a:pt x="407159" y="1303713"/>
                    <a:pt x="423081" y="1421994"/>
                  </a:cubicBezTo>
                  <a:cubicBezTo>
                    <a:pt x="439003" y="1540275"/>
                    <a:pt x="475397" y="1544824"/>
                    <a:pt x="518615" y="1572119"/>
                  </a:cubicBezTo>
                  <a:cubicBezTo>
                    <a:pt x="561833" y="1599414"/>
                    <a:pt x="616424" y="1583492"/>
                    <a:pt x="682388" y="1585767"/>
                  </a:cubicBezTo>
                  <a:cubicBezTo>
                    <a:pt x="748352" y="1588042"/>
                    <a:pt x="914400" y="1585767"/>
                    <a:pt x="914400" y="1585767"/>
                  </a:cubicBezTo>
                  <a:cubicBezTo>
                    <a:pt x="1030406" y="1583492"/>
                    <a:pt x="1291988" y="1592591"/>
                    <a:pt x="1378424" y="1572119"/>
                  </a:cubicBezTo>
                  <a:cubicBezTo>
                    <a:pt x="1464860" y="1551647"/>
                    <a:pt x="1433015" y="1462937"/>
                    <a:pt x="1433015" y="1462937"/>
                  </a:cubicBezTo>
                  <a:lnTo>
                    <a:pt x="1433015" y="1462937"/>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481122" y="1569493"/>
              <a:ext cx="4195259" cy="4413479"/>
            </a:xfrm>
            <a:custGeom>
              <a:avLst/>
              <a:gdLst>
                <a:gd name="connsiteX0" fmla="*/ 4192633 w 4195259"/>
                <a:gd name="connsiteY0" fmla="*/ 4039737 h 4413479"/>
                <a:gd name="connsiteX1" fmla="*/ 4192633 w 4195259"/>
                <a:gd name="connsiteY1" fmla="*/ 4135271 h 4413479"/>
                <a:gd name="connsiteX2" fmla="*/ 4165338 w 4195259"/>
                <a:gd name="connsiteY2" fmla="*/ 4353635 h 4413479"/>
                <a:gd name="connsiteX3" fmla="*/ 3960621 w 4195259"/>
                <a:gd name="connsiteY3" fmla="*/ 4408226 h 4413479"/>
                <a:gd name="connsiteX4" fmla="*/ 3373768 w 4195259"/>
                <a:gd name="connsiteY4" fmla="*/ 4408226 h 4413479"/>
                <a:gd name="connsiteX5" fmla="*/ 3114460 w 4195259"/>
                <a:gd name="connsiteY5" fmla="*/ 4380931 h 4413479"/>
                <a:gd name="connsiteX6" fmla="*/ 3087165 w 4195259"/>
                <a:gd name="connsiteY6" fmla="*/ 4107976 h 4413479"/>
                <a:gd name="connsiteX7" fmla="*/ 3073517 w 4195259"/>
                <a:gd name="connsiteY7" fmla="*/ 3753134 h 4413479"/>
                <a:gd name="connsiteX8" fmla="*/ 3046221 w 4195259"/>
                <a:gd name="connsiteY8" fmla="*/ 3521122 h 4413479"/>
                <a:gd name="connsiteX9" fmla="*/ 3032574 w 4195259"/>
                <a:gd name="connsiteY9" fmla="*/ 3152632 h 4413479"/>
                <a:gd name="connsiteX10" fmla="*/ 3018926 w 4195259"/>
                <a:gd name="connsiteY10" fmla="*/ 2402006 h 4413479"/>
                <a:gd name="connsiteX11" fmla="*/ 2964335 w 4195259"/>
                <a:gd name="connsiteY11" fmla="*/ 1924334 h 4413479"/>
                <a:gd name="connsiteX12" fmla="*/ 2609493 w 4195259"/>
                <a:gd name="connsiteY12" fmla="*/ 1856095 h 4413479"/>
                <a:gd name="connsiteX13" fmla="*/ 2118174 w 4195259"/>
                <a:gd name="connsiteY13" fmla="*/ 1842447 h 4413479"/>
                <a:gd name="connsiteX14" fmla="*/ 1640502 w 4195259"/>
                <a:gd name="connsiteY14" fmla="*/ 1774208 h 4413479"/>
                <a:gd name="connsiteX15" fmla="*/ 1517672 w 4195259"/>
                <a:gd name="connsiteY15" fmla="*/ 1446662 h 4413479"/>
                <a:gd name="connsiteX16" fmla="*/ 1476729 w 4195259"/>
                <a:gd name="connsiteY16" fmla="*/ 1296537 h 4413479"/>
                <a:gd name="connsiteX17" fmla="*/ 1162830 w 4195259"/>
                <a:gd name="connsiteY17" fmla="*/ 1160059 h 4413479"/>
                <a:gd name="connsiteX18" fmla="*/ 698806 w 4195259"/>
                <a:gd name="connsiteY18" fmla="*/ 996286 h 4413479"/>
                <a:gd name="connsiteX19" fmla="*/ 398556 w 4195259"/>
                <a:gd name="connsiteY19" fmla="*/ 928047 h 4413479"/>
                <a:gd name="connsiteX20" fmla="*/ 43714 w 4195259"/>
                <a:gd name="connsiteY20" fmla="*/ 887104 h 4413479"/>
                <a:gd name="connsiteX21" fmla="*/ 2771 w 4195259"/>
                <a:gd name="connsiteY21" fmla="*/ 736979 h 4413479"/>
                <a:gd name="connsiteX22" fmla="*/ 16418 w 4195259"/>
                <a:gd name="connsiteY22" fmla="*/ 668740 h 4413479"/>
                <a:gd name="connsiteX23" fmla="*/ 16418 w 4195259"/>
                <a:gd name="connsiteY23" fmla="*/ 163773 h 4413479"/>
                <a:gd name="connsiteX24" fmla="*/ 16418 w 4195259"/>
                <a:gd name="connsiteY24" fmla="*/ 0 h 4413479"/>
                <a:gd name="connsiteX25" fmla="*/ 16418 w 4195259"/>
                <a:gd name="connsiteY25" fmla="*/ 0 h 441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5259" h="4413479">
                  <a:moveTo>
                    <a:pt x="4192633" y="4039737"/>
                  </a:moveTo>
                  <a:cubicBezTo>
                    <a:pt x="4194907" y="4061346"/>
                    <a:pt x="4197182" y="4082955"/>
                    <a:pt x="4192633" y="4135271"/>
                  </a:cubicBezTo>
                  <a:cubicBezTo>
                    <a:pt x="4188084" y="4187587"/>
                    <a:pt x="4204007" y="4308143"/>
                    <a:pt x="4165338" y="4353635"/>
                  </a:cubicBezTo>
                  <a:cubicBezTo>
                    <a:pt x="4126669" y="4399127"/>
                    <a:pt x="4092549" y="4399128"/>
                    <a:pt x="3960621" y="4408226"/>
                  </a:cubicBezTo>
                  <a:cubicBezTo>
                    <a:pt x="3828693" y="4417325"/>
                    <a:pt x="3514795" y="4412775"/>
                    <a:pt x="3373768" y="4408226"/>
                  </a:cubicBezTo>
                  <a:cubicBezTo>
                    <a:pt x="3232741" y="4403677"/>
                    <a:pt x="3162227" y="4430973"/>
                    <a:pt x="3114460" y="4380931"/>
                  </a:cubicBezTo>
                  <a:cubicBezTo>
                    <a:pt x="3066693" y="4330889"/>
                    <a:pt x="3093989" y="4212609"/>
                    <a:pt x="3087165" y="4107976"/>
                  </a:cubicBezTo>
                  <a:cubicBezTo>
                    <a:pt x="3080341" y="4003343"/>
                    <a:pt x="3080341" y="3850943"/>
                    <a:pt x="3073517" y="3753134"/>
                  </a:cubicBezTo>
                  <a:cubicBezTo>
                    <a:pt x="3066693" y="3655325"/>
                    <a:pt x="3053045" y="3621206"/>
                    <a:pt x="3046221" y="3521122"/>
                  </a:cubicBezTo>
                  <a:cubicBezTo>
                    <a:pt x="3039397" y="3421038"/>
                    <a:pt x="3037123" y="3339151"/>
                    <a:pt x="3032574" y="3152632"/>
                  </a:cubicBezTo>
                  <a:cubicBezTo>
                    <a:pt x="3028025" y="2966113"/>
                    <a:pt x="3030299" y="2606722"/>
                    <a:pt x="3018926" y="2402006"/>
                  </a:cubicBezTo>
                  <a:cubicBezTo>
                    <a:pt x="3007553" y="2197290"/>
                    <a:pt x="3032574" y="2015319"/>
                    <a:pt x="2964335" y="1924334"/>
                  </a:cubicBezTo>
                  <a:cubicBezTo>
                    <a:pt x="2896096" y="1833349"/>
                    <a:pt x="2750520" y="1869743"/>
                    <a:pt x="2609493" y="1856095"/>
                  </a:cubicBezTo>
                  <a:cubicBezTo>
                    <a:pt x="2468466" y="1842447"/>
                    <a:pt x="2279672" y="1856095"/>
                    <a:pt x="2118174" y="1842447"/>
                  </a:cubicBezTo>
                  <a:cubicBezTo>
                    <a:pt x="1956676" y="1828799"/>
                    <a:pt x="1740586" y="1840172"/>
                    <a:pt x="1640502" y="1774208"/>
                  </a:cubicBezTo>
                  <a:cubicBezTo>
                    <a:pt x="1540418" y="1708244"/>
                    <a:pt x="1544967" y="1526274"/>
                    <a:pt x="1517672" y="1446662"/>
                  </a:cubicBezTo>
                  <a:cubicBezTo>
                    <a:pt x="1490377" y="1367050"/>
                    <a:pt x="1535869" y="1344304"/>
                    <a:pt x="1476729" y="1296537"/>
                  </a:cubicBezTo>
                  <a:cubicBezTo>
                    <a:pt x="1417589" y="1248770"/>
                    <a:pt x="1292484" y="1210101"/>
                    <a:pt x="1162830" y="1160059"/>
                  </a:cubicBezTo>
                  <a:cubicBezTo>
                    <a:pt x="1033176" y="1110017"/>
                    <a:pt x="826185" y="1034955"/>
                    <a:pt x="698806" y="996286"/>
                  </a:cubicBezTo>
                  <a:cubicBezTo>
                    <a:pt x="571427" y="957617"/>
                    <a:pt x="507738" y="946244"/>
                    <a:pt x="398556" y="928047"/>
                  </a:cubicBezTo>
                  <a:cubicBezTo>
                    <a:pt x="289374" y="909850"/>
                    <a:pt x="109678" y="918949"/>
                    <a:pt x="43714" y="887104"/>
                  </a:cubicBezTo>
                  <a:cubicBezTo>
                    <a:pt x="-22250" y="855259"/>
                    <a:pt x="7320" y="773373"/>
                    <a:pt x="2771" y="736979"/>
                  </a:cubicBezTo>
                  <a:cubicBezTo>
                    <a:pt x="-1778" y="700585"/>
                    <a:pt x="14143" y="764274"/>
                    <a:pt x="16418" y="668740"/>
                  </a:cubicBezTo>
                  <a:cubicBezTo>
                    <a:pt x="18692" y="573206"/>
                    <a:pt x="16418" y="163773"/>
                    <a:pt x="16418" y="163773"/>
                  </a:cubicBezTo>
                  <a:lnTo>
                    <a:pt x="16418" y="0"/>
                  </a:lnTo>
                  <a:lnTo>
                    <a:pt x="16418" y="0"/>
                  </a:lnTo>
                </a:path>
              </a:pathLst>
            </a:cu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5008728" y="2813458"/>
              <a:ext cx="1451916" cy="1267223"/>
            </a:xfrm>
            <a:custGeom>
              <a:avLst/>
              <a:gdLst>
                <a:gd name="connsiteX0" fmla="*/ 0 w 1451916"/>
                <a:gd name="connsiteY0" fmla="*/ 1267223 h 1267223"/>
                <a:gd name="connsiteX1" fmla="*/ 204717 w 1451916"/>
                <a:gd name="connsiteY1" fmla="*/ 1239927 h 1267223"/>
                <a:gd name="connsiteX2" fmla="*/ 232012 w 1451916"/>
                <a:gd name="connsiteY2" fmla="*/ 1103449 h 1267223"/>
                <a:gd name="connsiteX3" fmla="*/ 245660 w 1451916"/>
                <a:gd name="connsiteY3" fmla="*/ 762255 h 1267223"/>
                <a:gd name="connsiteX4" fmla="*/ 286603 w 1451916"/>
                <a:gd name="connsiteY4" fmla="*/ 516596 h 1267223"/>
                <a:gd name="connsiteX5" fmla="*/ 586854 w 1451916"/>
                <a:gd name="connsiteY5" fmla="*/ 434709 h 1267223"/>
                <a:gd name="connsiteX6" fmla="*/ 1078173 w 1451916"/>
                <a:gd name="connsiteY6" fmla="*/ 448357 h 1267223"/>
                <a:gd name="connsiteX7" fmla="*/ 1392072 w 1451916"/>
                <a:gd name="connsiteY7" fmla="*/ 393766 h 1267223"/>
                <a:gd name="connsiteX8" fmla="*/ 1446663 w 1451916"/>
                <a:gd name="connsiteY8" fmla="*/ 38924 h 1267223"/>
                <a:gd name="connsiteX9" fmla="*/ 1446663 w 1451916"/>
                <a:gd name="connsiteY9" fmla="*/ 25276 h 126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1916" h="1267223">
                  <a:moveTo>
                    <a:pt x="0" y="1267223"/>
                  </a:moveTo>
                  <a:cubicBezTo>
                    <a:pt x="83024" y="1267223"/>
                    <a:pt x="166048" y="1267223"/>
                    <a:pt x="204717" y="1239927"/>
                  </a:cubicBezTo>
                  <a:cubicBezTo>
                    <a:pt x="243386" y="1212631"/>
                    <a:pt x="225188" y="1183061"/>
                    <a:pt x="232012" y="1103449"/>
                  </a:cubicBezTo>
                  <a:cubicBezTo>
                    <a:pt x="238836" y="1023837"/>
                    <a:pt x="236562" y="860064"/>
                    <a:pt x="245660" y="762255"/>
                  </a:cubicBezTo>
                  <a:cubicBezTo>
                    <a:pt x="254758" y="664446"/>
                    <a:pt x="229737" y="571187"/>
                    <a:pt x="286603" y="516596"/>
                  </a:cubicBezTo>
                  <a:cubicBezTo>
                    <a:pt x="343469" y="462005"/>
                    <a:pt x="454926" y="446082"/>
                    <a:pt x="586854" y="434709"/>
                  </a:cubicBezTo>
                  <a:cubicBezTo>
                    <a:pt x="718782" y="423336"/>
                    <a:pt x="943970" y="455181"/>
                    <a:pt x="1078173" y="448357"/>
                  </a:cubicBezTo>
                  <a:cubicBezTo>
                    <a:pt x="1212376" y="441533"/>
                    <a:pt x="1330657" y="462005"/>
                    <a:pt x="1392072" y="393766"/>
                  </a:cubicBezTo>
                  <a:cubicBezTo>
                    <a:pt x="1453487" y="325527"/>
                    <a:pt x="1437564" y="100339"/>
                    <a:pt x="1446663" y="38924"/>
                  </a:cubicBezTo>
                  <a:cubicBezTo>
                    <a:pt x="1455762" y="-22491"/>
                    <a:pt x="1451212" y="1392"/>
                    <a:pt x="1446663" y="25276"/>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4872251" y="2825087"/>
              <a:ext cx="277553" cy="1156917"/>
            </a:xfrm>
            <a:custGeom>
              <a:avLst/>
              <a:gdLst>
                <a:gd name="connsiteX0" fmla="*/ 150125 w 277553"/>
                <a:gd name="connsiteY0" fmla="*/ 1146412 h 1156917"/>
                <a:gd name="connsiteX1" fmla="*/ 218364 w 277553"/>
                <a:gd name="connsiteY1" fmla="*/ 1146412 h 1156917"/>
                <a:gd name="connsiteX2" fmla="*/ 272955 w 277553"/>
                <a:gd name="connsiteY2" fmla="*/ 1037229 h 1156917"/>
                <a:gd name="connsiteX3" fmla="*/ 272955 w 277553"/>
                <a:gd name="connsiteY3" fmla="*/ 764274 h 1156917"/>
                <a:gd name="connsiteX4" fmla="*/ 259307 w 277553"/>
                <a:gd name="connsiteY4" fmla="*/ 409432 h 1156917"/>
                <a:gd name="connsiteX5" fmla="*/ 122830 w 277553"/>
                <a:gd name="connsiteY5" fmla="*/ 341194 h 1156917"/>
                <a:gd name="connsiteX6" fmla="*/ 27295 w 277553"/>
                <a:gd name="connsiteY6" fmla="*/ 232012 h 1156917"/>
                <a:gd name="connsiteX7" fmla="*/ 0 w 277553"/>
                <a:gd name="connsiteY7" fmla="*/ 0 h 1156917"/>
                <a:gd name="connsiteX8" fmla="*/ 0 w 277553"/>
                <a:gd name="connsiteY8" fmla="*/ 0 h 115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553" h="1156917">
                  <a:moveTo>
                    <a:pt x="150125" y="1146412"/>
                  </a:moveTo>
                  <a:cubicBezTo>
                    <a:pt x="174008" y="1155510"/>
                    <a:pt x="197892" y="1164609"/>
                    <a:pt x="218364" y="1146412"/>
                  </a:cubicBezTo>
                  <a:cubicBezTo>
                    <a:pt x="238836" y="1128215"/>
                    <a:pt x="263857" y="1100919"/>
                    <a:pt x="272955" y="1037229"/>
                  </a:cubicBezTo>
                  <a:cubicBezTo>
                    <a:pt x="282053" y="973539"/>
                    <a:pt x="275230" y="868907"/>
                    <a:pt x="272955" y="764274"/>
                  </a:cubicBezTo>
                  <a:cubicBezTo>
                    <a:pt x="270680" y="659641"/>
                    <a:pt x="284328" y="479945"/>
                    <a:pt x="259307" y="409432"/>
                  </a:cubicBezTo>
                  <a:cubicBezTo>
                    <a:pt x="234286" y="338919"/>
                    <a:pt x="161499" y="370764"/>
                    <a:pt x="122830" y="341194"/>
                  </a:cubicBezTo>
                  <a:cubicBezTo>
                    <a:pt x="84161" y="311624"/>
                    <a:pt x="47767" y="288878"/>
                    <a:pt x="27295" y="232012"/>
                  </a:cubicBezTo>
                  <a:cubicBezTo>
                    <a:pt x="6823" y="175146"/>
                    <a:pt x="0" y="0"/>
                    <a:pt x="0" y="0"/>
                  </a:cubicBezTo>
                  <a:lnTo>
                    <a:pt x="0"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3393926" y="3493827"/>
              <a:ext cx="1464677" cy="232012"/>
            </a:xfrm>
            <a:custGeom>
              <a:avLst/>
              <a:gdLst>
                <a:gd name="connsiteX0" fmla="*/ 1464677 w 1464677"/>
                <a:gd name="connsiteY0" fmla="*/ 218364 h 232012"/>
                <a:gd name="connsiteX1" fmla="*/ 1178074 w 1464677"/>
                <a:gd name="connsiteY1" fmla="*/ 232012 h 232012"/>
                <a:gd name="connsiteX2" fmla="*/ 495686 w 1464677"/>
                <a:gd name="connsiteY2" fmla="*/ 218364 h 232012"/>
                <a:gd name="connsiteX3" fmla="*/ 58958 w 1464677"/>
                <a:gd name="connsiteY3" fmla="*/ 150125 h 232012"/>
                <a:gd name="connsiteX4" fmla="*/ 4367 w 1464677"/>
                <a:gd name="connsiteY4" fmla="*/ 0 h 232012"/>
                <a:gd name="connsiteX5" fmla="*/ 4367 w 1464677"/>
                <a:gd name="connsiteY5" fmla="*/ 0 h 2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677" h="232012">
                  <a:moveTo>
                    <a:pt x="1464677" y="218364"/>
                  </a:moveTo>
                  <a:cubicBezTo>
                    <a:pt x="1402124" y="225188"/>
                    <a:pt x="1339572" y="232012"/>
                    <a:pt x="1178074" y="232012"/>
                  </a:cubicBezTo>
                  <a:cubicBezTo>
                    <a:pt x="1016576" y="232012"/>
                    <a:pt x="682205" y="232012"/>
                    <a:pt x="495686" y="218364"/>
                  </a:cubicBezTo>
                  <a:cubicBezTo>
                    <a:pt x="309167" y="204716"/>
                    <a:pt x="140844" y="186519"/>
                    <a:pt x="58958" y="150125"/>
                  </a:cubicBezTo>
                  <a:cubicBezTo>
                    <a:pt x="-22928" y="113731"/>
                    <a:pt x="4367" y="0"/>
                    <a:pt x="4367" y="0"/>
                  </a:cubicBezTo>
                  <a:lnTo>
                    <a:pt x="4367" y="0"/>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26"/>
            <p:cNvSpPr/>
            <p:nvPr/>
          </p:nvSpPr>
          <p:spPr>
            <a:xfrm>
              <a:off x="2565779" y="3480179"/>
              <a:ext cx="349073" cy="194375"/>
            </a:xfrm>
            <a:custGeom>
              <a:avLst/>
              <a:gdLst>
                <a:gd name="connsiteX0" fmla="*/ 341194 w 349073"/>
                <a:gd name="connsiteY0" fmla="*/ 13648 h 194375"/>
                <a:gd name="connsiteX1" fmla="*/ 341194 w 349073"/>
                <a:gd name="connsiteY1" fmla="*/ 122830 h 194375"/>
                <a:gd name="connsiteX2" fmla="*/ 259308 w 349073"/>
                <a:gd name="connsiteY2" fmla="*/ 177421 h 194375"/>
                <a:gd name="connsiteX3" fmla="*/ 68239 w 349073"/>
                <a:gd name="connsiteY3" fmla="*/ 191069 h 194375"/>
                <a:gd name="connsiteX4" fmla="*/ 13648 w 349073"/>
                <a:gd name="connsiteY4" fmla="*/ 122830 h 194375"/>
                <a:gd name="connsiteX5" fmla="*/ 0 w 349073"/>
                <a:gd name="connsiteY5" fmla="*/ 0 h 194375"/>
                <a:gd name="connsiteX6" fmla="*/ 0 w 349073"/>
                <a:gd name="connsiteY6" fmla="*/ 0 h 19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73" h="194375">
                  <a:moveTo>
                    <a:pt x="341194" y="13648"/>
                  </a:moveTo>
                  <a:cubicBezTo>
                    <a:pt x="348018" y="54591"/>
                    <a:pt x="354842" y="95535"/>
                    <a:pt x="341194" y="122830"/>
                  </a:cubicBezTo>
                  <a:cubicBezTo>
                    <a:pt x="327546" y="150125"/>
                    <a:pt x="304800" y="166048"/>
                    <a:pt x="259308" y="177421"/>
                  </a:cubicBezTo>
                  <a:cubicBezTo>
                    <a:pt x="213816" y="188794"/>
                    <a:pt x="109182" y="200167"/>
                    <a:pt x="68239" y="191069"/>
                  </a:cubicBezTo>
                  <a:cubicBezTo>
                    <a:pt x="27296" y="181971"/>
                    <a:pt x="25021" y="154675"/>
                    <a:pt x="13648" y="122830"/>
                  </a:cubicBezTo>
                  <a:cubicBezTo>
                    <a:pt x="2275" y="90985"/>
                    <a:pt x="0" y="0"/>
                    <a:pt x="0" y="0"/>
                  </a:cubicBezTo>
                  <a:lnTo>
                    <a:pt x="0"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27"/>
            <p:cNvSpPr/>
            <p:nvPr/>
          </p:nvSpPr>
          <p:spPr>
            <a:xfrm>
              <a:off x="2481267" y="3521122"/>
              <a:ext cx="98160" cy="2647666"/>
            </a:xfrm>
            <a:custGeom>
              <a:avLst/>
              <a:gdLst>
                <a:gd name="connsiteX0" fmla="*/ 2626 w 98160"/>
                <a:gd name="connsiteY0" fmla="*/ 0 h 2647666"/>
                <a:gd name="connsiteX1" fmla="*/ 2626 w 98160"/>
                <a:gd name="connsiteY1" fmla="*/ 423081 h 2647666"/>
                <a:gd name="connsiteX2" fmla="*/ 29921 w 98160"/>
                <a:gd name="connsiteY2" fmla="*/ 1214651 h 2647666"/>
                <a:gd name="connsiteX3" fmla="*/ 29921 w 98160"/>
                <a:gd name="connsiteY3" fmla="*/ 2265529 h 2647666"/>
                <a:gd name="connsiteX4" fmla="*/ 98160 w 98160"/>
                <a:gd name="connsiteY4" fmla="*/ 2647666 h 2647666"/>
                <a:gd name="connsiteX5" fmla="*/ 98160 w 98160"/>
                <a:gd name="connsiteY5" fmla="*/ 2647666 h 264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0" h="2647666">
                  <a:moveTo>
                    <a:pt x="2626" y="0"/>
                  </a:moveTo>
                  <a:cubicBezTo>
                    <a:pt x="351" y="110319"/>
                    <a:pt x="-1923" y="220639"/>
                    <a:pt x="2626" y="423081"/>
                  </a:cubicBezTo>
                  <a:cubicBezTo>
                    <a:pt x="7175" y="625523"/>
                    <a:pt x="25372" y="907576"/>
                    <a:pt x="29921" y="1214651"/>
                  </a:cubicBezTo>
                  <a:cubicBezTo>
                    <a:pt x="34470" y="1521726"/>
                    <a:pt x="18548" y="2026693"/>
                    <a:pt x="29921" y="2265529"/>
                  </a:cubicBezTo>
                  <a:cubicBezTo>
                    <a:pt x="41294" y="2504365"/>
                    <a:pt x="98160" y="2647666"/>
                    <a:pt x="98160" y="2647666"/>
                  </a:cubicBezTo>
                  <a:lnTo>
                    <a:pt x="98160" y="2647666"/>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088107" y="3466531"/>
              <a:ext cx="13648" cy="2101756"/>
            </a:xfrm>
            <a:custGeom>
              <a:avLst/>
              <a:gdLst>
                <a:gd name="connsiteX0" fmla="*/ 0 w 13648"/>
                <a:gd name="connsiteY0" fmla="*/ 2101756 h 2101756"/>
                <a:gd name="connsiteX1" fmla="*/ 13648 w 13648"/>
                <a:gd name="connsiteY1" fmla="*/ 0 h 2101756"/>
                <a:gd name="connsiteX2" fmla="*/ 13648 w 13648"/>
                <a:gd name="connsiteY2" fmla="*/ 0 h 2101756"/>
              </a:gdLst>
              <a:ahLst/>
              <a:cxnLst>
                <a:cxn ang="0">
                  <a:pos x="connsiteX0" y="connsiteY0"/>
                </a:cxn>
                <a:cxn ang="0">
                  <a:pos x="connsiteX1" y="connsiteY1"/>
                </a:cxn>
                <a:cxn ang="0">
                  <a:pos x="connsiteX2" y="connsiteY2"/>
                </a:cxn>
              </a:cxnLst>
              <a:rect l="l" t="t" r="r" b="b"/>
              <a:pathLst>
                <a:path w="13648" h="2101756">
                  <a:moveTo>
                    <a:pt x="0" y="2101756"/>
                  </a:moveTo>
                  <a:cubicBezTo>
                    <a:pt x="5686" y="1226024"/>
                    <a:pt x="13648" y="0"/>
                    <a:pt x="13648" y="0"/>
                  </a:cubicBezTo>
                  <a:lnTo>
                    <a:pt x="13648"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p:cNvSpPr/>
            <p:nvPr/>
          </p:nvSpPr>
          <p:spPr>
            <a:xfrm>
              <a:off x="2465351" y="666547"/>
              <a:ext cx="998369" cy="1261414"/>
            </a:xfrm>
            <a:custGeom>
              <a:avLst/>
              <a:gdLst>
                <a:gd name="connsiteX0" fmla="*/ 4894 w 998369"/>
                <a:gd name="connsiteY0" fmla="*/ 165966 h 1261414"/>
                <a:gd name="connsiteX1" fmla="*/ 18542 w 998369"/>
                <a:gd name="connsiteY1" fmla="*/ 70432 h 1261414"/>
                <a:gd name="connsiteX2" fmla="*/ 155019 w 998369"/>
                <a:gd name="connsiteY2" fmla="*/ 2193 h 1261414"/>
                <a:gd name="connsiteX3" fmla="*/ 427974 w 998369"/>
                <a:gd name="connsiteY3" fmla="*/ 29489 h 1261414"/>
                <a:gd name="connsiteX4" fmla="*/ 523509 w 998369"/>
                <a:gd name="connsiteY4" fmla="*/ 152319 h 1261414"/>
                <a:gd name="connsiteX5" fmla="*/ 537156 w 998369"/>
                <a:gd name="connsiteY5" fmla="*/ 561752 h 1261414"/>
                <a:gd name="connsiteX6" fmla="*/ 550804 w 998369"/>
                <a:gd name="connsiteY6" fmla="*/ 1148605 h 1261414"/>
                <a:gd name="connsiteX7" fmla="*/ 714577 w 998369"/>
                <a:gd name="connsiteY7" fmla="*/ 1257787 h 1261414"/>
                <a:gd name="connsiteX8" fmla="*/ 973885 w 998369"/>
                <a:gd name="connsiteY8" fmla="*/ 1203196 h 1261414"/>
                <a:gd name="connsiteX9" fmla="*/ 987533 w 998369"/>
                <a:gd name="connsiteY9" fmla="*/ 902946 h 1261414"/>
                <a:gd name="connsiteX10" fmla="*/ 987533 w 998369"/>
                <a:gd name="connsiteY10" fmla="*/ 902946 h 12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369" h="1261414">
                  <a:moveTo>
                    <a:pt x="4894" y="165966"/>
                  </a:moveTo>
                  <a:cubicBezTo>
                    <a:pt x="-793" y="131846"/>
                    <a:pt x="-6479" y="97727"/>
                    <a:pt x="18542" y="70432"/>
                  </a:cubicBezTo>
                  <a:cubicBezTo>
                    <a:pt x="43563" y="43137"/>
                    <a:pt x="86780" y="9017"/>
                    <a:pt x="155019" y="2193"/>
                  </a:cubicBezTo>
                  <a:cubicBezTo>
                    <a:pt x="223258" y="-4631"/>
                    <a:pt x="366559" y="4468"/>
                    <a:pt x="427974" y="29489"/>
                  </a:cubicBezTo>
                  <a:cubicBezTo>
                    <a:pt x="489389" y="54510"/>
                    <a:pt x="505312" y="63609"/>
                    <a:pt x="523509" y="152319"/>
                  </a:cubicBezTo>
                  <a:cubicBezTo>
                    <a:pt x="541706" y="241029"/>
                    <a:pt x="532607" y="395704"/>
                    <a:pt x="537156" y="561752"/>
                  </a:cubicBezTo>
                  <a:cubicBezTo>
                    <a:pt x="541705" y="727800"/>
                    <a:pt x="521234" y="1032599"/>
                    <a:pt x="550804" y="1148605"/>
                  </a:cubicBezTo>
                  <a:cubicBezTo>
                    <a:pt x="580374" y="1264611"/>
                    <a:pt x="644064" y="1248689"/>
                    <a:pt x="714577" y="1257787"/>
                  </a:cubicBezTo>
                  <a:cubicBezTo>
                    <a:pt x="785090" y="1266885"/>
                    <a:pt x="928392" y="1262336"/>
                    <a:pt x="973885" y="1203196"/>
                  </a:cubicBezTo>
                  <a:cubicBezTo>
                    <a:pt x="1019378" y="1144056"/>
                    <a:pt x="987533" y="902946"/>
                    <a:pt x="987533" y="902946"/>
                  </a:cubicBezTo>
                  <a:lnTo>
                    <a:pt x="987533" y="902946"/>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585580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980728"/>
            <a:ext cx="5295900" cy="583264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55013"/>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1846263" y="3159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6"/>
          <p:cNvSpPr>
            <a:spLocks noChangeArrowheads="1"/>
          </p:cNvSpPr>
          <p:nvPr/>
        </p:nvSpPr>
        <p:spPr bwMode="auto">
          <a:xfrm>
            <a:off x="1846263" y="36163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6"/>
          <p:cNvSpPr/>
          <p:nvPr/>
        </p:nvSpPr>
        <p:spPr>
          <a:xfrm>
            <a:off x="588962" y="548680"/>
            <a:ext cx="7583437"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28 – Three Phase Dual Tariff E2 Meters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94254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88962" y="548680"/>
            <a:ext cx="7583437" cy="18013958"/>
            <a:chOff x="588962" y="548680"/>
            <a:chExt cx="7583437" cy="18013958"/>
          </a:xfrm>
        </p:grpSpPr>
        <p:pic>
          <p:nvPicPr>
            <p:cNvPr id="31746" name="Picture 10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025352"/>
              <a:ext cx="5295900" cy="583264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
            <p:cNvSpPr>
              <a:spLocks noChangeArrowheads="1"/>
            </p:cNvSpPr>
            <p:nvPr/>
          </p:nvSpPr>
          <p:spPr bwMode="auto">
            <a:xfrm>
              <a:off x="1846263" y="10207625"/>
              <a:ext cx="5505450" cy="8355013"/>
            </a:xfrm>
            <a:prstGeom prst="foldedCorner">
              <a:avLst>
                <a:gd name="adj" fmla="val 3060"/>
              </a:avLst>
            </a:prstGeom>
            <a:solidFill>
              <a:srgbClr val="D8CBBA">
                <a:alpha val="30000"/>
              </a:srgbClr>
            </a:solidFill>
            <a:ln w="19050">
              <a:solidFill>
                <a:srgbClr val="00C7B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1846263" y="3203059"/>
              <a:ext cx="50299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
          <p:nvSpPr>
            <p:cNvPr id="5" name="Rectangle 6"/>
            <p:cNvSpPr>
              <a:spLocks noChangeArrowheads="1"/>
            </p:cNvSpPr>
            <p:nvPr/>
          </p:nvSpPr>
          <p:spPr bwMode="auto">
            <a:xfrm>
              <a:off x="1846263" y="36163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1846263" y="3616325"/>
              <a:ext cx="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6"/>
            <p:cNvSpPr/>
            <p:nvPr/>
          </p:nvSpPr>
          <p:spPr>
            <a:xfrm>
              <a:off x="588962" y="548680"/>
              <a:ext cx="7583437"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28 – Three Phase Dual Tariff E2 Meters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8" name="Freeform 7"/>
            <p:cNvSpPr/>
            <p:nvPr/>
          </p:nvSpPr>
          <p:spPr>
            <a:xfrm>
              <a:off x="3169409" y="4849346"/>
              <a:ext cx="382137" cy="1434204"/>
            </a:xfrm>
            <a:custGeom>
              <a:avLst/>
              <a:gdLst>
                <a:gd name="connsiteX0" fmla="*/ 40943 w 382137"/>
                <a:gd name="connsiteY0" fmla="*/ 1565470 h 1565470"/>
                <a:gd name="connsiteX1" fmla="*/ 13648 w 382137"/>
                <a:gd name="connsiteY1" fmla="*/ 1019559 h 1565470"/>
                <a:gd name="connsiteX2" fmla="*/ 0 w 382137"/>
                <a:gd name="connsiteY2" fmla="*/ 582831 h 1565470"/>
                <a:gd name="connsiteX3" fmla="*/ 13648 w 382137"/>
                <a:gd name="connsiteY3" fmla="*/ 200693 h 1565470"/>
                <a:gd name="connsiteX4" fmla="*/ 68239 w 382137"/>
                <a:gd name="connsiteY4" fmla="*/ 23273 h 1565470"/>
                <a:gd name="connsiteX5" fmla="*/ 191069 w 382137"/>
                <a:gd name="connsiteY5" fmla="*/ 9625 h 1565470"/>
                <a:gd name="connsiteX6" fmla="*/ 341194 w 382137"/>
                <a:gd name="connsiteY6" fmla="*/ 9625 h 1565470"/>
                <a:gd name="connsiteX7" fmla="*/ 368490 w 382137"/>
                <a:gd name="connsiteY7" fmla="*/ 132455 h 1565470"/>
                <a:gd name="connsiteX8" fmla="*/ 382137 w 382137"/>
                <a:gd name="connsiteY8" fmla="*/ 241637 h 1565470"/>
                <a:gd name="connsiteX9" fmla="*/ 382137 w 382137"/>
                <a:gd name="connsiteY9" fmla="*/ 241637 h 156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137" h="1565470">
                  <a:moveTo>
                    <a:pt x="40943" y="1565470"/>
                  </a:moveTo>
                  <a:cubicBezTo>
                    <a:pt x="30707" y="1374401"/>
                    <a:pt x="20472" y="1183332"/>
                    <a:pt x="13648" y="1019559"/>
                  </a:cubicBezTo>
                  <a:cubicBezTo>
                    <a:pt x="6824" y="855786"/>
                    <a:pt x="0" y="719309"/>
                    <a:pt x="0" y="582831"/>
                  </a:cubicBezTo>
                  <a:cubicBezTo>
                    <a:pt x="0" y="446353"/>
                    <a:pt x="2275" y="293953"/>
                    <a:pt x="13648" y="200693"/>
                  </a:cubicBezTo>
                  <a:cubicBezTo>
                    <a:pt x="25021" y="107433"/>
                    <a:pt x="38669" y="55118"/>
                    <a:pt x="68239" y="23273"/>
                  </a:cubicBezTo>
                  <a:cubicBezTo>
                    <a:pt x="97809" y="-8572"/>
                    <a:pt x="145577" y="11900"/>
                    <a:pt x="191069" y="9625"/>
                  </a:cubicBezTo>
                  <a:cubicBezTo>
                    <a:pt x="236561" y="7350"/>
                    <a:pt x="311624" y="-10847"/>
                    <a:pt x="341194" y="9625"/>
                  </a:cubicBezTo>
                  <a:cubicBezTo>
                    <a:pt x="370764" y="30097"/>
                    <a:pt x="361666" y="93786"/>
                    <a:pt x="368490" y="132455"/>
                  </a:cubicBezTo>
                  <a:cubicBezTo>
                    <a:pt x="375314" y="171124"/>
                    <a:pt x="382137" y="241637"/>
                    <a:pt x="382137" y="241637"/>
                  </a:cubicBezTo>
                  <a:lnTo>
                    <a:pt x="382137" y="241637"/>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3758604" y="4780020"/>
              <a:ext cx="382137" cy="1533069"/>
            </a:xfrm>
            <a:custGeom>
              <a:avLst/>
              <a:gdLst>
                <a:gd name="connsiteX0" fmla="*/ 40943 w 382137"/>
                <a:gd name="connsiteY0" fmla="*/ 1565470 h 1565470"/>
                <a:gd name="connsiteX1" fmla="*/ 13648 w 382137"/>
                <a:gd name="connsiteY1" fmla="*/ 1019559 h 1565470"/>
                <a:gd name="connsiteX2" fmla="*/ 0 w 382137"/>
                <a:gd name="connsiteY2" fmla="*/ 582831 h 1565470"/>
                <a:gd name="connsiteX3" fmla="*/ 13648 w 382137"/>
                <a:gd name="connsiteY3" fmla="*/ 200693 h 1565470"/>
                <a:gd name="connsiteX4" fmla="*/ 68239 w 382137"/>
                <a:gd name="connsiteY4" fmla="*/ 23273 h 1565470"/>
                <a:gd name="connsiteX5" fmla="*/ 191069 w 382137"/>
                <a:gd name="connsiteY5" fmla="*/ 9625 h 1565470"/>
                <a:gd name="connsiteX6" fmla="*/ 341194 w 382137"/>
                <a:gd name="connsiteY6" fmla="*/ 9625 h 1565470"/>
                <a:gd name="connsiteX7" fmla="*/ 368490 w 382137"/>
                <a:gd name="connsiteY7" fmla="*/ 132455 h 1565470"/>
                <a:gd name="connsiteX8" fmla="*/ 382137 w 382137"/>
                <a:gd name="connsiteY8" fmla="*/ 241637 h 1565470"/>
                <a:gd name="connsiteX9" fmla="*/ 382137 w 382137"/>
                <a:gd name="connsiteY9" fmla="*/ 241637 h 156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137" h="1565470">
                  <a:moveTo>
                    <a:pt x="40943" y="1565470"/>
                  </a:moveTo>
                  <a:cubicBezTo>
                    <a:pt x="30707" y="1374401"/>
                    <a:pt x="20472" y="1183332"/>
                    <a:pt x="13648" y="1019559"/>
                  </a:cubicBezTo>
                  <a:cubicBezTo>
                    <a:pt x="6824" y="855786"/>
                    <a:pt x="0" y="719309"/>
                    <a:pt x="0" y="582831"/>
                  </a:cubicBezTo>
                  <a:cubicBezTo>
                    <a:pt x="0" y="446353"/>
                    <a:pt x="2275" y="293953"/>
                    <a:pt x="13648" y="200693"/>
                  </a:cubicBezTo>
                  <a:cubicBezTo>
                    <a:pt x="25021" y="107433"/>
                    <a:pt x="38669" y="55118"/>
                    <a:pt x="68239" y="23273"/>
                  </a:cubicBezTo>
                  <a:cubicBezTo>
                    <a:pt x="97809" y="-8572"/>
                    <a:pt x="145577" y="11900"/>
                    <a:pt x="191069" y="9625"/>
                  </a:cubicBezTo>
                  <a:cubicBezTo>
                    <a:pt x="236561" y="7350"/>
                    <a:pt x="311624" y="-10847"/>
                    <a:pt x="341194" y="9625"/>
                  </a:cubicBezTo>
                  <a:cubicBezTo>
                    <a:pt x="370764" y="30097"/>
                    <a:pt x="361666" y="93786"/>
                    <a:pt x="368490" y="132455"/>
                  </a:cubicBezTo>
                  <a:cubicBezTo>
                    <a:pt x="375314" y="171124"/>
                    <a:pt x="382137" y="241637"/>
                    <a:pt x="382137" y="241637"/>
                  </a:cubicBezTo>
                  <a:lnTo>
                    <a:pt x="382137" y="241637"/>
                  </a:lnTo>
                </a:path>
              </a:pathLst>
            </a:custGeom>
            <a:noFill/>
            <a:ln w="444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4293724" y="4780020"/>
              <a:ext cx="382137" cy="1533069"/>
            </a:xfrm>
            <a:custGeom>
              <a:avLst/>
              <a:gdLst>
                <a:gd name="connsiteX0" fmla="*/ 40943 w 382137"/>
                <a:gd name="connsiteY0" fmla="*/ 1565470 h 1565470"/>
                <a:gd name="connsiteX1" fmla="*/ 13648 w 382137"/>
                <a:gd name="connsiteY1" fmla="*/ 1019559 h 1565470"/>
                <a:gd name="connsiteX2" fmla="*/ 0 w 382137"/>
                <a:gd name="connsiteY2" fmla="*/ 582831 h 1565470"/>
                <a:gd name="connsiteX3" fmla="*/ 13648 w 382137"/>
                <a:gd name="connsiteY3" fmla="*/ 200693 h 1565470"/>
                <a:gd name="connsiteX4" fmla="*/ 68239 w 382137"/>
                <a:gd name="connsiteY4" fmla="*/ 23273 h 1565470"/>
                <a:gd name="connsiteX5" fmla="*/ 191069 w 382137"/>
                <a:gd name="connsiteY5" fmla="*/ 9625 h 1565470"/>
                <a:gd name="connsiteX6" fmla="*/ 341194 w 382137"/>
                <a:gd name="connsiteY6" fmla="*/ 9625 h 1565470"/>
                <a:gd name="connsiteX7" fmla="*/ 368490 w 382137"/>
                <a:gd name="connsiteY7" fmla="*/ 132455 h 1565470"/>
                <a:gd name="connsiteX8" fmla="*/ 382137 w 382137"/>
                <a:gd name="connsiteY8" fmla="*/ 241637 h 1565470"/>
                <a:gd name="connsiteX9" fmla="*/ 382137 w 382137"/>
                <a:gd name="connsiteY9" fmla="*/ 241637 h 156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137" h="1565470">
                  <a:moveTo>
                    <a:pt x="40943" y="1565470"/>
                  </a:moveTo>
                  <a:cubicBezTo>
                    <a:pt x="30707" y="1374401"/>
                    <a:pt x="20472" y="1183332"/>
                    <a:pt x="13648" y="1019559"/>
                  </a:cubicBezTo>
                  <a:cubicBezTo>
                    <a:pt x="6824" y="855786"/>
                    <a:pt x="0" y="719309"/>
                    <a:pt x="0" y="582831"/>
                  </a:cubicBezTo>
                  <a:cubicBezTo>
                    <a:pt x="0" y="446353"/>
                    <a:pt x="2275" y="293953"/>
                    <a:pt x="13648" y="200693"/>
                  </a:cubicBezTo>
                  <a:cubicBezTo>
                    <a:pt x="25021" y="107433"/>
                    <a:pt x="38669" y="55118"/>
                    <a:pt x="68239" y="23273"/>
                  </a:cubicBezTo>
                  <a:cubicBezTo>
                    <a:pt x="97809" y="-8572"/>
                    <a:pt x="145577" y="11900"/>
                    <a:pt x="191069" y="9625"/>
                  </a:cubicBezTo>
                  <a:cubicBezTo>
                    <a:pt x="236561" y="7350"/>
                    <a:pt x="311624" y="-10847"/>
                    <a:pt x="341194" y="9625"/>
                  </a:cubicBezTo>
                  <a:cubicBezTo>
                    <a:pt x="370764" y="30097"/>
                    <a:pt x="361666" y="93786"/>
                    <a:pt x="368490" y="132455"/>
                  </a:cubicBezTo>
                  <a:cubicBezTo>
                    <a:pt x="375314" y="171124"/>
                    <a:pt x="382137" y="241637"/>
                    <a:pt x="382137" y="241637"/>
                  </a:cubicBezTo>
                  <a:lnTo>
                    <a:pt x="382137" y="241637"/>
                  </a:lnTo>
                </a:path>
              </a:pathLst>
            </a:cu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2752193" y="3159124"/>
              <a:ext cx="1320476" cy="2853495"/>
            </a:xfrm>
            <a:custGeom>
              <a:avLst/>
              <a:gdLst>
                <a:gd name="connsiteX0" fmla="*/ 1290673 w 1320476"/>
                <a:gd name="connsiteY0" fmla="*/ 0 h 2961346"/>
                <a:gd name="connsiteX1" fmla="*/ 1304321 w 1320476"/>
                <a:gd name="connsiteY1" fmla="*/ 191069 h 2961346"/>
                <a:gd name="connsiteX2" fmla="*/ 1277025 w 1320476"/>
                <a:gd name="connsiteY2" fmla="*/ 464024 h 2961346"/>
                <a:gd name="connsiteX3" fmla="*/ 826649 w 1320476"/>
                <a:gd name="connsiteY3" fmla="*/ 832514 h 2961346"/>
                <a:gd name="connsiteX4" fmla="*/ 540046 w 1320476"/>
                <a:gd name="connsiteY4" fmla="*/ 996287 h 2961346"/>
                <a:gd name="connsiteX5" fmla="*/ 157909 w 1320476"/>
                <a:gd name="connsiteY5" fmla="*/ 1064525 h 2961346"/>
                <a:gd name="connsiteX6" fmla="*/ 7783 w 1320476"/>
                <a:gd name="connsiteY6" fmla="*/ 1364776 h 2961346"/>
                <a:gd name="connsiteX7" fmla="*/ 21431 w 1320476"/>
                <a:gd name="connsiteY7" fmla="*/ 1746914 h 2961346"/>
                <a:gd name="connsiteX8" fmla="*/ 21431 w 1320476"/>
                <a:gd name="connsiteY8" fmla="*/ 2388358 h 2961346"/>
                <a:gd name="connsiteX9" fmla="*/ 62374 w 1320476"/>
                <a:gd name="connsiteY9" fmla="*/ 2797791 h 2961346"/>
                <a:gd name="connsiteX10" fmla="*/ 253443 w 1320476"/>
                <a:gd name="connsiteY10" fmla="*/ 2947917 h 2961346"/>
                <a:gd name="connsiteX11" fmla="*/ 499103 w 1320476"/>
                <a:gd name="connsiteY11" fmla="*/ 2947917 h 2961346"/>
                <a:gd name="connsiteX12" fmla="*/ 594637 w 1320476"/>
                <a:gd name="connsiteY12" fmla="*/ 2893325 h 2961346"/>
                <a:gd name="connsiteX13" fmla="*/ 594637 w 1320476"/>
                <a:gd name="connsiteY13" fmla="*/ 2743200 h 2961346"/>
                <a:gd name="connsiteX14" fmla="*/ 594637 w 1320476"/>
                <a:gd name="connsiteY14" fmla="*/ 2743200 h 29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0476" h="2961346">
                  <a:moveTo>
                    <a:pt x="1290673" y="0"/>
                  </a:moveTo>
                  <a:cubicBezTo>
                    <a:pt x="1298634" y="56866"/>
                    <a:pt x="1306596" y="113732"/>
                    <a:pt x="1304321" y="191069"/>
                  </a:cubicBezTo>
                  <a:cubicBezTo>
                    <a:pt x="1302046" y="268406"/>
                    <a:pt x="1356637" y="357117"/>
                    <a:pt x="1277025" y="464024"/>
                  </a:cubicBezTo>
                  <a:cubicBezTo>
                    <a:pt x="1197413" y="570931"/>
                    <a:pt x="949479" y="743804"/>
                    <a:pt x="826649" y="832514"/>
                  </a:cubicBezTo>
                  <a:cubicBezTo>
                    <a:pt x="703819" y="921224"/>
                    <a:pt x="651503" y="957619"/>
                    <a:pt x="540046" y="996287"/>
                  </a:cubicBezTo>
                  <a:cubicBezTo>
                    <a:pt x="428589" y="1034956"/>
                    <a:pt x="246619" y="1003110"/>
                    <a:pt x="157909" y="1064525"/>
                  </a:cubicBezTo>
                  <a:cubicBezTo>
                    <a:pt x="69199" y="1125940"/>
                    <a:pt x="30529" y="1251044"/>
                    <a:pt x="7783" y="1364776"/>
                  </a:cubicBezTo>
                  <a:cubicBezTo>
                    <a:pt x="-14963" y="1478508"/>
                    <a:pt x="19156" y="1576317"/>
                    <a:pt x="21431" y="1746914"/>
                  </a:cubicBezTo>
                  <a:cubicBezTo>
                    <a:pt x="23706" y="1917511"/>
                    <a:pt x="14607" y="2213212"/>
                    <a:pt x="21431" y="2388358"/>
                  </a:cubicBezTo>
                  <a:cubicBezTo>
                    <a:pt x="28255" y="2563504"/>
                    <a:pt x="23705" y="2704531"/>
                    <a:pt x="62374" y="2797791"/>
                  </a:cubicBezTo>
                  <a:cubicBezTo>
                    <a:pt x="101043" y="2891051"/>
                    <a:pt x="180655" y="2922896"/>
                    <a:pt x="253443" y="2947917"/>
                  </a:cubicBezTo>
                  <a:cubicBezTo>
                    <a:pt x="326231" y="2972938"/>
                    <a:pt x="442237" y="2957016"/>
                    <a:pt x="499103" y="2947917"/>
                  </a:cubicBezTo>
                  <a:cubicBezTo>
                    <a:pt x="555969" y="2938818"/>
                    <a:pt x="578715" y="2927444"/>
                    <a:pt x="594637" y="2893325"/>
                  </a:cubicBezTo>
                  <a:cubicBezTo>
                    <a:pt x="610559" y="2859206"/>
                    <a:pt x="594637" y="2743200"/>
                    <a:pt x="594637" y="2743200"/>
                  </a:cubicBezTo>
                  <a:lnTo>
                    <a:pt x="594637" y="2743200"/>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p:cNvSpPr/>
            <p:nvPr/>
          </p:nvSpPr>
          <p:spPr>
            <a:xfrm>
              <a:off x="1867548" y="1917086"/>
              <a:ext cx="3008417" cy="1557866"/>
            </a:xfrm>
            <a:custGeom>
              <a:avLst/>
              <a:gdLst>
                <a:gd name="connsiteX0" fmla="*/ 3076811 w 3077398"/>
                <a:gd name="connsiteY0" fmla="*/ 1310185 h 1557866"/>
                <a:gd name="connsiteX1" fmla="*/ 3063163 w 3077398"/>
                <a:gd name="connsiteY1" fmla="*/ 1460310 h 1557866"/>
                <a:gd name="connsiteX2" fmla="*/ 2981277 w 3077398"/>
                <a:gd name="connsiteY2" fmla="*/ 1528549 h 1557866"/>
                <a:gd name="connsiteX3" fmla="*/ 2721969 w 3077398"/>
                <a:gd name="connsiteY3" fmla="*/ 1555845 h 1557866"/>
                <a:gd name="connsiteX4" fmla="*/ 2176059 w 3077398"/>
                <a:gd name="connsiteY4" fmla="*/ 1555845 h 1557866"/>
                <a:gd name="connsiteX5" fmla="*/ 1998638 w 3077398"/>
                <a:gd name="connsiteY5" fmla="*/ 1555845 h 1557866"/>
                <a:gd name="connsiteX6" fmla="*/ 1739331 w 3077398"/>
                <a:gd name="connsiteY6" fmla="*/ 1528549 h 1557866"/>
                <a:gd name="connsiteX7" fmla="*/ 1534614 w 3077398"/>
                <a:gd name="connsiteY7" fmla="*/ 1446663 h 1557866"/>
                <a:gd name="connsiteX8" fmla="*/ 1179772 w 3077398"/>
                <a:gd name="connsiteY8" fmla="*/ 1323833 h 1557866"/>
                <a:gd name="connsiteX9" fmla="*/ 702101 w 3077398"/>
                <a:gd name="connsiteY9" fmla="*/ 1146412 h 1557866"/>
                <a:gd name="connsiteX10" fmla="*/ 319963 w 3077398"/>
                <a:gd name="connsiteY10" fmla="*/ 1173707 h 1557866"/>
                <a:gd name="connsiteX11" fmla="*/ 87952 w 3077398"/>
                <a:gd name="connsiteY11" fmla="*/ 1173707 h 1557866"/>
                <a:gd name="connsiteX12" fmla="*/ 6065 w 3077398"/>
                <a:gd name="connsiteY12" fmla="*/ 1064525 h 1557866"/>
                <a:gd name="connsiteX13" fmla="*/ 6065 w 3077398"/>
                <a:gd name="connsiteY13" fmla="*/ 777922 h 1557866"/>
                <a:gd name="connsiteX14" fmla="*/ 6065 w 3077398"/>
                <a:gd name="connsiteY14" fmla="*/ 0 h 1557866"/>
                <a:gd name="connsiteX15" fmla="*/ 6065 w 3077398"/>
                <a:gd name="connsiteY15" fmla="*/ 0 h 155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7398" h="1557866">
                  <a:moveTo>
                    <a:pt x="3076811" y="1310185"/>
                  </a:moveTo>
                  <a:cubicBezTo>
                    <a:pt x="3077948" y="1367050"/>
                    <a:pt x="3079085" y="1423916"/>
                    <a:pt x="3063163" y="1460310"/>
                  </a:cubicBezTo>
                  <a:cubicBezTo>
                    <a:pt x="3047241" y="1496704"/>
                    <a:pt x="3038143" y="1512627"/>
                    <a:pt x="2981277" y="1528549"/>
                  </a:cubicBezTo>
                  <a:cubicBezTo>
                    <a:pt x="2924411" y="1544471"/>
                    <a:pt x="2856172" y="1551296"/>
                    <a:pt x="2721969" y="1555845"/>
                  </a:cubicBezTo>
                  <a:cubicBezTo>
                    <a:pt x="2587766" y="1560394"/>
                    <a:pt x="2176059" y="1555845"/>
                    <a:pt x="2176059" y="1555845"/>
                  </a:cubicBezTo>
                  <a:cubicBezTo>
                    <a:pt x="2055504" y="1555845"/>
                    <a:pt x="2071426" y="1560394"/>
                    <a:pt x="1998638" y="1555845"/>
                  </a:cubicBezTo>
                  <a:cubicBezTo>
                    <a:pt x="1925850" y="1551296"/>
                    <a:pt x="1816668" y="1546746"/>
                    <a:pt x="1739331" y="1528549"/>
                  </a:cubicBezTo>
                  <a:cubicBezTo>
                    <a:pt x="1661994" y="1510352"/>
                    <a:pt x="1627874" y="1480782"/>
                    <a:pt x="1534614" y="1446663"/>
                  </a:cubicBezTo>
                  <a:cubicBezTo>
                    <a:pt x="1441354" y="1412544"/>
                    <a:pt x="1318524" y="1373875"/>
                    <a:pt x="1179772" y="1323833"/>
                  </a:cubicBezTo>
                  <a:cubicBezTo>
                    <a:pt x="1041020" y="1273791"/>
                    <a:pt x="845402" y="1171433"/>
                    <a:pt x="702101" y="1146412"/>
                  </a:cubicBezTo>
                  <a:cubicBezTo>
                    <a:pt x="558800" y="1121391"/>
                    <a:pt x="422321" y="1169158"/>
                    <a:pt x="319963" y="1173707"/>
                  </a:cubicBezTo>
                  <a:cubicBezTo>
                    <a:pt x="217605" y="1178256"/>
                    <a:pt x="140268" y="1191904"/>
                    <a:pt x="87952" y="1173707"/>
                  </a:cubicBezTo>
                  <a:cubicBezTo>
                    <a:pt x="35636" y="1155510"/>
                    <a:pt x="19713" y="1130489"/>
                    <a:pt x="6065" y="1064525"/>
                  </a:cubicBezTo>
                  <a:cubicBezTo>
                    <a:pt x="-7583" y="998561"/>
                    <a:pt x="6065" y="777922"/>
                    <a:pt x="6065" y="777922"/>
                  </a:cubicBezTo>
                  <a:lnTo>
                    <a:pt x="6065" y="0"/>
                  </a:lnTo>
                  <a:lnTo>
                    <a:pt x="6065" y="0"/>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4451712" y="5780826"/>
              <a:ext cx="1147111" cy="181464"/>
            </a:xfrm>
            <a:custGeom>
              <a:avLst/>
              <a:gdLst>
                <a:gd name="connsiteX0" fmla="*/ 587 w 1147111"/>
                <a:gd name="connsiteY0" fmla="*/ 0 h 181464"/>
                <a:gd name="connsiteX1" fmla="*/ 14234 w 1147111"/>
                <a:gd name="connsiteY1" fmla="*/ 68239 h 181464"/>
                <a:gd name="connsiteX2" fmla="*/ 96121 w 1147111"/>
                <a:gd name="connsiteY2" fmla="*/ 150125 h 181464"/>
                <a:gd name="connsiteX3" fmla="*/ 218951 w 1147111"/>
                <a:gd name="connsiteY3" fmla="*/ 163773 h 181464"/>
                <a:gd name="connsiteX4" fmla="*/ 519202 w 1147111"/>
                <a:gd name="connsiteY4" fmla="*/ 177421 h 181464"/>
                <a:gd name="connsiteX5" fmla="*/ 846748 w 1147111"/>
                <a:gd name="connsiteY5" fmla="*/ 177421 h 181464"/>
                <a:gd name="connsiteX6" fmla="*/ 1051464 w 1147111"/>
                <a:gd name="connsiteY6" fmla="*/ 177421 h 181464"/>
                <a:gd name="connsiteX7" fmla="*/ 1133351 w 1147111"/>
                <a:gd name="connsiteY7" fmla="*/ 122830 h 181464"/>
                <a:gd name="connsiteX8" fmla="*/ 1146999 w 1147111"/>
                <a:gd name="connsiteY8" fmla="*/ 27295 h 181464"/>
                <a:gd name="connsiteX9" fmla="*/ 1146999 w 1147111"/>
                <a:gd name="connsiteY9" fmla="*/ 27295 h 18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111" h="181464">
                  <a:moveTo>
                    <a:pt x="587" y="0"/>
                  </a:moveTo>
                  <a:cubicBezTo>
                    <a:pt x="-551" y="21609"/>
                    <a:pt x="-1688" y="43218"/>
                    <a:pt x="14234" y="68239"/>
                  </a:cubicBezTo>
                  <a:cubicBezTo>
                    <a:pt x="30156" y="93260"/>
                    <a:pt x="62002" y="134203"/>
                    <a:pt x="96121" y="150125"/>
                  </a:cubicBezTo>
                  <a:cubicBezTo>
                    <a:pt x="130240" y="166047"/>
                    <a:pt x="148438" y="159224"/>
                    <a:pt x="218951" y="163773"/>
                  </a:cubicBezTo>
                  <a:cubicBezTo>
                    <a:pt x="289465" y="168322"/>
                    <a:pt x="414569" y="175146"/>
                    <a:pt x="519202" y="177421"/>
                  </a:cubicBezTo>
                  <a:cubicBezTo>
                    <a:pt x="623835" y="179696"/>
                    <a:pt x="846748" y="177421"/>
                    <a:pt x="846748" y="177421"/>
                  </a:cubicBezTo>
                  <a:cubicBezTo>
                    <a:pt x="935458" y="177421"/>
                    <a:pt x="1003697" y="186519"/>
                    <a:pt x="1051464" y="177421"/>
                  </a:cubicBezTo>
                  <a:cubicBezTo>
                    <a:pt x="1099231" y="168323"/>
                    <a:pt x="1117429" y="147851"/>
                    <a:pt x="1133351" y="122830"/>
                  </a:cubicBezTo>
                  <a:cubicBezTo>
                    <a:pt x="1149273" y="97809"/>
                    <a:pt x="1146999" y="27295"/>
                    <a:pt x="1146999" y="27295"/>
                  </a:cubicBezTo>
                  <a:lnTo>
                    <a:pt x="1146999" y="27295"/>
                  </a:lnTo>
                </a:path>
              </a:pathLst>
            </a:cu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p:nvSpPr>
          <p:spPr>
            <a:xfrm>
              <a:off x="3908728" y="3064922"/>
              <a:ext cx="1684214" cy="3144197"/>
            </a:xfrm>
            <a:custGeom>
              <a:avLst/>
              <a:gdLst>
                <a:gd name="connsiteX0" fmla="*/ 1748711 w 1756590"/>
                <a:gd name="connsiteY0" fmla="*/ 0 h 3144197"/>
                <a:gd name="connsiteX1" fmla="*/ 1748711 w 1756590"/>
                <a:gd name="connsiteY1" fmla="*/ 109182 h 3144197"/>
                <a:gd name="connsiteX2" fmla="*/ 1666824 w 1756590"/>
                <a:gd name="connsiteY2" fmla="*/ 259307 h 3144197"/>
                <a:gd name="connsiteX3" fmla="*/ 1380221 w 1756590"/>
                <a:gd name="connsiteY3" fmla="*/ 436728 h 3144197"/>
                <a:gd name="connsiteX4" fmla="*/ 1230096 w 1756590"/>
                <a:gd name="connsiteY4" fmla="*/ 736979 h 3144197"/>
                <a:gd name="connsiteX5" fmla="*/ 1202800 w 1756590"/>
                <a:gd name="connsiteY5" fmla="*/ 1009934 h 3144197"/>
                <a:gd name="connsiteX6" fmla="*/ 1216448 w 1756590"/>
                <a:gd name="connsiteY6" fmla="*/ 1542197 h 3144197"/>
                <a:gd name="connsiteX7" fmla="*/ 1202800 w 1756590"/>
                <a:gd name="connsiteY7" fmla="*/ 2470245 h 3144197"/>
                <a:gd name="connsiteX8" fmla="*/ 1120914 w 1756590"/>
                <a:gd name="connsiteY8" fmla="*/ 3084394 h 3144197"/>
                <a:gd name="connsiteX9" fmla="*/ 834311 w 1756590"/>
                <a:gd name="connsiteY9" fmla="*/ 3125337 h 3144197"/>
                <a:gd name="connsiteX10" fmla="*/ 438526 w 1756590"/>
                <a:gd name="connsiteY10" fmla="*/ 3125337 h 3144197"/>
                <a:gd name="connsiteX11" fmla="*/ 138275 w 1756590"/>
                <a:gd name="connsiteY11" fmla="*/ 3125337 h 3144197"/>
                <a:gd name="connsiteX12" fmla="*/ 15445 w 1756590"/>
                <a:gd name="connsiteY12" fmla="*/ 3057098 h 3144197"/>
                <a:gd name="connsiteX13" fmla="*/ 1797 w 1756590"/>
                <a:gd name="connsiteY13" fmla="*/ 2688609 h 3144197"/>
                <a:gd name="connsiteX14" fmla="*/ 1797 w 1756590"/>
                <a:gd name="connsiteY14" fmla="*/ 2688609 h 31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6590" h="3144197">
                  <a:moveTo>
                    <a:pt x="1748711" y="0"/>
                  </a:moveTo>
                  <a:cubicBezTo>
                    <a:pt x="1755535" y="32982"/>
                    <a:pt x="1762359" y="65964"/>
                    <a:pt x="1748711" y="109182"/>
                  </a:cubicBezTo>
                  <a:cubicBezTo>
                    <a:pt x="1735063" y="152400"/>
                    <a:pt x="1728239" y="204716"/>
                    <a:pt x="1666824" y="259307"/>
                  </a:cubicBezTo>
                  <a:cubicBezTo>
                    <a:pt x="1605409" y="313898"/>
                    <a:pt x="1453009" y="357116"/>
                    <a:pt x="1380221" y="436728"/>
                  </a:cubicBezTo>
                  <a:cubicBezTo>
                    <a:pt x="1307433" y="516340"/>
                    <a:pt x="1259666" y="641445"/>
                    <a:pt x="1230096" y="736979"/>
                  </a:cubicBezTo>
                  <a:cubicBezTo>
                    <a:pt x="1200526" y="832513"/>
                    <a:pt x="1205075" y="875731"/>
                    <a:pt x="1202800" y="1009934"/>
                  </a:cubicBezTo>
                  <a:cubicBezTo>
                    <a:pt x="1200525" y="1144137"/>
                    <a:pt x="1216448" y="1298812"/>
                    <a:pt x="1216448" y="1542197"/>
                  </a:cubicBezTo>
                  <a:cubicBezTo>
                    <a:pt x="1216448" y="1785582"/>
                    <a:pt x="1218722" y="2213212"/>
                    <a:pt x="1202800" y="2470245"/>
                  </a:cubicBezTo>
                  <a:cubicBezTo>
                    <a:pt x="1186878" y="2727278"/>
                    <a:pt x="1182329" y="2975212"/>
                    <a:pt x="1120914" y="3084394"/>
                  </a:cubicBezTo>
                  <a:cubicBezTo>
                    <a:pt x="1059499" y="3193576"/>
                    <a:pt x="948042" y="3118513"/>
                    <a:pt x="834311" y="3125337"/>
                  </a:cubicBezTo>
                  <a:cubicBezTo>
                    <a:pt x="720580" y="3132161"/>
                    <a:pt x="438526" y="3125337"/>
                    <a:pt x="438526" y="3125337"/>
                  </a:cubicBezTo>
                  <a:cubicBezTo>
                    <a:pt x="322520" y="3125337"/>
                    <a:pt x="208788" y="3136710"/>
                    <a:pt x="138275" y="3125337"/>
                  </a:cubicBezTo>
                  <a:cubicBezTo>
                    <a:pt x="67762" y="3113964"/>
                    <a:pt x="38191" y="3129886"/>
                    <a:pt x="15445" y="3057098"/>
                  </a:cubicBezTo>
                  <a:cubicBezTo>
                    <a:pt x="-7301" y="2984310"/>
                    <a:pt x="1797" y="2688609"/>
                    <a:pt x="1797" y="2688609"/>
                  </a:cubicBezTo>
                  <a:lnTo>
                    <a:pt x="1797" y="2688609"/>
                  </a:lnTo>
                </a:path>
              </a:pathLst>
            </a:custGeom>
            <a:noFill/>
            <a:ln w="444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p:cNvSpPr/>
            <p:nvPr/>
          </p:nvSpPr>
          <p:spPr>
            <a:xfrm>
              <a:off x="2036423" y="1909468"/>
              <a:ext cx="4406620" cy="1433126"/>
            </a:xfrm>
            <a:custGeom>
              <a:avLst/>
              <a:gdLst>
                <a:gd name="connsiteX0" fmla="*/ 4394801 w 4406620"/>
                <a:gd name="connsiteY0" fmla="*/ 1269241 h 1433126"/>
                <a:gd name="connsiteX1" fmla="*/ 4394801 w 4406620"/>
                <a:gd name="connsiteY1" fmla="*/ 1337480 h 1433126"/>
                <a:gd name="connsiteX2" fmla="*/ 4271971 w 4406620"/>
                <a:gd name="connsiteY2" fmla="*/ 1419367 h 1433126"/>
                <a:gd name="connsiteX3" fmla="*/ 3903482 w 4406620"/>
                <a:gd name="connsiteY3" fmla="*/ 1433014 h 1433126"/>
                <a:gd name="connsiteX4" fmla="*/ 2893547 w 4406620"/>
                <a:gd name="connsiteY4" fmla="*/ 1433014 h 1433126"/>
                <a:gd name="connsiteX5" fmla="*/ 1897261 w 4406620"/>
                <a:gd name="connsiteY5" fmla="*/ 1433014 h 1433126"/>
                <a:gd name="connsiteX6" fmla="*/ 1610658 w 4406620"/>
                <a:gd name="connsiteY6" fmla="*/ 1392071 h 1433126"/>
                <a:gd name="connsiteX7" fmla="*/ 996508 w 4406620"/>
                <a:gd name="connsiteY7" fmla="*/ 1146411 h 1433126"/>
                <a:gd name="connsiteX8" fmla="*/ 628019 w 4406620"/>
                <a:gd name="connsiteY8" fmla="*/ 1023582 h 1433126"/>
                <a:gd name="connsiteX9" fmla="*/ 423302 w 4406620"/>
                <a:gd name="connsiteY9" fmla="*/ 1009934 h 1433126"/>
                <a:gd name="connsiteX10" fmla="*/ 123052 w 4406620"/>
                <a:gd name="connsiteY10" fmla="*/ 1009934 h 1433126"/>
                <a:gd name="connsiteX11" fmla="*/ 41165 w 4406620"/>
                <a:gd name="connsiteY11" fmla="*/ 900752 h 1433126"/>
                <a:gd name="connsiteX12" fmla="*/ 27517 w 4406620"/>
                <a:gd name="connsiteY12" fmla="*/ 723331 h 1433126"/>
                <a:gd name="connsiteX13" fmla="*/ 222 w 4406620"/>
                <a:gd name="connsiteY13" fmla="*/ 300250 h 1433126"/>
                <a:gd name="connsiteX14" fmla="*/ 13870 w 4406620"/>
                <a:gd name="connsiteY14" fmla="*/ 0 h 1433126"/>
                <a:gd name="connsiteX15" fmla="*/ 13870 w 4406620"/>
                <a:gd name="connsiteY15" fmla="*/ 0 h 14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6620" h="1433126">
                  <a:moveTo>
                    <a:pt x="4394801" y="1269241"/>
                  </a:moveTo>
                  <a:cubicBezTo>
                    <a:pt x="4405037" y="1290850"/>
                    <a:pt x="4415273" y="1312459"/>
                    <a:pt x="4394801" y="1337480"/>
                  </a:cubicBezTo>
                  <a:cubicBezTo>
                    <a:pt x="4374329" y="1362501"/>
                    <a:pt x="4353857" y="1403445"/>
                    <a:pt x="4271971" y="1419367"/>
                  </a:cubicBezTo>
                  <a:cubicBezTo>
                    <a:pt x="4190085" y="1435289"/>
                    <a:pt x="3903482" y="1433014"/>
                    <a:pt x="3903482" y="1433014"/>
                  </a:cubicBezTo>
                  <a:lnTo>
                    <a:pt x="2893547" y="1433014"/>
                  </a:lnTo>
                  <a:lnTo>
                    <a:pt x="1897261" y="1433014"/>
                  </a:lnTo>
                  <a:cubicBezTo>
                    <a:pt x="1683446" y="1426190"/>
                    <a:pt x="1760783" y="1439838"/>
                    <a:pt x="1610658" y="1392071"/>
                  </a:cubicBezTo>
                  <a:cubicBezTo>
                    <a:pt x="1460533" y="1344304"/>
                    <a:pt x="1160281" y="1207826"/>
                    <a:pt x="996508" y="1146411"/>
                  </a:cubicBezTo>
                  <a:cubicBezTo>
                    <a:pt x="832735" y="1084996"/>
                    <a:pt x="723553" y="1046328"/>
                    <a:pt x="628019" y="1023582"/>
                  </a:cubicBezTo>
                  <a:cubicBezTo>
                    <a:pt x="532485" y="1000836"/>
                    <a:pt x="507463" y="1012209"/>
                    <a:pt x="423302" y="1009934"/>
                  </a:cubicBezTo>
                  <a:cubicBezTo>
                    <a:pt x="339141" y="1007659"/>
                    <a:pt x="186741" y="1028131"/>
                    <a:pt x="123052" y="1009934"/>
                  </a:cubicBezTo>
                  <a:cubicBezTo>
                    <a:pt x="59362" y="991737"/>
                    <a:pt x="57087" y="948519"/>
                    <a:pt x="41165" y="900752"/>
                  </a:cubicBezTo>
                  <a:cubicBezTo>
                    <a:pt x="25242" y="852985"/>
                    <a:pt x="34341" y="823415"/>
                    <a:pt x="27517" y="723331"/>
                  </a:cubicBezTo>
                  <a:cubicBezTo>
                    <a:pt x="20693" y="623247"/>
                    <a:pt x="2496" y="420805"/>
                    <a:pt x="222" y="300250"/>
                  </a:cubicBezTo>
                  <a:cubicBezTo>
                    <a:pt x="-2052" y="179695"/>
                    <a:pt x="13870" y="0"/>
                    <a:pt x="13870" y="0"/>
                  </a:cubicBezTo>
                  <a:lnTo>
                    <a:pt x="13870" y="0"/>
                  </a:lnTo>
                </a:path>
              </a:pathLst>
            </a:custGeom>
            <a:noFill/>
            <a:ln w="444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4766197" y="4419696"/>
              <a:ext cx="1438746" cy="1459240"/>
            </a:xfrm>
            <a:custGeom>
              <a:avLst/>
              <a:gdLst>
                <a:gd name="connsiteX0" fmla="*/ 0 w 1438746"/>
                <a:gd name="connsiteY0" fmla="*/ 2626 h 1588344"/>
                <a:gd name="connsiteX1" fmla="*/ 122830 w 1438746"/>
                <a:gd name="connsiteY1" fmla="*/ 2626 h 1588344"/>
                <a:gd name="connsiteX2" fmla="*/ 300251 w 1438746"/>
                <a:gd name="connsiteY2" fmla="*/ 29922 h 1588344"/>
                <a:gd name="connsiteX3" fmla="*/ 382137 w 1438746"/>
                <a:gd name="connsiteY3" fmla="*/ 139104 h 1588344"/>
                <a:gd name="connsiteX4" fmla="*/ 409433 w 1438746"/>
                <a:gd name="connsiteY4" fmla="*/ 453003 h 1588344"/>
                <a:gd name="connsiteX5" fmla="*/ 423081 w 1438746"/>
                <a:gd name="connsiteY5" fmla="*/ 862435 h 1588344"/>
                <a:gd name="connsiteX6" fmla="*/ 423081 w 1438746"/>
                <a:gd name="connsiteY6" fmla="*/ 1421994 h 1588344"/>
                <a:gd name="connsiteX7" fmla="*/ 518615 w 1438746"/>
                <a:gd name="connsiteY7" fmla="*/ 1572119 h 1588344"/>
                <a:gd name="connsiteX8" fmla="*/ 682388 w 1438746"/>
                <a:gd name="connsiteY8" fmla="*/ 1585767 h 1588344"/>
                <a:gd name="connsiteX9" fmla="*/ 914400 w 1438746"/>
                <a:gd name="connsiteY9" fmla="*/ 1585767 h 1588344"/>
                <a:gd name="connsiteX10" fmla="*/ 1378424 w 1438746"/>
                <a:gd name="connsiteY10" fmla="*/ 1572119 h 1588344"/>
                <a:gd name="connsiteX11" fmla="*/ 1433015 w 1438746"/>
                <a:gd name="connsiteY11" fmla="*/ 1462937 h 1588344"/>
                <a:gd name="connsiteX12" fmla="*/ 1433015 w 1438746"/>
                <a:gd name="connsiteY12" fmla="*/ 1462937 h 158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8746" h="1588344">
                  <a:moveTo>
                    <a:pt x="0" y="2626"/>
                  </a:moveTo>
                  <a:cubicBezTo>
                    <a:pt x="36394" y="351"/>
                    <a:pt x="72788" y="-1923"/>
                    <a:pt x="122830" y="2626"/>
                  </a:cubicBezTo>
                  <a:cubicBezTo>
                    <a:pt x="172872" y="7175"/>
                    <a:pt x="257033" y="7176"/>
                    <a:pt x="300251" y="29922"/>
                  </a:cubicBezTo>
                  <a:cubicBezTo>
                    <a:pt x="343469" y="52668"/>
                    <a:pt x="363940" y="68591"/>
                    <a:pt x="382137" y="139104"/>
                  </a:cubicBezTo>
                  <a:cubicBezTo>
                    <a:pt x="400334" y="209618"/>
                    <a:pt x="402609" y="332448"/>
                    <a:pt x="409433" y="453003"/>
                  </a:cubicBezTo>
                  <a:cubicBezTo>
                    <a:pt x="416257" y="573558"/>
                    <a:pt x="420806" y="700937"/>
                    <a:pt x="423081" y="862435"/>
                  </a:cubicBezTo>
                  <a:cubicBezTo>
                    <a:pt x="425356" y="1023933"/>
                    <a:pt x="407159" y="1303713"/>
                    <a:pt x="423081" y="1421994"/>
                  </a:cubicBezTo>
                  <a:cubicBezTo>
                    <a:pt x="439003" y="1540275"/>
                    <a:pt x="475397" y="1544824"/>
                    <a:pt x="518615" y="1572119"/>
                  </a:cubicBezTo>
                  <a:cubicBezTo>
                    <a:pt x="561833" y="1599414"/>
                    <a:pt x="616424" y="1583492"/>
                    <a:pt x="682388" y="1585767"/>
                  </a:cubicBezTo>
                  <a:cubicBezTo>
                    <a:pt x="748352" y="1588042"/>
                    <a:pt x="914400" y="1585767"/>
                    <a:pt x="914400" y="1585767"/>
                  </a:cubicBezTo>
                  <a:cubicBezTo>
                    <a:pt x="1030406" y="1583492"/>
                    <a:pt x="1291988" y="1592591"/>
                    <a:pt x="1378424" y="1572119"/>
                  </a:cubicBezTo>
                  <a:cubicBezTo>
                    <a:pt x="1464860" y="1551647"/>
                    <a:pt x="1433015" y="1462937"/>
                    <a:pt x="1433015" y="1462937"/>
                  </a:cubicBezTo>
                  <a:lnTo>
                    <a:pt x="1433015" y="1462937"/>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2238591" y="1918513"/>
              <a:ext cx="4195259" cy="4121403"/>
            </a:xfrm>
            <a:custGeom>
              <a:avLst/>
              <a:gdLst>
                <a:gd name="connsiteX0" fmla="*/ 4192633 w 4195259"/>
                <a:gd name="connsiteY0" fmla="*/ 4039737 h 4413479"/>
                <a:gd name="connsiteX1" fmla="*/ 4192633 w 4195259"/>
                <a:gd name="connsiteY1" fmla="*/ 4135271 h 4413479"/>
                <a:gd name="connsiteX2" fmla="*/ 4165338 w 4195259"/>
                <a:gd name="connsiteY2" fmla="*/ 4353635 h 4413479"/>
                <a:gd name="connsiteX3" fmla="*/ 3960621 w 4195259"/>
                <a:gd name="connsiteY3" fmla="*/ 4408226 h 4413479"/>
                <a:gd name="connsiteX4" fmla="*/ 3373768 w 4195259"/>
                <a:gd name="connsiteY4" fmla="*/ 4408226 h 4413479"/>
                <a:gd name="connsiteX5" fmla="*/ 3114460 w 4195259"/>
                <a:gd name="connsiteY5" fmla="*/ 4380931 h 4413479"/>
                <a:gd name="connsiteX6" fmla="*/ 3087165 w 4195259"/>
                <a:gd name="connsiteY6" fmla="*/ 4107976 h 4413479"/>
                <a:gd name="connsiteX7" fmla="*/ 3073517 w 4195259"/>
                <a:gd name="connsiteY7" fmla="*/ 3753134 h 4413479"/>
                <a:gd name="connsiteX8" fmla="*/ 3046221 w 4195259"/>
                <a:gd name="connsiteY8" fmla="*/ 3521122 h 4413479"/>
                <a:gd name="connsiteX9" fmla="*/ 3032574 w 4195259"/>
                <a:gd name="connsiteY9" fmla="*/ 3152632 h 4413479"/>
                <a:gd name="connsiteX10" fmla="*/ 3018926 w 4195259"/>
                <a:gd name="connsiteY10" fmla="*/ 2402006 h 4413479"/>
                <a:gd name="connsiteX11" fmla="*/ 2964335 w 4195259"/>
                <a:gd name="connsiteY11" fmla="*/ 1924334 h 4413479"/>
                <a:gd name="connsiteX12" fmla="*/ 2609493 w 4195259"/>
                <a:gd name="connsiteY12" fmla="*/ 1856095 h 4413479"/>
                <a:gd name="connsiteX13" fmla="*/ 2118174 w 4195259"/>
                <a:gd name="connsiteY13" fmla="*/ 1842447 h 4413479"/>
                <a:gd name="connsiteX14" fmla="*/ 1640502 w 4195259"/>
                <a:gd name="connsiteY14" fmla="*/ 1774208 h 4413479"/>
                <a:gd name="connsiteX15" fmla="*/ 1517672 w 4195259"/>
                <a:gd name="connsiteY15" fmla="*/ 1446662 h 4413479"/>
                <a:gd name="connsiteX16" fmla="*/ 1476729 w 4195259"/>
                <a:gd name="connsiteY16" fmla="*/ 1296537 h 4413479"/>
                <a:gd name="connsiteX17" fmla="*/ 1162830 w 4195259"/>
                <a:gd name="connsiteY17" fmla="*/ 1160059 h 4413479"/>
                <a:gd name="connsiteX18" fmla="*/ 698806 w 4195259"/>
                <a:gd name="connsiteY18" fmla="*/ 996286 h 4413479"/>
                <a:gd name="connsiteX19" fmla="*/ 398556 w 4195259"/>
                <a:gd name="connsiteY19" fmla="*/ 928047 h 4413479"/>
                <a:gd name="connsiteX20" fmla="*/ 43714 w 4195259"/>
                <a:gd name="connsiteY20" fmla="*/ 887104 h 4413479"/>
                <a:gd name="connsiteX21" fmla="*/ 2771 w 4195259"/>
                <a:gd name="connsiteY21" fmla="*/ 736979 h 4413479"/>
                <a:gd name="connsiteX22" fmla="*/ 16418 w 4195259"/>
                <a:gd name="connsiteY22" fmla="*/ 668740 h 4413479"/>
                <a:gd name="connsiteX23" fmla="*/ 16418 w 4195259"/>
                <a:gd name="connsiteY23" fmla="*/ 163773 h 4413479"/>
                <a:gd name="connsiteX24" fmla="*/ 16418 w 4195259"/>
                <a:gd name="connsiteY24" fmla="*/ 0 h 4413479"/>
                <a:gd name="connsiteX25" fmla="*/ 16418 w 4195259"/>
                <a:gd name="connsiteY25" fmla="*/ 0 h 441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5259" h="4413479">
                  <a:moveTo>
                    <a:pt x="4192633" y="4039737"/>
                  </a:moveTo>
                  <a:cubicBezTo>
                    <a:pt x="4194907" y="4061346"/>
                    <a:pt x="4197182" y="4082955"/>
                    <a:pt x="4192633" y="4135271"/>
                  </a:cubicBezTo>
                  <a:cubicBezTo>
                    <a:pt x="4188084" y="4187587"/>
                    <a:pt x="4204007" y="4308143"/>
                    <a:pt x="4165338" y="4353635"/>
                  </a:cubicBezTo>
                  <a:cubicBezTo>
                    <a:pt x="4126669" y="4399127"/>
                    <a:pt x="4092549" y="4399128"/>
                    <a:pt x="3960621" y="4408226"/>
                  </a:cubicBezTo>
                  <a:cubicBezTo>
                    <a:pt x="3828693" y="4417325"/>
                    <a:pt x="3514795" y="4412775"/>
                    <a:pt x="3373768" y="4408226"/>
                  </a:cubicBezTo>
                  <a:cubicBezTo>
                    <a:pt x="3232741" y="4403677"/>
                    <a:pt x="3162227" y="4430973"/>
                    <a:pt x="3114460" y="4380931"/>
                  </a:cubicBezTo>
                  <a:cubicBezTo>
                    <a:pt x="3066693" y="4330889"/>
                    <a:pt x="3093989" y="4212609"/>
                    <a:pt x="3087165" y="4107976"/>
                  </a:cubicBezTo>
                  <a:cubicBezTo>
                    <a:pt x="3080341" y="4003343"/>
                    <a:pt x="3080341" y="3850943"/>
                    <a:pt x="3073517" y="3753134"/>
                  </a:cubicBezTo>
                  <a:cubicBezTo>
                    <a:pt x="3066693" y="3655325"/>
                    <a:pt x="3053045" y="3621206"/>
                    <a:pt x="3046221" y="3521122"/>
                  </a:cubicBezTo>
                  <a:cubicBezTo>
                    <a:pt x="3039397" y="3421038"/>
                    <a:pt x="3037123" y="3339151"/>
                    <a:pt x="3032574" y="3152632"/>
                  </a:cubicBezTo>
                  <a:cubicBezTo>
                    <a:pt x="3028025" y="2966113"/>
                    <a:pt x="3030299" y="2606722"/>
                    <a:pt x="3018926" y="2402006"/>
                  </a:cubicBezTo>
                  <a:cubicBezTo>
                    <a:pt x="3007553" y="2197290"/>
                    <a:pt x="3032574" y="2015319"/>
                    <a:pt x="2964335" y="1924334"/>
                  </a:cubicBezTo>
                  <a:cubicBezTo>
                    <a:pt x="2896096" y="1833349"/>
                    <a:pt x="2750520" y="1869743"/>
                    <a:pt x="2609493" y="1856095"/>
                  </a:cubicBezTo>
                  <a:cubicBezTo>
                    <a:pt x="2468466" y="1842447"/>
                    <a:pt x="2279672" y="1856095"/>
                    <a:pt x="2118174" y="1842447"/>
                  </a:cubicBezTo>
                  <a:cubicBezTo>
                    <a:pt x="1956676" y="1828799"/>
                    <a:pt x="1740586" y="1840172"/>
                    <a:pt x="1640502" y="1774208"/>
                  </a:cubicBezTo>
                  <a:cubicBezTo>
                    <a:pt x="1540418" y="1708244"/>
                    <a:pt x="1544967" y="1526274"/>
                    <a:pt x="1517672" y="1446662"/>
                  </a:cubicBezTo>
                  <a:cubicBezTo>
                    <a:pt x="1490377" y="1367050"/>
                    <a:pt x="1535869" y="1344304"/>
                    <a:pt x="1476729" y="1296537"/>
                  </a:cubicBezTo>
                  <a:cubicBezTo>
                    <a:pt x="1417589" y="1248770"/>
                    <a:pt x="1292484" y="1210101"/>
                    <a:pt x="1162830" y="1160059"/>
                  </a:cubicBezTo>
                  <a:cubicBezTo>
                    <a:pt x="1033176" y="1110017"/>
                    <a:pt x="826185" y="1034955"/>
                    <a:pt x="698806" y="996286"/>
                  </a:cubicBezTo>
                  <a:cubicBezTo>
                    <a:pt x="571427" y="957617"/>
                    <a:pt x="507738" y="946244"/>
                    <a:pt x="398556" y="928047"/>
                  </a:cubicBezTo>
                  <a:cubicBezTo>
                    <a:pt x="289374" y="909850"/>
                    <a:pt x="109678" y="918949"/>
                    <a:pt x="43714" y="887104"/>
                  </a:cubicBezTo>
                  <a:cubicBezTo>
                    <a:pt x="-22250" y="855259"/>
                    <a:pt x="7320" y="773373"/>
                    <a:pt x="2771" y="736979"/>
                  </a:cubicBezTo>
                  <a:cubicBezTo>
                    <a:pt x="-1778" y="700585"/>
                    <a:pt x="14143" y="764274"/>
                    <a:pt x="16418" y="668740"/>
                  </a:cubicBezTo>
                  <a:cubicBezTo>
                    <a:pt x="18692" y="573206"/>
                    <a:pt x="16418" y="163773"/>
                    <a:pt x="16418" y="163773"/>
                  </a:cubicBezTo>
                  <a:lnTo>
                    <a:pt x="16418" y="0"/>
                  </a:lnTo>
                  <a:lnTo>
                    <a:pt x="16418" y="0"/>
                  </a:lnTo>
                </a:path>
              </a:pathLst>
            </a:cu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4752549" y="3119514"/>
              <a:ext cx="1451916" cy="1214651"/>
            </a:xfrm>
            <a:custGeom>
              <a:avLst/>
              <a:gdLst>
                <a:gd name="connsiteX0" fmla="*/ 0 w 1451916"/>
                <a:gd name="connsiteY0" fmla="*/ 1267223 h 1267223"/>
                <a:gd name="connsiteX1" fmla="*/ 204717 w 1451916"/>
                <a:gd name="connsiteY1" fmla="*/ 1239927 h 1267223"/>
                <a:gd name="connsiteX2" fmla="*/ 232012 w 1451916"/>
                <a:gd name="connsiteY2" fmla="*/ 1103449 h 1267223"/>
                <a:gd name="connsiteX3" fmla="*/ 245660 w 1451916"/>
                <a:gd name="connsiteY3" fmla="*/ 762255 h 1267223"/>
                <a:gd name="connsiteX4" fmla="*/ 286603 w 1451916"/>
                <a:gd name="connsiteY4" fmla="*/ 516596 h 1267223"/>
                <a:gd name="connsiteX5" fmla="*/ 586854 w 1451916"/>
                <a:gd name="connsiteY5" fmla="*/ 434709 h 1267223"/>
                <a:gd name="connsiteX6" fmla="*/ 1078173 w 1451916"/>
                <a:gd name="connsiteY6" fmla="*/ 448357 h 1267223"/>
                <a:gd name="connsiteX7" fmla="*/ 1392072 w 1451916"/>
                <a:gd name="connsiteY7" fmla="*/ 393766 h 1267223"/>
                <a:gd name="connsiteX8" fmla="*/ 1446663 w 1451916"/>
                <a:gd name="connsiteY8" fmla="*/ 38924 h 1267223"/>
                <a:gd name="connsiteX9" fmla="*/ 1446663 w 1451916"/>
                <a:gd name="connsiteY9" fmla="*/ 25276 h 126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1916" h="1267223">
                  <a:moveTo>
                    <a:pt x="0" y="1267223"/>
                  </a:moveTo>
                  <a:cubicBezTo>
                    <a:pt x="83024" y="1267223"/>
                    <a:pt x="166048" y="1267223"/>
                    <a:pt x="204717" y="1239927"/>
                  </a:cubicBezTo>
                  <a:cubicBezTo>
                    <a:pt x="243386" y="1212631"/>
                    <a:pt x="225188" y="1183061"/>
                    <a:pt x="232012" y="1103449"/>
                  </a:cubicBezTo>
                  <a:cubicBezTo>
                    <a:pt x="238836" y="1023837"/>
                    <a:pt x="236562" y="860064"/>
                    <a:pt x="245660" y="762255"/>
                  </a:cubicBezTo>
                  <a:cubicBezTo>
                    <a:pt x="254758" y="664446"/>
                    <a:pt x="229737" y="571187"/>
                    <a:pt x="286603" y="516596"/>
                  </a:cubicBezTo>
                  <a:cubicBezTo>
                    <a:pt x="343469" y="462005"/>
                    <a:pt x="454926" y="446082"/>
                    <a:pt x="586854" y="434709"/>
                  </a:cubicBezTo>
                  <a:cubicBezTo>
                    <a:pt x="718782" y="423336"/>
                    <a:pt x="943970" y="455181"/>
                    <a:pt x="1078173" y="448357"/>
                  </a:cubicBezTo>
                  <a:cubicBezTo>
                    <a:pt x="1212376" y="441533"/>
                    <a:pt x="1330657" y="462005"/>
                    <a:pt x="1392072" y="393766"/>
                  </a:cubicBezTo>
                  <a:cubicBezTo>
                    <a:pt x="1453487" y="325527"/>
                    <a:pt x="1437564" y="100339"/>
                    <a:pt x="1446663" y="38924"/>
                  </a:cubicBezTo>
                  <a:cubicBezTo>
                    <a:pt x="1455762" y="-22491"/>
                    <a:pt x="1451212" y="1392"/>
                    <a:pt x="1446663" y="25276"/>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p:cNvSpPr/>
            <p:nvPr/>
          </p:nvSpPr>
          <p:spPr>
            <a:xfrm>
              <a:off x="3137747" y="3760959"/>
              <a:ext cx="1464677" cy="232012"/>
            </a:xfrm>
            <a:custGeom>
              <a:avLst/>
              <a:gdLst>
                <a:gd name="connsiteX0" fmla="*/ 1464677 w 1464677"/>
                <a:gd name="connsiteY0" fmla="*/ 218364 h 232012"/>
                <a:gd name="connsiteX1" fmla="*/ 1178074 w 1464677"/>
                <a:gd name="connsiteY1" fmla="*/ 232012 h 232012"/>
                <a:gd name="connsiteX2" fmla="*/ 495686 w 1464677"/>
                <a:gd name="connsiteY2" fmla="*/ 218364 h 232012"/>
                <a:gd name="connsiteX3" fmla="*/ 58958 w 1464677"/>
                <a:gd name="connsiteY3" fmla="*/ 150125 h 232012"/>
                <a:gd name="connsiteX4" fmla="*/ 4367 w 1464677"/>
                <a:gd name="connsiteY4" fmla="*/ 0 h 232012"/>
                <a:gd name="connsiteX5" fmla="*/ 4367 w 1464677"/>
                <a:gd name="connsiteY5" fmla="*/ 0 h 2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677" h="232012">
                  <a:moveTo>
                    <a:pt x="1464677" y="218364"/>
                  </a:moveTo>
                  <a:cubicBezTo>
                    <a:pt x="1402124" y="225188"/>
                    <a:pt x="1339572" y="232012"/>
                    <a:pt x="1178074" y="232012"/>
                  </a:cubicBezTo>
                  <a:cubicBezTo>
                    <a:pt x="1016576" y="232012"/>
                    <a:pt x="682205" y="232012"/>
                    <a:pt x="495686" y="218364"/>
                  </a:cubicBezTo>
                  <a:cubicBezTo>
                    <a:pt x="309167" y="204716"/>
                    <a:pt x="140844" y="186519"/>
                    <a:pt x="58958" y="150125"/>
                  </a:cubicBezTo>
                  <a:cubicBezTo>
                    <a:pt x="-22928" y="113731"/>
                    <a:pt x="4367" y="0"/>
                    <a:pt x="4367" y="0"/>
                  </a:cubicBezTo>
                  <a:lnTo>
                    <a:pt x="4367" y="0"/>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2309600" y="3747311"/>
              <a:ext cx="349073" cy="194375"/>
            </a:xfrm>
            <a:custGeom>
              <a:avLst/>
              <a:gdLst>
                <a:gd name="connsiteX0" fmla="*/ 341194 w 349073"/>
                <a:gd name="connsiteY0" fmla="*/ 13648 h 194375"/>
                <a:gd name="connsiteX1" fmla="*/ 341194 w 349073"/>
                <a:gd name="connsiteY1" fmla="*/ 122830 h 194375"/>
                <a:gd name="connsiteX2" fmla="*/ 259308 w 349073"/>
                <a:gd name="connsiteY2" fmla="*/ 177421 h 194375"/>
                <a:gd name="connsiteX3" fmla="*/ 68239 w 349073"/>
                <a:gd name="connsiteY3" fmla="*/ 191069 h 194375"/>
                <a:gd name="connsiteX4" fmla="*/ 13648 w 349073"/>
                <a:gd name="connsiteY4" fmla="*/ 122830 h 194375"/>
                <a:gd name="connsiteX5" fmla="*/ 0 w 349073"/>
                <a:gd name="connsiteY5" fmla="*/ 0 h 194375"/>
                <a:gd name="connsiteX6" fmla="*/ 0 w 349073"/>
                <a:gd name="connsiteY6" fmla="*/ 0 h 19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73" h="194375">
                  <a:moveTo>
                    <a:pt x="341194" y="13648"/>
                  </a:moveTo>
                  <a:cubicBezTo>
                    <a:pt x="348018" y="54591"/>
                    <a:pt x="354842" y="95535"/>
                    <a:pt x="341194" y="122830"/>
                  </a:cubicBezTo>
                  <a:cubicBezTo>
                    <a:pt x="327546" y="150125"/>
                    <a:pt x="304800" y="166048"/>
                    <a:pt x="259308" y="177421"/>
                  </a:cubicBezTo>
                  <a:cubicBezTo>
                    <a:pt x="213816" y="188794"/>
                    <a:pt x="109182" y="200167"/>
                    <a:pt x="68239" y="191069"/>
                  </a:cubicBezTo>
                  <a:cubicBezTo>
                    <a:pt x="27296" y="181971"/>
                    <a:pt x="25021" y="154675"/>
                    <a:pt x="13648" y="122830"/>
                  </a:cubicBezTo>
                  <a:cubicBezTo>
                    <a:pt x="2275" y="90985"/>
                    <a:pt x="0" y="0"/>
                    <a:pt x="0" y="0"/>
                  </a:cubicBezTo>
                  <a:lnTo>
                    <a:pt x="0"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a:off x="2209172" y="3781428"/>
              <a:ext cx="114076" cy="2531661"/>
            </a:xfrm>
            <a:custGeom>
              <a:avLst/>
              <a:gdLst>
                <a:gd name="connsiteX0" fmla="*/ 2626 w 98160"/>
                <a:gd name="connsiteY0" fmla="*/ 0 h 2647666"/>
                <a:gd name="connsiteX1" fmla="*/ 2626 w 98160"/>
                <a:gd name="connsiteY1" fmla="*/ 423081 h 2647666"/>
                <a:gd name="connsiteX2" fmla="*/ 29921 w 98160"/>
                <a:gd name="connsiteY2" fmla="*/ 1214651 h 2647666"/>
                <a:gd name="connsiteX3" fmla="*/ 29921 w 98160"/>
                <a:gd name="connsiteY3" fmla="*/ 2265529 h 2647666"/>
                <a:gd name="connsiteX4" fmla="*/ 98160 w 98160"/>
                <a:gd name="connsiteY4" fmla="*/ 2647666 h 2647666"/>
                <a:gd name="connsiteX5" fmla="*/ 98160 w 98160"/>
                <a:gd name="connsiteY5" fmla="*/ 2647666 h 264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160" h="2647666">
                  <a:moveTo>
                    <a:pt x="2626" y="0"/>
                  </a:moveTo>
                  <a:cubicBezTo>
                    <a:pt x="351" y="110319"/>
                    <a:pt x="-1923" y="220639"/>
                    <a:pt x="2626" y="423081"/>
                  </a:cubicBezTo>
                  <a:cubicBezTo>
                    <a:pt x="7175" y="625523"/>
                    <a:pt x="25372" y="907576"/>
                    <a:pt x="29921" y="1214651"/>
                  </a:cubicBezTo>
                  <a:cubicBezTo>
                    <a:pt x="34470" y="1521726"/>
                    <a:pt x="18548" y="2026693"/>
                    <a:pt x="29921" y="2265529"/>
                  </a:cubicBezTo>
                  <a:cubicBezTo>
                    <a:pt x="41294" y="2504365"/>
                    <a:pt x="98160" y="2647666"/>
                    <a:pt x="98160" y="2647666"/>
                  </a:cubicBezTo>
                  <a:lnTo>
                    <a:pt x="98160" y="2647666"/>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a:off x="1813505" y="3803553"/>
              <a:ext cx="45719" cy="1922681"/>
            </a:xfrm>
            <a:custGeom>
              <a:avLst/>
              <a:gdLst>
                <a:gd name="connsiteX0" fmla="*/ 0 w 13648"/>
                <a:gd name="connsiteY0" fmla="*/ 2101756 h 2101756"/>
                <a:gd name="connsiteX1" fmla="*/ 13648 w 13648"/>
                <a:gd name="connsiteY1" fmla="*/ 0 h 2101756"/>
                <a:gd name="connsiteX2" fmla="*/ 13648 w 13648"/>
                <a:gd name="connsiteY2" fmla="*/ 0 h 2101756"/>
              </a:gdLst>
              <a:ahLst/>
              <a:cxnLst>
                <a:cxn ang="0">
                  <a:pos x="connsiteX0" y="connsiteY0"/>
                </a:cxn>
                <a:cxn ang="0">
                  <a:pos x="connsiteX1" y="connsiteY1"/>
                </a:cxn>
                <a:cxn ang="0">
                  <a:pos x="connsiteX2" y="connsiteY2"/>
                </a:cxn>
              </a:cxnLst>
              <a:rect l="l" t="t" r="r" b="b"/>
              <a:pathLst>
                <a:path w="13648" h="2101756">
                  <a:moveTo>
                    <a:pt x="0" y="2101756"/>
                  </a:moveTo>
                  <a:cubicBezTo>
                    <a:pt x="5686" y="1226024"/>
                    <a:pt x="13648" y="0"/>
                    <a:pt x="13648" y="0"/>
                  </a:cubicBezTo>
                  <a:lnTo>
                    <a:pt x="13648" y="0"/>
                  </a:lnTo>
                </a:path>
              </a:pathLst>
            </a:custGeom>
            <a:noFill/>
            <a:ln w="44450">
              <a:solidFill>
                <a:srgbClr val="0C6822"/>
              </a:solidFill>
            </a:ln>
            <a:effectLst>
              <a:outerShdw blurRad="50800" dist="50800" dir="5400000" sx="70000" sy="700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4626587" y="3111695"/>
              <a:ext cx="277553" cy="1156917"/>
            </a:xfrm>
            <a:custGeom>
              <a:avLst/>
              <a:gdLst>
                <a:gd name="connsiteX0" fmla="*/ 150125 w 277553"/>
                <a:gd name="connsiteY0" fmla="*/ 1146412 h 1156917"/>
                <a:gd name="connsiteX1" fmla="*/ 218364 w 277553"/>
                <a:gd name="connsiteY1" fmla="*/ 1146412 h 1156917"/>
                <a:gd name="connsiteX2" fmla="*/ 272955 w 277553"/>
                <a:gd name="connsiteY2" fmla="*/ 1037229 h 1156917"/>
                <a:gd name="connsiteX3" fmla="*/ 272955 w 277553"/>
                <a:gd name="connsiteY3" fmla="*/ 764274 h 1156917"/>
                <a:gd name="connsiteX4" fmla="*/ 259307 w 277553"/>
                <a:gd name="connsiteY4" fmla="*/ 409432 h 1156917"/>
                <a:gd name="connsiteX5" fmla="*/ 122830 w 277553"/>
                <a:gd name="connsiteY5" fmla="*/ 341194 h 1156917"/>
                <a:gd name="connsiteX6" fmla="*/ 27295 w 277553"/>
                <a:gd name="connsiteY6" fmla="*/ 232012 h 1156917"/>
                <a:gd name="connsiteX7" fmla="*/ 0 w 277553"/>
                <a:gd name="connsiteY7" fmla="*/ 0 h 1156917"/>
                <a:gd name="connsiteX8" fmla="*/ 0 w 277553"/>
                <a:gd name="connsiteY8" fmla="*/ 0 h 115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553" h="1156917">
                  <a:moveTo>
                    <a:pt x="150125" y="1146412"/>
                  </a:moveTo>
                  <a:cubicBezTo>
                    <a:pt x="174008" y="1155510"/>
                    <a:pt x="197892" y="1164609"/>
                    <a:pt x="218364" y="1146412"/>
                  </a:cubicBezTo>
                  <a:cubicBezTo>
                    <a:pt x="238836" y="1128215"/>
                    <a:pt x="263857" y="1100919"/>
                    <a:pt x="272955" y="1037229"/>
                  </a:cubicBezTo>
                  <a:cubicBezTo>
                    <a:pt x="282053" y="973539"/>
                    <a:pt x="275230" y="868907"/>
                    <a:pt x="272955" y="764274"/>
                  </a:cubicBezTo>
                  <a:cubicBezTo>
                    <a:pt x="270680" y="659641"/>
                    <a:pt x="284328" y="479945"/>
                    <a:pt x="259307" y="409432"/>
                  </a:cubicBezTo>
                  <a:cubicBezTo>
                    <a:pt x="234286" y="338919"/>
                    <a:pt x="161499" y="370764"/>
                    <a:pt x="122830" y="341194"/>
                  </a:cubicBezTo>
                  <a:cubicBezTo>
                    <a:pt x="84161" y="311624"/>
                    <a:pt x="47767" y="288878"/>
                    <a:pt x="27295" y="232012"/>
                  </a:cubicBezTo>
                  <a:cubicBezTo>
                    <a:pt x="6823" y="175146"/>
                    <a:pt x="0" y="0"/>
                    <a:pt x="0" y="0"/>
                  </a:cubicBezTo>
                  <a:lnTo>
                    <a:pt x="0"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reeform 1"/>
            <p:cNvSpPr/>
            <p:nvPr/>
          </p:nvSpPr>
          <p:spPr>
            <a:xfrm>
              <a:off x="3207224" y="1965278"/>
              <a:ext cx="1571701" cy="1631783"/>
            </a:xfrm>
            <a:custGeom>
              <a:avLst/>
              <a:gdLst>
                <a:gd name="connsiteX0" fmla="*/ 1555845 w 1571701"/>
                <a:gd name="connsiteY0" fmla="*/ 982638 h 1631783"/>
                <a:gd name="connsiteX1" fmla="*/ 1569492 w 1571701"/>
                <a:gd name="connsiteY1" fmla="*/ 1132764 h 1631783"/>
                <a:gd name="connsiteX2" fmla="*/ 1514901 w 1571701"/>
                <a:gd name="connsiteY2" fmla="*/ 1555844 h 1631783"/>
                <a:gd name="connsiteX3" fmla="*/ 1364776 w 1571701"/>
                <a:gd name="connsiteY3" fmla="*/ 1624083 h 1631783"/>
                <a:gd name="connsiteX4" fmla="*/ 1187355 w 1571701"/>
                <a:gd name="connsiteY4" fmla="*/ 1624083 h 1631783"/>
                <a:gd name="connsiteX5" fmla="*/ 777922 w 1571701"/>
                <a:gd name="connsiteY5" fmla="*/ 1569492 h 1631783"/>
                <a:gd name="connsiteX6" fmla="*/ 600501 w 1571701"/>
                <a:gd name="connsiteY6" fmla="*/ 1187355 h 1631783"/>
                <a:gd name="connsiteX7" fmla="*/ 518615 w 1571701"/>
                <a:gd name="connsiteY7" fmla="*/ 982638 h 1631783"/>
                <a:gd name="connsiteX8" fmla="*/ 327546 w 1571701"/>
                <a:gd name="connsiteY8" fmla="*/ 859809 h 1631783"/>
                <a:gd name="connsiteX9" fmla="*/ 68239 w 1571701"/>
                <a:gd name="connsiteY9" fmla="*/ 682388 h 1631783"/>
                <a:gd name="connsiteX10" fmla="*/ 0 w 1571701"/>
                <a:gd name="connsiteY10" fmla="*/ 0 h 1631783"/>
                <a:gd name="connsiteX11" fmla="*/ 0 w 1571701"/>
                <a:gd name="connsiteY11" fmla="*/ 0 h 163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1701" h="1631783">
                  <a:moveTo>
                    <a:pt x="1555845" y="982638"/>
                  </a:moveTo>
                  <a:cubicBezTo>
                    <a:pt x="1566080" y="1009934"/>
                    <a:pt x="1576316" y="1037230"/>
                    <a:pt x="1569492" y="1132764"/>
                  </a:cubicBezTo>
                  <a:cubicBezTo>
                    <a:pt x="1562668" y="1228298"/>
                    <a:pt x="1549020" y="1473958"/>
                    <a:pt x="1514901" y="1555844"/>
                  </a:cubicBezTo>
                  <a:cubicBezTo>
                    <a:pt x="1480782" y="1637730"/>
                    <a:pt x="1419367" y="1612710"/>
                    <a:pt x="1364776" y="1624083"/>
                  </a:cubicBezTo>
                  <a:cubicBezTo>
                    <a:pt x="1310185" y="1635456"/>
                    <a:pt x="1285164" y="1633181"/>
                    <a:pt x="1187355" y="1624083"/>
                  </a:cubicBezTo>
                  <a:cubicBezTo>
                    <a:pt x="1089546" y="1614985"/>
                    <a:pt x="875731" y="1642280"/>
                    <a:pt x="777922" y="1569492"/>
                  </a:cubicBezTo>
                  <a:cubicBezTo>
                    <a:pt x="680113" y="1496704"/>
                    <a:pt x="643719" y="1285164"/>
                    <a:pt x="600501" y="1187355"/>
                  </a:cubicBezTo>
                  <a:cubicBezTo>
                    <a:pt x="557283" y="1089546"/>
                    <a:pt x="564107" y="1037229"/>
                    <a:pt x="518615" y="982638"/>
                  </a:cubicBezTo>
                  <a:cubicBezTo>
                    <a:pt x="473123" y="928047"/>
                    <a:pt x="402609" y="909851"/>
                    <a:pt x="327546" y="859809"/>
                  </a:cubicBezTo>
                  <a:cubicBezTo>
                    <a:pt x="252483" y="809767"/>
                    <a:pt x="122830" y="825690"/>
                    <a:pt x="68239" y="682388"/>
                  </a:cubicBezTo>
                  <a:cubicBezTo>
                    <a:pt x="13648" y="539086"/>
                    <a:pt x="0" y="0"/>
                    <a:pt x="0" y="0"/>
                  </a:cubicBezTo>
                  <a:lnTo>
                    <a:pt x="0" y="0"/>
                  </a:lnTo>
                </a:path>
              </a:pathLst>
            </a:cu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4778925" y="4487936"/>
              <a:ext cx="270586" cy="1825153"/>
            </a:xfrm>
            <a:custGeom>
              <a:avLst/>
              <a:gdLst>
                <a:gd name="connsiteX0" fmla="*/ 0 w 286603"/>
                <a:gd name="connsiteY0" fmla="*/ 0 h 1974667"/>
                <a:gd name="connsiteX1" fmla="*/ 95535 w 286603"/>
                <a:gd name="connsiteY1" fmla="*/ 13648 h 1974667"/>
                <a:gd name="connsiteX2" fmla="*/ 163773 w 286603"/>
                <a:gd name="connsiteY2" fmla="*/ 54591 h 1974667"/>
                <a:gd name="connsiteX3" fmla="*/ 204717 w 286603"/>
                <a:gd name="connsiteY3" fmla="*/ 232012 h 1974667"/>
                <a:gd name="connsiteX4" fmla="*/ 218365 w 286603"/>
                <a:gd name="connsiteY4" fmla="*/ 450376 h 1974667"/>
                <a:gd name="connsiteX5" fmla="*/ 204717 w 286603"/>
                <a:gd name="connsiteY5" fmla="*/ 928048 h 1974667"/>
                <a:gd name="connsiteX6" fmla="*/ 204717 w 286603"/>
                <a:gd name="connsiteY6" fmla="*/ 1487606 h 1974667"/>
                <a:gd name="connsiteX7" fmla="*/ 204717 w 286603"/>
                <a:gd name="connsiteY7" fmla="*/ 1924335 h 1974667"/>
                <a:gd name="connsiteX8" fmla="*/ 286603 w 286603"/>
                <a:gd name="connsiteY8" fmla="*/ 1965278 h 1974667"/>
                <a:gd name="connsiteX9" fmla="*/ 286603 w 286603"/>
                <a:gd name="connsiteY9" fmla="*/ 1965278 h 197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603" h="1974667">
                  <a:moveTo>
                    <a:pt x="0" y="0"/>
                  </a:moveTo>
                  <a:cubicBezTo>
                    <a:pt x="34120" y="2275"/>
                    <a:pt x="68240" y="4550"/>
                    <a:pt x="95535" y="13648"/>
                  </a:cubicBezTo>
                  <a:cubicBezTo>
                    <a:pt x="122830" y="22746"/>
                    <a:pt x="145576" y="18197"/>
                    <a:pt x="163773" y="54591"/>
                  </a:cubicBezTo>
                  <a:cubicBezTo>
                    <a:pt x="181970" y="90985"/>
                    <a:pt x="195618" y="166048"/>
                    <a:pt x="204717" y="232012"/>
                  </a:cubicBezTo>
                  <a:cubicBezTo>
                    <a:pt x="213816" y="297976"/>
                    <a:pt x="218365" y="334370"/>
                    <a:pt x="218365" y="450376"/>
                  </a:cubicBezTo>
                  <a:cubicBezTo>
                    <a:pt x="218365" y="566382"/>
                    <a:pt x="206992" y="755176"/>
                    <a:pt x="204717" y="928048"/>
                  </a:cubicBezTo>
                  <a:cubicBezTo>
                    <a:pt x="202442" y="1100920"/>
                    <a:pt x="204717" y="1487606"/>
                    <a:pt x="204717" y="1487606"/>
                  </a:cubicBezTo>
                  <a:cubicBezTo>
                    <a:pt x="204717" y="1653654"/>
                    <a:pt x="191069" y="1844723"/>
                    <a:pt x="204717" y="1924335"/>
                  </a:cubicBezTo>
                  <a:cubicBezTo>
                    <a:pt x="218365" y="2003947"/>
                    <a:pt x="286603" y="1965278"/>
                    <a:pt x="286603" y="1965278"/>
                  </a:cubicBezTo>
                  <a:lnTo>
                    <a:pt x="286603" y="1965278"/>
                  </a:ln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531381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259632" y="260648"/>
            <a:ext cx="6480720" cy="64087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781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683568" y="332657"/>
            <a:ext cx="6688782" cy="6264696"/>
          </a:xfrm>
          <a:prstGeom prst="rect">
            <a:avLst/>
          </a:prstGeom>
          <a:noFill/>
          <a:ln w="9525">
            <a:noFill/>
            <a:miter lim="800000"/>
            <a:headEnd/>
            <a:tailEnd/>
          </a:ln>
        </p:spPr>
      </p:pic>
      <p:sp>
        <p:nvSpPr>
          <p:cNvPr id="3" name="Rectangle 2"/>
          <p:cNvSpPr/>
          <p:nvPr/>
        </p:nvSpPr>
        <p:spPr>
          <a:xfrm>
            <a:off x="6057266" y="0"/>
            <a:ext cx="2928879" cy="369332"/>
          </a:xfrm>
          <a:prstGeom prst="rect">
            <a:avLst/>
          </a:prstGeom>
        </p:spPr>
        <p:txBody>
          <a:bodyPr wrap="none">
            <a:spAutoFit/>
          </a:bodyPr>
          <a:lstStyle/>
          <a:p>
            <a:r>
              <a:rPr lang="en-AU" b="1" dirty="0"/>
              <a:t>Multiple tenancy installation</a:t>
            </a:r>
            <a:endParaRPr lang="en-AU" dirty="0"/>
          </a:p>
        </p:txBody>
      </p:sp>
    </p:spTree>
    <p:extLst>
      <p:ext uri="{BB962C8B-B14F-4D97-AF65-F5344CB8AC3E}">
        <p14:creationId xmlns:p14="http://schemas.microsoft.com/office/powerpoint/2010/main" val="3388530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043608" y="404665"/>
            <a:ext cx="7344816" cy="6048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64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19552042"/>
              </p:ext>
            </p:extLst>
          </p:nvPr>
        </p:nvGraphicFramePr>
        <p:xfrm>
          <a:off x="899592" y="1268760"/>
          <a:ext cx="7848872" cy="3308985"/>
        </p:xfrm>
        <a:graphic>
          <a:graphicData uri="http://schemas.openxmlformats.org/drawingml/2006/table">
            <a:tbl>
              <a:tblPr firstRow="1" firstCol="1" lastRow="1" lastCol="1" bandRow="1" bandCol="1">
                <a:tableStyleId>{5C22544A-7EE6-4342-B048-85BDC9FD1C3A}</a:tableStyleId>
              </a:tblPr>
              <a:tblGrid>
                <a:gridCol w="3000368">
                  <a:extLst>
                    <a:ext uri="{9D8B030D-6E8A-4147-A177-3AD203B41FA5}">
                      <a16:colId xmlns:a16="http://schemas.microsoft.com/office/drawing/2014/main" val="20000"/>
                    </a:ext>
                  </a:extLst>
                </a:gridCol>
                <a:gridCol w="4848504">
                  <a:extLst>
                    <a:ext uri="{9D8B030D-6E8A-4147-A177-3AD203B41FA5}">
                      <a16:colId xmlns:a16="http://schemas.microsoft.com/office/drawing/2014/main" val="20001"/>
                    </a:ext>
                  </a:extLst>
                </a:gridCol>
              </a:tblGrid>
              <a:tr h="0">
                <a:tc gridSpan="2">
                  <a:txBody>
                    <a:bodyPr/>
                    <a:lstStyle/>
                    <a:p>
                      <a:pPr algn="l">
                        <a:lnSpc>
                          <a:spcPct val="200000"/>
                        </a:lnSpc>
                        <a:spcBef>
                          <a:spcPts val="600"/>
                        </a:spcBef>
                        <a:spcAft>
                          <a:spcPts val="0"/>
                        </a:spcAft>
                      </a:pPr>
                      <a:r>
                        <a:rPr lang="en-AU" sz="1800" dirty="0">
                          <a:solidFill>
                            <a:schemeClr val="tx1"/>
                          </a:solidFill>
                          <a:effectLst/>
                          <a:latin typeface="Arial" pitchFamily="34" charset="0"/>
                          <a:cs typeface="Arial" pitchFamily="34" charset="0"/>
                        </a:rPr>
                        <a:t>Read AS 3000 clause 2.10.2.1 </a:t>
                      </a: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Arial" pitchFamily="34" charset="0"/>
                        <a:ea typeface="Calibri"/>
                        <a:cs typeface="Arial" pitchFamily="34" charset="0"/>
                      </a:endParaRPr>
                    </a:p>
                  </a:txBody>
                  <a:tcPr marL="68580" marR="68580" marT="17780" marB="17780"/>
                </a:tc>
                <a:extLst>
                  <a:ext uri="{0D108BD9-81ED-4DB2-BD59-A6C34878D82A}">
                    <a16:rowId xmlns:a16="http://schemas.microsoft.com/office/drawing/2014/main" val="10000"/>
                  </a:ext>
                </a:extLst>
              </a:tr>
              <a:tr h="2809875">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1. List 3 requirements for the location of switchboards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just">
                        <a:spcBef>
                          <a:spcPts val="600"/>
                        </a:spcBef>
                        <a:spcAft>
                          <a:spcPts val="1200"/>
                        </a:spcAft>
                        <a:tabLst>
                          <a:tab pos="3110865" algn="l"/>
                        </a:tabLst>
                      </a:pPr>
                      <a:r>
                        <a:rPr lang="en-AU" sz="1800" b="0" dirty="0">
                          <a:solidFill>
                            <a:srgbClr val="FF0000"/>
                          </a:solidFill>
                          <a:effectLst/>
                          <a:latin typeface="Arial" pitchFamily="34" charset="0"/>
                          <a:cs typeface="Arial" pitchFamily="34" charset="0"/>
                        </a:rPr>
                        <a:t>	</a:t>
                      </a:r>
                    </a:p>
                    <a:p>
                      <a:pPr algn="just">
                        <a:spcBef>
                          <a:spcPts val="600"/>
                        </a:spcBef>
                        <a:spcAft>
                          <a:spcPts val="1200"/>
                        </a:spcAft>
                        <a:tabLst>
                          <a:tab pos="3110865" algn="l"/>
                        </a:tabLst>
                      </a:pPr>
                      <a:r>
                        <a:rPr lang="en-AU" sz="1800" b="0" dirty="0">
                          <a:solidFill>
                            <a:srgbClr val="FF0000"/>
                          </a:solidFill>
                          <a:effectLst/>
                          <a:latin typeface="Arial" pitchFamily="34" charset="0"/>
                          <a:cs typeface="Arial" pitchFamily="34" charset="0"/>
                        </a:rPr>
                        <a:t>	</a:t>
                      </a:r>
                    </a:p>
                    <a:p>
                      <a:pPr algn="just">
                        <a:spcBef>
                          <a:spcPts val="600"/>
                        </a:spcBef>
                        <a:spcAft>
                          <a:spcPts val="1200"/>
                        </a:spcAft>
                        <a:tabLst>
                          <a:tab pos="3110865" algn="l"/>
                        </a:tabLst>
                      </a:pPr>
                      <a:r>
                        <a:rPr lang="en-AU" sz="1800" b="0" dirty="0">
                          <a:solidFill>
                            <a:srgbClr val="FF0000"/>
                          </a:solidFill>
                          <a:effectLst/>
                          <a:latin typeface="Arial" pitchFamily="34" charset="0"/>
                          <a:cs typeface="Arial" pitchFamily="34" charset="0"/>
                        </a:rPr>
                        <a:t>	</a:t>
                      </a:r>
                    </a:p>
                    <a:p>
                      <a:pPr algn="just">
                        <a:spcBef>
                          <a:spcPts val="600"/>
                        </a:spcBef>
                        <a:spcAft>
                          <a:spcPts val="1200"/>
                        </a:spcAft>
                        <a:tabLst>
                          <a:tab pos="3110865" algn="l"/>
                        </a:tabLst>
                      </a:pPr>
                      <a:r>
                        <a:rPr lang="en-AU" sz="1800" b="0" dirty="0">
                          <a:solidFill>
                            <a:srgbClr val="FF0000"/>
                          </a:solidFill>
                          <a:effectLst/>
                          <a:latin typeface="Arial" pitchFamily="34" charset="0"/>
                          <a:cs typeface="Arial" pitchFamily="34" charset="0"/>
                        </a:rPr>
                        <a:t>		</a:t>
                      </a:r>
                      <a:endParaRPr lang="en-AU" sz="1800" b="0" dirty="0">
                        <a:solidFill>
                          <a:srgbClr val="FF0000"/>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1"/>
                  </a:ext>
                </a:extLst>
              </a:tr>
            </a:tbl>
          </a:graphicData>
        </a:graphic>
      </p:graphicFrame>
      <p:sp>
        <p:nvSpPr>
          <p:cNvPr id="4" name="Rectangle 4"/>
          <p:cNvSpPr>
            <a:spLocks noChangeArrowheads="1"/>
          </p:cNvSpPr>
          <p:nvPr/>
        </p:nvSpPr>
        <p:spPr bwMode="auto">
          <a:xfrm>
            <a:off x="1846263" y="21351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26685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1979712" y="548680"/>
            <a:ext cx="6192688"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1 – Location of switchboards</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4139952" y="2135188"/>
            <a:ext cx="4320480" cy="2031325"/>
          </a:xfrm>
          <a:prstGeom prst="rect">
            <a:avLst/>
          </a:prstGeom>
          <a:noFill/>
        </p:spPr>
        <p:txBody>
          <a:bodyPr wrap="square" rtlCol="0">
            <a:spAutoFit/>
          </a:bodyPr>
          <a:lstStyle/>
          <a:p>
            <a:pPr marL="342900" indent="-342900">
              <a:buAutoNum type="alphaLcParenBoth"/>
            </a:pPr>
            <a:r>
              <a:rPr lang="en-AU" b="1" dirty="0">
                <a:solidFill>
                  <a:srgbClr val="FF0000"/>
                </a:solidFill>
                <a:latin typeface="Arial" pitchFamily="34" charset="0"/>
                <a:cs typeface="Arial" pitchFamily="34" charset="0"/>
              </a:rPr>
              <a:t>Well ventilated area</a:t>
            </a:r>
          </a:p>
          <a:p>
            <a:pPr marL="342900" indent="-342900">
              <a:buAutoNum type="alphaLcParenBoth"/>
            </a:pPr>
            <a:endParaRPr lang="en-AU" b="1" dirty="0">
              <a:solidFill>
                <a:srgbClr val="FF0000"/>
              </a:solidFill>
              <a:latin typeface="Arial" pitchFamily="34" charset="0"/>
              <a:cs typeface="Arial" pitchFamily="34" charset="0"/>
            </a:endParaRPr>
          </a:p>
          <a:p>
            <a:pPr marL="342900" indent="-342900">
              <a:buAutoNum type="alphaLcParenBoth"/>
            </a:pPr>
            <a:r>
              <a:rPr lang="en-AU" b="1" dirty="0">
                <a:solidFill>
                  <a:srgbClr val="FF0000"/>
                </a:solidFill>
                <a:latin typeface="Arial" pitchFamily="34" charset="0"/>
                <a:cs typeface="Arial" pitchFamily="34" charset="0"/>
              </a:rPr>
              <a:t>Protected against moisture</a:t>
            </a:r>
          </a:p>
          <a:p>
            <a:pPr marL="342900" indent="-342900">
              <a:buAutoNum type="alphaLcParenBoth"/>
            </a:pPr>
            <a:endParaRPr lang="en-AU" b="1" dirty="0">
              <a:solidFill>
                <a:srgbClr val="FF0000"/>
              </a:solidFill>
              <a:latin typeface="Arial" pitchFamily="34" charset="0"/>
              <a:cs typeface="Arial" pitchFamily="34" charset="0"/>
            </a:endParaRPr>
          </a:p>
          <a:p>
            <a:pPr marL="342900" indent="-342900">
              <a:buAutoNum type="alphaLcParenBoth"/>
            </a:pPr>
            <a:r>
              <a:rPr lang="en-AU" b="1" dirty="0">
                <a:solidFill>
                  <a:srgbClr val="FF0000"/>
                </a:solidFill>
                <a:latin typeface="Arial" pitchFamily="34" charset="0"/>
                <a:cs typeface="Arial" pitchFamily="34" charset="0"/>
              </a:rPr>
              <a:t>Sufficient space for the initial installation and operation, inspection and testing</a:t>
            </a:r>
          </a:p>
        </p:txBody>
      </p:sp>
    </p:spTree>
    <p:extLst>
      <p:ext uri="{BB962C8B-B14F-4D97-AF65-F5344CB8AC3E}">
        <p14:creationId xmlns:p14="http://schemas.microsoft.com/office/powerpoint/2010/main" val="106469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025" y="0"/>
            <a:ext cx="6203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298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04664"/>
            <a:ext cx="6768752" cy="60486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830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46263" y="3671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42052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6660232" y="402083"/>
            <a:ext cx="2016224" cy="1200329"/>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- 27 – C.T. Metering Layouts NSWSR 4.17</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pic>
        <p:nvPicPr>
          <p:cNvPr id="32776" name="Picture 1053"/>
          <p:cNvPicPr>
            <a:picLocks noChangeAspect="1" noChangeArrowheads="1"/>
          </p:cNvPicPr>
          <p:nvPr/>
        </p:nvPicPr>
        <p:blipFill>
          <a:blip r:embed="rId2" cstate="print">
            <a:extLst>
              <a:ext uri="{28A0092B-C50C-407E-A947-70E740481C1C}">
                <a14:useLocalDpi xmlns:a14="http://schemas.microsoft.com/office/drawing/2010/main" val="0"/>
              </a:ext>
            </a:extLst>
          </a:blip>
          <a:srcRect t="1044"/>
          <a:stretch>
            <a:fillRect/>
          </a:stretch>
        </p:blipFill>
        <p:spPr bwMode="auto">
          <a:xfrm>
            <a:off x="539552" y="145050"/>
            <a:ext cx="5114925" cy="66080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9" name="Rectangle 10"/>
          <p:cNvSpPr>
            <a:spLocks noChangeArrowheads="1"/>
          </p:cNvSpPr>
          <p:nvPr/>
        </p:nvSpPr>
        <p:spPr bwMode="auto">
          <a:xfrm>
            <a:off x="0" y="533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46562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846263" y="42052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6660232" y="402083"/>
            <a:ext cx="2016224" cy="1200329"/>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- 27 – C.T. Metering Layouts NSWSR 4.17</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pic>
        <p:nvPicPr>
          <p:cNvPr id="32776" name="Picture 1053"/>
          <p:cNvPicPr>
            <a:picLocks noChangeAspect="1" noChangeArrowheads="1"/>
          </p:cNvPicPr>
          <p:nvPr/>
        </p:nvPicPr>
        <p:blipFill>
          <a:blip r:embed="rId2" cstate="print">
            <a:extLst>
              <a:ext uri="{28A0092B-C50C-407E-A947-70E740481C1C}">
                <a14:useLocalDpi xmlns:a14="http://schemas.microsoft.com/office/drawing/2010/main" val="0"/>
              </a:ext>
            </a:extLst>
          </a:blip>
          <a:srcRect t="1044"/>
          <a:stretch>
            <a:fillRect/>
          </a:stretch>
        </p:blipFill>
        <p:spPr bwMode="auto">
          <a:xfrm>
            <a:off x="539552" y="145050"/>
            <a:ext cx="5114925" cy="66080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0" y="533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Freeform 1"/>
          <p:cNvSpPr/>
          <p:nvPr/>
        </p:nvSpPr>
        <p:spPr>
          <a:xfrm>
            <a:off x="3204895" y="3615070"/>
            <a:ext cx="250686" cy="1414130"/>
          </a:xfrm>
          <a:custGeom>
            <a:avLst/>
            <a:gdLst>
              <a:gd name="connsiteX0" fmla="*/ 6138 w 250686"/>
              <a:gd name="connsiteY0" fmla="*/ 1414130 h 1414130"/>
              <a:gd name="connsiteX1" fmla="*/ 6138 w 250686"/>
              <a:gd name="connsiteY1" fmla="*/ 1212111 h 1414130"/>
              <a:gd name="connsiteX2" fmla="*/ 69933 w 250686"/>
              <a:gd name="connsiteY2" fmla="*/ 946297 h 1414130"/>
              <a:gd name="connsiteX3" fmla="*/ 176258 w 250686"/>
              <a:gd name="connsiteY3" fmla="*/ 552893 h 1414130"/>
              <a:gd name="connsiteX4" fmla="*/ 250686 w 250686"/>
              <a:gd name="connsiteY4" fmla="*/ 0 h 1414130"/>
              <a:gd name="connsiteX5" fmla="*/ 250686 w 250686"/>
              <a:gd name="connsiteY5" fmla="*/ 0 h 141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686" h="1414130">
                <a:moveTo>
                  <a:pt x="6138" y="1414130"/>
                </a:moveTo>
                <a:cubicBezTo>
                  <a:pt x="822" y="1352106"/>
                  <a:pt x="-4494" y="1290083"/>
                  <a:pt x="6138" y="1212111"/>
                </a:cubicBezTo>
                <a:cubicBezTo>
                  <a:pt x="16770" y="1134139"/>
                  <a:pt x="41580" y="1056167"/>
                  <a:pt x="69933" y="946297"/>
                </a:cubicBezTo>
                <a:cubicBezTo>
                  <a:pt x="98286" y="836427"/>
                  <a:pt x="146133" y="710609"/>
                  <a:pt x="176258" y="552893"/>
                </a:cubicBezTo>
                <a:cubicBezTo>
                  <a:pt x="206383" y="395177"/>
                  <a:pt x="250686" y="0"/>
                  <a:pt x="250686" y="0"/>
                </a:cubicBezTo>
                <a:lnTo>
                  <a:pt x="250686"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3402419" y="3625702"/>
            <a:ext cx="180753" cy="1414131"/>
          </a:xfrm>
          <a:custGeom>
            <a:avLst/>
            <a:gdLst>
              <a:gd name="connsiteX0" fmla="*/ 0 w 180753"/>
              <a:gd name="connsiteY0" fmla="*/ 1414131 h 1414131"/>
              <a:gd name="connsiteX1" fmla="*/ 42530 w 180753"/>
              <a:gd name="connsiteY1" fmla="*/ 1201479 h 1414131"/>
              <a:gd name="connsiteX2" fmla="*/ 116958 w 180753"/>
              <a:gd name="connsiteY2" fmla="*/ 797442 h 1414131"/>
              <a:gd name="connsiteX3" fmla="*/ 170121 w 180753"/>
              <a:gd name="connsiteY3" fmla="*/ 287079 h 1414131"/>
              <a:gd name="connsiteX4" fmla="*/ 180753 w 180753"/>
              <a:gd name="connsiteY4" fmla="*/ 0 h 1414131"/>
              <a:gd name="connsiteX5" fmla="*/ 180753 w 180753"/>
              <a:gd name="connsiteY5" fmla="*/ 0 h 141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753" h="1414131">
                <a:moveTo>
                  <a:pt x="0" y="1414131"/>
                </a:moveTo>
                <a:cubicBezTo>
                  <a:pt x="11518" y="1359195"/>
                  <a:pt x="23037" y="1304260"/>
                  <a:pt x="42530" y="1201479"/>
                </a:cubicBezTo>
                <a:cubicBezTo>
                  <a:pt x="62023" y="1098698"/>
                  <a:pt x="95693" y="949842"/>
                  <a:pt x="116958" y="797442"/>
                </a:cubicBezTo>
                <a:cubicBezTo>
                  <a:pt x="138223" y="645042"/>
                  <a:pt x="159489" y="419986"/>
                  <a:pt x="170121" y="287079"/>
                </a:cubicBezTo>
                <a:cubicBezTo>
                  <a:pt x="180754" y="154172"/>
                  <a:pt x="180753" y="0"/>
                  <a:pt x="180753" y="0"/>
                </a:cubicBezTo>
                <a:lnTo>
                  <a:pt x="180753"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3732028" y="3625702"/>
            <a:ext cx="53163" cy="1796903"/>
          </a:xfrm>
          <a:custGeom>
            <a:avLst/>
            <a:gdLst>
              <a:gd name="connsiteX0" fmla="*/ 0 w 53163"/>
              <a:gd name="connsiteY0" fmla="*/ 1796903 h 1796903"/>
              <a:gd name="connsiteX1" fmla="*/ 42530 w 53163"/>
              <a:gd name="connsiteY1" fmla="*/ 723014 h 1796903"/>
              <a:gd name="connsiteX2" fmla="*/ 53163 w 53163"/>
              <a:gd name="connsiteY2" fmla="*/ 0 h 1796903"/>
              <a:gd name="connsiteX3" fmla="*/ 53163 w 53163"/>
              <a:gd name="connsiteY3" fmla="*/ 0 h 1796903"/>
            </a:gdLst>
            <a:ahLst/>
            <a:cxnLst>
              <a:cxn ang="0">
                <a:pos x="connsiteX0" y="connsiteY0"/>
              </a:cxn>
              <a:cxn ang="0">
                <a:pos x="connsiteX1" y="connsiteY1"/>
              </a:cxn>
              <a:cxn ang="0">
                <a:pos x="connsiteX2" y="connsiteY2"/>
              </a:cxn>
              <a:cxn ang="0">
                <a:pos x="connsiteX3" y="connsiteY3"/>
              </a:cxn>
            </a:cxnLst>
            <a:rect l="l" t="t" r="r" b="b"/>
            <a:pathLst>
              <a:path w="53163" h="1796903">
                <a:moveTo>
                  <a:pt x="0" y="1796903"/>
                </a:moveTo>
                <a:cubicBezTo>
                  <a:pt x="16835" y="1409700"/>
                  <a:pt x="33670" y="1022498"/>
                  <a:pt x="42530" y="723014"/>
                </a:cubicBezTo>
                <a:cubicBezTo>
                  <a:pt x="51390" y="423530"/>
                  <a:pt x="53163" y="0"/>
                  <a:pt x="53163" y="0"/>
                </a:cubicBezTo>
                <a:lnTo>
                  <a:pt x="53163" y="0"/>
                </a:ln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3912781" y="3615070"/>
            <a:ext cx="33944" cy="1796902"/>
          </a:xfrm>
          <a:custGeom>
            <a:avLst/>
            <a:gdLst>
              <a:gd name="connsiteX0" fmla="*/ 31898 w 33944"/>
              <a:gd name="connsiteY0" fmla="*/ 1796902 h 1796902"/>
              <a:gd name="connsiteX1" fmla="*/ 31898 w 33944"/>
              <a:gd name="connsiteY1" fmla="*/ 1244009 h 1796902"/>
              <a:gd name="connsiteX2" fmla="*/ 10633 w 33944"/>
              <a:gd name="connsiteY2" fmla="*/ 435935 h 1796902"/>
              <a:gd name="connsiteX3" fmla="*/ 0 w 33944"/>
              <a:gd name="connsiteY3" fmla="*/ 0 h 1796902"/>
              <a:gd name="connsiteX4" fmla="*/ 0 w 33944"/>
              <a:gd name="connsiteY4" fmla="*/ 0 h 179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4" h="1796902">
                <a:moveTo>
                  <a:pt x="31898" y="1796902"/>
                </a:moveTo>
                <a:cubicBezTo>
                  <a:pt x="33670" y="1633869"/>
                  <a:pt x="35442" y="1470837"/>
                  <a:pt x="31898" y="1244009"/>
                </a:cubicBezTo>
                <a:cubicBezTo>
                  <a:pt x="28354" y="1017181"/>
                  <a:pt x="15949" y="643270"/>
                  <a:pt x="10633" y="435935"/>
                </a:cubicBezTo>
                <a:cubicBezTo>
                  <a:pt x="5317" y="228600"/>
                  <a:pt x="0" y="0"/>
                  <a:pt x="0" y="0"/>
                </a:cubicBezTo>
                <a:lnTo>
                  <a:pt x="0" y="0"/>
                </a:ln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p:cNvSpPr/>
          <p:nvPr/>
        </p:nvSpPr>
        <p:spPr>
          <a:xfrm>
            <a:off x="4104167" y="3625702"/>
            <a:ext cx="124120" cy="2169042"/>
          </a:xfrm>
          <a:custGeom>
            <a:avLst/>
            <a:gdLst>
              <a:gd name="connsiteX0" fmla="*/ 116959 w 124120"/>
              <a:gd name="connsiteY0" fmla="*/ 2169042 h 2169042"/>
              <a:gd name="connsiteX1" fmla="*/ 116959 w 124120"/>
              <a:gd name="connsiteY1" fmla="*/ 1127051 h 2169042"/>
              <a:gd name="connsiteX2" fmla="*/ 42531 w 124120"/>
              <a:gd name="connsiteY2" fmla="*/ 467833 h 2169042"/>
              <a:gd name="connsiteX3" fmla="*/ 0 w 124120"/>
              <a:gd name="connsiteY3" fmla="*/ 10633 h 2169042"/>
              <a:gd name="connsiteX4" fmla="*/ 0 w 124120"/>
              <a:gd name="connsiteY4" fmla="*/ 10633 h 2169042"/>
              <a:gd name="connsiteX5" fmla="*/ 10633 w 124120"/>
              <a:gd name="connsiteY5" fmla="*/ 0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20" h="2169042">
                <a:moveTo>
                  <a:pt x="116959" y="2169042"/>
                </a:moveTo>
                <a:cubicBezTo>
                  <a:pt x="123161" y="1789814"/>
                  <a:pt x="129364" y="1410586"/>
                  <a:pt x="116959" y="1127051"/>
                </a:cubicBezTo>
                <a:cubicBezTo>
                  <a:pt x="104554" y="843516"/>
                  <a:pt x="62024" y="653903"/>
                  <a:pt x="42531" y="467833"/>
                </a:cubicBezTo>
                <a:cubicBezTo>
                  <a:pt x="23038" y="281763"/>
                  <a:pt x="0" y="10633"/>
                  <a:pt x="0" y="10633"/>
                </a:cubicBezTo>
                <a:lnTo>
                  <a:pt x="0" y="10633"/>
                </a:lnTo>
                <a:lnTo>
                  <a:pt x="10633"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4231758" y="3625702"/>
            <a:ext cx="206111" cy="2200940"/>
          </a:xfrm>
          <a:custGeom>
            <a:avLst/>
            <a:gdLst>
              <a:gd name="connsiteX0" fmla="*/ 202019 w 206111"/>
              <a:gd name="connsiteY0" fmla="*/ 2200940 h 2200940"/>
              <a:gd name="connsiteX1" fmla="*/ 202019 w 206111"/>
              <a:gd name="connsiteY1" fmla="*/ 1424763 h 2200940"/>
              <a:gd name="connsiteX2" fmla="*/ 159489 w 206111"/>
              <a:gd name="connsiteY2" fmla="*/ 733647 h 2200940"/>
              <a:gd name="connsiteX3" fmla="*/ 0 w 206111"/>
              <a:gd name="connsiteY3" fmla="*/ 0 h 2200940"/>
              <a:gd name="connsiteX4" fmla="*/ 0 w 206111"/>
              <a:gd name="connsiteY4" fmla="*/ 0 h 2200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11" h="2200940">
                <a:moveTo>
                  <a:pt x="202019" y="2200940"/>
                </a:moveTo>
                <a:cubicBezTo>
                  <a:pt x="205563" y="1935126"/>
                  <a:pt x="209107" y="1669312"/>
                  <a:pt x="202019" y="1424763"/>
                </a:cubicBezTo>
                <a:cubicBezTo>
                  <a:pt x="194931" y="1180214"/>
                  <a:pt x="193159" y="971107"/>
                  <a:pt x="159489" y="733647"/>
                </a:cubicBezTo>
                <a:cubicBezTo>
                  <a:pt x="125819" y="496187"/>
                  <a:pt x="0" y="0"/>
                  <a:pt x="0" y="0"/>
                </a:cubicBezTo>
                <a:lnTo>
                  <a:pt x="0"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p:nvSpPr>
        <p:spPr>
          <a:xfrm>
            <a:off x="1967023" y="4625163"/>
            <a:ext cx="191386" cy="1307804"/>
          </a:xfrm>
          <a:custGeom>
            <a:avLst/>
            <a:gdLst>
              <a:gd name="connsiteX0" fmla="*/ 0 w 191386"/>
              <a:gd name="connsiteY0" fmla="*/ 1307804 h 1307804"/>
              <a:gd name="connsiteX1" fmla="*/ 10633 w 191386"/>
              <a:gd name="connsiteY1" fmla="*/ 595423 h 1307804"/>
              <a:gd name="connsiteX2" fmla="*/ 21265 w 191386"/>
              <a:gd name="connsiteY2" fmla="*/ 106325 h 1307804"/>
              <a:gd name="connsiteX3" fmla="*/ 191386 w 191386"/>
              <a:gd name="connsiteY3" fmla="*/ 0 h 1307804"/>
              <a:gd name="connsiteX4" fmla="*/ 191386 w 191386"/>
              <a:gd name="connsiteY4" fmla="*/ 0 h 130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6" h="1307804">
                <a:moveTo>
                  <a:pt x="0" y="1307804"/>
                </a:moveTo>
                <a:cubicBezTo>
                  <a:pt x="3544" y="1051736"/>
                  <a:pt x="7089" y="795669"/>
                  <a:pt x="10633" y="595423"/>
                </a:cubicBezTo>
                <a:cubicBezTo>
                  <a:pt x="14177" y="395177"/>
                  <a:pt x="-8860" y="205562"/>
                  <a:pt x="21265" y="106325"/>
                </a:cubicBezTo>
                <a:cubicBezTo>
                  <a:pt x="51390" y="7088"/>
                  <a:pt x="191386" y="0"/>
                  <a:pt x="191386" y="0"/>
                </a:cubicBezTo>
                <a:lnTo>
                  <a:pt x="191386" y="0"/>
                </a:lnTo>
              </a:path>
            </a:pathLst>
          </a:cu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1835695" y="4437112"/>
            <a:ext cx="322713" cy="1127238"/>
          </a:xfrm>
          <a:custGeom>
            <a:avLst/>
            <a:gdLst>
              <a:gd name="connsiteX0" fmla="*/ 0 w 191386"/>
              <a:gd name="connsiteY0" fmla="*/ 1307804 h 1307804"/>
              <a:gd name="connsiteX1" fmla="*/ 10633 w 191386"/>
              <a:gd name="connsiteY1" fmla="*/ 595423 h 1307804"/>
              <a:gd name="connsiteX2" fmla="*/ 21265 w 191386"/>
              <a:gd name="connsiteY2" fmla="*/ 106325 h 1307804"/>
              <a:gd name="connsiteX3" fmla="*/ 191386 w 191386"/>
              <a:gd name="connsiteY3" fmla="*/ 0 h 1307804"/>
              <a:gd name="connsiteX4" fmla="*/ 191386 w 191386"/>
              <a:gd name="connsiteY4" fmla="*/ 0 h 130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6" h="1307804">
                <a:moveTo>
                  <a:pt x="0" y="1307804"/>
                </a:moveTo>
                <a:cubicBezTo>
                  <a:pt x="3544" y="1051736"/>
                  <a:pt x="7089" y="795669"/>
                  <a:pt x="10633" y="595423"/>
                </a:cubicBezTo>
                <a:cubicBezTo>
                  <a:pt x="14177" y="395177"/>
                  <a:pt x="-8860" y="205562"/>
                  <a:pt x="21265" y="106325"/>
                </a:cubicBezTo>
                <a:cubicBezTo>
                  <a:pt x="51390" y="7088"/>
                  <a:pt x="191386" y="0"/>
                  <a:pt x="191386" y="0"/>
                </a:cubicBezTo>
                <a:lnTo>
                  <a:pt x="191386" y="0"/>
                </a:lnTo>
              </a:path>
            </a:pathLst>
          </a:cu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1640938" y="4226554"/>
            <a:ext cx="517470" cy="999022"/>
          </a:xfrm>
          <a:custGeom>
            <a:avLst/>
            <a:gdLst>
              <a:gd name="connsiteX0" fmla="*/ 0 w 191386"/>
              <a:gd name="connsiteY0" fmla="*/ 1307804 h 1307804"/>
              <a:gd name="connsiteX1" fmla="*/ 10633 w 191386"/>
              <a:gd name="connsiteY1" fmla="*/ 595423 h 1307804"/>
              <a:gd name="connsiteX2" fmla="*/ 21265 w 191386"/>
              <a:gd name="connsiteY2" fmla="*/ 106325 h 1307804"/>
              <a:gd name="connsiteX3" fmla="*/ 191386 w 191386"/>
              <a:gd name="connsiteY3" fmla="*/ 0 h 1307804"/>
              <a:gd name="connsiteX4" fmla="*/ 191386 w 191386"/>
              <a:gd name="connsiteY4" fmla="*/ 0 h 1307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6" h="1307804">
                <a:moveTo>
                  <a:pt x="0" y="1307804"/>
                </a:moveTo>
                <a:cubicBezTo>
                  <a:pt x="3544" y="1051736"/>
                  <a:pt x="7089" y="795669"/>
                  <a:pt x="10633" y="595423"/>
                </a:cubicBezTo>
                <a:cubicBezTo>
                  <a:pt x="14177" y="395177"/>
                  <a:pt x="-8860" y="205562"/>
                  <a:pt x="21265" y="106325"/>
                </a:cubicBezTo>
                <a:cubicBezTo>
                  <a:pt x="51390" y="7088"/>
                  <a:pt x="191386" y="0"/>
                  <a:pt x="191386" y="0"/>
                </a:cubicBezTo>
                <a:lnTo>
                  <a:pt x="191386" y="0"/>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14"/>
          <p:cNvSpPr/>
          <p:nvPr/>
        </p:nvSpPr>
        <p:spPr>
          <a:xfrm>
            <a:off x="2828260" y="3646967"/>
            <a:ext cx="1701210" cy="622304"/>
          </a:xfrm>
          <a:custGeom>
            <a:avLst/>
            <a:gdLst>
              <a:gd name="connsiteX0" fmla="*/ 0 w 1701210"/>
              <a:gd name="connsiteY0" fmla="*/ 595424 h 622304"/>
              <a:gd name="connsiteX1" fmla="*/ 701749 w 1701210"/>
              <a:gd name="connsiteY1" fmla="*/ 616689 h 622304"/>
              <a:gd name="connsiteX2" fmla="*/ 1382233 w 1701210"/>
              <a:gd name="connsiteY2" fmla="*/ 616689 h 622304"/>
              <a:gd name="connsiteX3" fmla="*/ 1637414 w 1701210"/>
              <a:gd name="connsiteY3" fmla="*/ 552893 h 622304"/>
              <a:gd name="connsiteX4" fmla="*/ 1690577 w 1701210"/>
              <a:gd name="connsiteY4" fmla="*/ 297712 h 622304"/>
              <a:gd name="connsiteX5" fmla="*/ 1701210 w 1701210"/>
              <a:gd name="connsiteY5" fmla="*/ 0 h 622304"/>
              <a:gd name="connsiteX6" fmla="*/ 1701210 w 1701210"/>
              <a:gd name="connsiteY6" fmla="*/ 0 h 62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210" h="622304">
                <a:moveTo>
                  <a:pt x="0" y="595424"/>
                </a:moveTo>
                <a:lnTo>
                  <a:pt x="701749" y="616689"/>
                </a:lnTo>
                <a:cubicBezTo>
                  <a:pt x="932121" y="620233"/>
                  <a:pt x="1226289" y="627322"/>
                  <a:pt x="1382233" y="616689"/>
                </a:cubicBezTo>
                <a:cubicBezTo>
                  <a:pt x="1538177" y="606056"/>
                  <a:pt x="1586023" y="606056"/>
                  <a:pt x="1637414" y="552893"/>
                </a:cubicBezTo>
                <a:cubicBezTo>
                  <a:pt x="1688805" y="499730"/>
                  <a:pt x="1679944" y="389861"/>
                  <a:pt x="1690577" y="297712"/>
                </a:cubicBezTo>
                <a:cubicBezTo>
                  <a:pt x="1701210" y="205563"/>
                  <a:pt x="1701210" y="0"/>
                  <a:pt x="1701210" y="0"/>
                </a:cubicBezTo>
                <a:lnTo>
                  <a:pt x="1701210" y="0"/>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p:cNvSpPr/>
          <p:nvPr/>
        </p:nvSpPr>
        <p:spPr>
          <a:xfrm>
            <a:off x="2830752" y="3671888"/>
            <a:ext cx="1957272" cy="781682"/>
          </a:xfrm>
          <a:custGeom>
            <a:avLst/>
            <a:gdLst>
              <a:gd name="connsiteX0" fmla="*/ 0 w 1701210"/>
              <a:gd name="connsiteY0" fmla="*/ 595424 h 622304"/>
              <a:gd name="connsiteX1" fmla="*/ 701749 w 1701210"/>
              <a:gd name="connsiteY1" fmla="*/ 616689 h 622304"/>
              <a:gd name="connsiteX2" fmla="*/ 1382233 w 1701210"/>
              <a:gd name="connsiteY2" fmla="*/ 616689 h 622304"/>
              <a:gd name="connsiteX3" fmla="*/ 1637414 w 1701210"/>
              <a:gd name="connsiteY3" fmla="*/ 552893 h 622304"/>
              <a:gd name="connsiteX4" fmla="*/ 1690577 w 1701210"/>
              <a:gd name="connsiteY4" fmla="*/ 297712 h 622304"/>
              <a:gd name="connsiteX5" fmla="*/ 1701210 w 1701210"/>
              <a:gd name="connsiteY5" fmla="*/ 0 h 622304"/>
              <a:gd name="connsiteX6" fmla="*/ 1701210 w 1701210"/>
              <a:gd name="connsiteY6" fmla="*/ 0 h 62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210" h="622304">
                <a:moveTo>
                  <a:pt x="0" y="595424"/>
                </a:moveTo>
                <a:lnTo>
                  <a:pt x="701749" y="616689"/>
                </a:lnTo>
                <a:cubicBezTo>
                  <a:pt x="932121" y="620233"/>
                  <a:pt x="1226289" y="627322"/>
                  <a:pt x="1382233" y="616689"/>
                </a:cubicBezTo>
                <a:cubicBezTo>
                  <a:pt x="1538177" y="606056"/>
                  <a:pt x="1586023" y="606056"/>
                  <a:pt x="1637414" y="552893"/>
                </a:cubicBezTo>
                <a:cubicBezTo>
                  <a:pt x="1688805" y="499730"/>
                  <a:pt x="1679944" y="389861"/>
                  <a:pt x="1690577" y="297712"/>
                </a:cubicBezTo>
                <a:cubicBezTo>
                  <a:pt x="1701210" y="205563"/>
                  <a:pt x="1701210" y="0"/>
                  <a:pt x="1701210" y="0"/>
                </a:cubicBezTo>
                <a:lnTo>
                  <a:pt x="1701210" y="0"/>
                </a:lnTo>
              </a:path>
            </a:pathLst>
          </a:custGeom>
          <a:noFill/>
          <a:ln w="317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2821164" y="3671888"/>
            <a:ext cx="2254891" cy="973038"/>
          </a:xfrm>
          <a:custGeom>
            <a:avLst/>
            <a:gdLst>
              <a:gd name="connsiteX0" fmla="*/ 0 w 1701210"/>
              <a:gd name="connsiteY0" fmla="*/ 595424 h 622304"/>
              <a:gd name="connsiteX1" fmla="*/ 701749 w 1701210"/>
              <a:gd name="connsiteY1" fmla="*/ 616689 h 622304"/>
              <a:gd name="connsiteX2" fmla="*/ 1382233 w 1701210"/>
              <a:gd name="connsiteY2" fmla="*/ 616689 h 622304"/>
              <a:gd name="connsiteX3" fmla="*/ 1637414 w 1701210"/>
              <a:gd name="connsiteY3" fmla="*/ 552893 h 622304"/>
              <a:gd name="connsiteX4" fmla="*/ 1690577 w 1701210"/>
              <a:gd name="connsiteY4" fmla="*/ 297712 h 622304"/>
              <a:gd name="connsiteX5" fmla="*/ 1701210 w 1701210"/>
              <a:gd name="connsiteY5" fmla="*/ 0 h 622304"/>
              <a:gd name="connsiteX6" fmla="*/ 1701210 w 1701210"/>
              <a:gd name="connsiteY6" fmla="*/ 0 h 62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210" h="622304">
                <a:moveTo>
                  <a:pt x="0" y="595424"/>
                </a:moveTo>
                <a:lnTo>
                  <a:pt x="701749" y="616689"/>
                </a:lnTo>
                <a:cubicBezTo>
                  <a:pt x="932121" y="620233"/>
                  <a:pt x="1226289" y="627322"/>
                  <a:pt x="1382233" y="616689"/>
                </a:cubicBezTo>
                <a:cubicBezTo>
                  <a:pt x="1538177" y="606056"/>
                  <a:pt x="1586023" y="606056"/>
                  <a:pt x="1637414" y="552893"/>
                </a:cubicBezTo>
                <a:cubicBezTo>
                  <a:pt x="1688805" y="499730"/>
                  <a:pt x="1679944" y="389861"/>
                  <a:pt x="1690577" y="297712"/>
                </a:cubicBezTo>
                <a:cubicBezTo>
                  <a:pt x="1701210" y="205563"/>
                  <a:pt x="1701210" y="0"/>
                  <a:pt x="1701210" y="0"/>
                </a:cubicBezTo>
                <a:lnTo>
                  <a:pt x="1701210" y="0"/>
                </a:lnTo>
              </a:path>
            </a:pathLst>
          </a:cu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2115879" y="3636335"/>
            <a:ext cx="3211033" cy="2668772"/>
          </a:xfrm>
          <a:custGeom>
            <a:avLst/>
            <a:gdLst>
              <a:gd name="connsiteX0" fmla="*/ 0 w 3211033"/>
              <a:gd name="connsiteY0" fmla="*/ 2668772 h 2668772"/>
              <a:gd name="connsiteX1" fmla="*/ 31898 w 3211033"/>
              <a:gd name="connsiteY1" fmla="*/ 2083981 h 2668772"/>
              <a:gd name="connsiteX2" fmla="*/ 53163 w 3211033"/>
              <a:gd name="connsiteY2" fmla="*/ 1403498 h 2668772"/>
              <a:gd name="connsiteX3" fmla="*/ 85061 w 3211033"/>
              <a:gd name="connsiteY3" fmla="*/ 1201479 h 2668772"/>
              <a:gd name="connsiteX4" fmla="*/ 212651 w 3211033"/>
              <a:gd name="connsiteY4" fmla="*/ 1148316 h 2668772"/>
              <a:gd name="connsiteX5" fmla="*/ 563526 w 3211033"/>
              <a:gd name="connsiteY5" fmla="*/ 1158949 h 2668772"/>
              <a:gd name="connsiteX6" fmla="*/ 2030819 w 3211033"/>
              <a:gd name="connsiteY6" fmla="*/ 1169581 h 2668772"/>
              <a:gd name="connsiteX7" fmla="*/ 2583712 w 3211033"/>
              <a:gd name="connsiteY7" fmla="*/ 1180214 h 2668772"/>
              <a:gd name="connsiteX8" fmla="*/ 3040912 w 3211033"/>
              <a:gd name="connsiteY8" fmla="*/ 1148316 h 2668772"/>
              <a:gd name="connsiteX9" fmla="*/ 3147237 w 3211033"/>
              <a:gd name="connsiteY9" fmla="*/ 914400 h 2668772"/>
              <a:gd name="connsiteX10" fmla="*/ 3179135 w 3211033"/>
              <a:gd name="connsiteY10" fmla="*/ 552893 h 2668772"/>
              <a:gd name="connsiteX11" fmla="*/ 3211033 w 3211033"/>
              <a:gd name="connsiteY11" fmla="*/ 0 h 2668772"/>
              <a:gd name="connsiteX12" fmla="*/ 3211033 w 3211033"/>
              <a:gd name="connsiteY12" fmla="*/ 0 h 2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11033" h="2668772">
                <a:moveTo>
                  <a:pt x="0" y="2668772"/>
                </a:moveTo>
                <a:cubicBezTo>
                  <a:pt x="11519" y="2481816"/>
                  <a:pt x="23038" y="2294860"/>
                  <a:pt x="31898" y="2083981"/>
                </a:cubicBezTo>
                <a:cubicBezTo>
                  <a:pt x="40759" y="1873102"/>
                  <a:pt x="44303" y="1550582"/>
                  <a:pt x="53163" y="1403498"/>
                </a:cubicBezTo>
                <a:cubicBezTo>
                  <a:pt x="62023" y="1256414"/>
                  <a:pt x="58480" y="1244009"/>
                  <a:pt x="85061" y="1201479"/>
                </a:cubicBezTo>
                <a:cubicBezTo>
                  <a:pt x="111642" y="1158949"/>
                  <a:pt x="132907" y="1155404"/>
                  <a:pt x="212651" y="1148316"/>
                </a:cubicBezTo>
                <a:cubicBezTo>
                  <a:pt x="292395" y="1141228"/>
                  <a:pt x="563526" y="1158949"/>
                  <a:pt x="563526" y="1158949"/>
                </a:cubicBezTo>
                <a:lnTo>
                  <a:pt x="2030819" y="1169581"/>
                </a:lnTo>
                <a:cubicBezTo>
                  <a:pt x="2367517" y="1173125"/>
                  <a:pt x="2415363" y="1183758"/>
                  <a:pt x="2583712" y="1180214"/>
                </a:cubicBezTo>
                <a:cubicBezTo>
                  <a:pt x="2752061" y="1176670"/>
                  <a:pt x="2946991" y="1192618"/>
                  <a:pt x="3040912" y="1148316"/>
                </a:cubicBezTo>
                <a:cubicBezTo>
                  <a:pt x="3134833" y="1104014"/>
                  <a:pt x="3124200" y="1013637"/>
                  <a:pt x="3147237" y="914400"/>
                </a:cubicBezTo>
                <a:cubicBezTo>
                  <a:pt x="3170274" y="815163"/>
                  <a:pt x="3168502" y="705293"/>
                  <a:pt x="3179135" y="552893"/>
                </a:cubicBezTo>
                <a:cubicBezTo>
                  <a:pt x="3189768" y="400493"/>
                  <a:pt x="3211033" y="0"/>
                  <a:pt x="3211033" y="0"/>
                </a:cubicBezTo>
                <a:lnTo>
                  <a:pt x="3211033"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a:off x="3402419" y="1541721"/>
            <a:ext cx="42530" cy="1052623"/>
          </a:xfrm>
          <a:custGeom>
            <a:avLst/>
            <a:gdLst>
              <a:gd name="connsiteX0" fmla="*/ 42530 w 42530"/>
              <a:gd name="connsiteY0" fmla="*/ 1052623 h 1052623"/>
              <a:gd name="connsiteX1" fmla="*/ 31897 w 42530"/>
              <a:gd name="connsiteY1" fmla="*/ 372139 h 1052623"/>
              <a:gd name="connsiteX2" fmla="*/ 0 w 42530"/>
              <a:gd name="connsiteY2" fmla="*/ 0 h 1052623"/>
              <a:gd name="connsiteX3" fmla="*/ 0 w 42530"/>
              <a:gd name="connsiteY3" fmla="*/ 0 h 1052623"/>
            </a:gdLst>
            <a:ahLst/>
            <a:cxnLst>
              <a:cxn ang="0">
                <a:pos x="connsiteX0" y="connsiteY0"/>
              </a:cxn>
              <a:cxn ang="0">
                <a:pos x="connsiteX1" y="connsiteY1"/>
              </a:cxn>
              <a:cxn ang="0">
                <a:pos x="connsiteX2" y="connsiteY2"/>
              </a:cxn>
              <a:cxn ang="0">
                <a:pos x="connsiteX3" y="connsiteY3"/>
              </a:cxn>
            </a:cxnLst>
            <a:rect l="l" t="t" r="r" b="b"/>
            <a:pathLst>
              <a:path w="42530" h="1052623">
                <a:moveTo>
                  <a:pt x="42530" y="1052623"/>
                </a:moveTo>
                <a:cubicBezTo>
                  <a:pt x="40757" y="800099"/>
                  <a:pt x="38985" y="547576"/>
                  <a:pt x="31897" y="372139"/>
                </a:cubicBezTo>
                <a:cubicBezTo>
                  <a:pt x="24809" y="196702"/>
                  <a:pt x="0" y="0"/>
                  <a:pt x="0" y="0"/>
                </a:cubicBezTo>
                <a:lnTo>
                  <a:pt x="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a:off x="3578057" y="1509823"/>
            <a:ext cx="58278" cy="1116419"/>
          </a:xfrm>
          <a:custGeom>
            <a:avLst/>
            <a:gdLst>
              <a:gd name="connsiteX0" fmla="*/ 5115 w 58278"/>
              <a:gd name="connsiteY0" fmla="*/ 1116419 h 1116419"/>
              <a:gd name="connsiteX1" fmla="*/ 5115 w 58278"/>
              <a:gd name="connsiteY1" fmla="*/ 563526 h 1116419"/>
              <a:gd name="connsiteX2" fmla="*/ 58278 w 58278"/>
              <a:gd name="connsiteY2" fmla="*/ 0 h 1116419"/>
              <a:gd name="connsiteX3" fmla="*/ 58278 w 58278"/>
              <a:gd name="connsiteY3" fmla="*/ 0 h 1116419"/>
            </a:gdLst>
            <a:ahLst/>
            <a:cxnLst>
              <a:cxn ang="0">
                <a:pos x="connsiteX0" y="connsiteY0"/>
              </a:cxn>
              <a:cxn ang="0">
                <a:pos x="connsiteX1" y="connsiteY1"/>
              </a:cxn>
              <a:cxn ang="0">
                <a:pos x="connsiteX2" y="connsiteY2"/>
              </a:cxn>
              <a:cxn ang="0">
                <a:pos x="connsiteX3" y="connsiteY3"/>
              </a:cxn>
            </a:cxnLst>
            <a:rect l="l" t="t" r="r" b="b"/>
            <a:pathLst>
              <a:path w="58278" h="1116419">
                <a:moveTo>
                  <a:pt x="5115" y="1116419"/>
                </a:moveTo>
                <a:cubicBezTo>
                  <a:pt x="685" y="933007"/>
                  <a:pt x="-3745" y="749596"/>
                  <a:pt x="5115" y="563526"/>
                </a:cubicBezTo>
                <a:cubicBezTo>
                  <a:pt x="13975" y="377456"/>
                  <a:pt x="58278" y="0"/>
                  <a:pt x="58278" y="0"/>
                </a:cubicBezTo>
                <a:lnTo>
                  <a:pt x="58278"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3773643" y="1531088"/>
            <a:ext cx="149771" cy="1084521"/>
          </a:xfrm>
          <a:custGeom>
            <a:avLst/>
            <a:gdLst>
              <a:gd name="connsiteX0" fmla="*/ 915 w 149771"/>
              <a:gd name="connsiteY0" fmla="*/ 1084521 h 1084521"/>
              <a:gd name="connsiteX1" fmla="*/ 22180 w 149771"/>
              <a:gd name="connsiteY1" fmla="*/ 712382 h 1084521"/>
              <a:gd name="connsiteX2" fmla="*/ 149771 w 149771"/>
              <a:gd name="connsiteY2" fmla="*/ 0 h 1084521"/>
              <a:gd name="connsiteX3" fmla="*/ 149771 w 149771"/>
              <a:gd name="connsiteY3" fmla="*/ 0 h 1084521"/>
            </a:gdLst>
            <a:ahLst/>
            <a:cxnLst>
              <a:cxn ang="0">
                <a:pos x="connsiteX0" y="connsiteY0"/>
              </a:cxn>
              <a:cxn ang="0">
                <a:pos x="connsiteX1" y="connsiteY1"/>
              </a:cxn>
              <a:cxn ang="0">
                <a:pos x="connsiteX2" y="connsiteY2"/>
              </a:cxn>
              <a:cxn ang="0">
                <a:pos x="connsiteX3" y="connsiteY3"/>
              </a:cxn>
            </a:cxnLst>
            <a:rect l="l" t="t" r="r" b="b"/>
            <a:pathLst>
              <a:path w="149771" h="1084521">
                <a:moveTo>
                  <a:pt x="915" y="1084521"/>
                </a:moveTo>
                <a:cubicBezTo>
                  <a:pt x="-857" y="988828"/>
                  <a:pt x="-2629" y="893135"/>
                  <a:pt x="22180" y="712382"/>
                </a:cubicBezTo>
                <a:cubicBezTo>
                  <a:pt x="46989" y="531629"/>
                  <a:pt x="149771" y="0"/>
                  <a:pt x="149771" y="0"/>
                </a:cubicBezTo>
                <a:lnTo>
                  <a:pt x="149771" y="0"/>
                </a:ln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3912781" y="1520456"/>
            <a:ext cx="265814" cy="1084521"/>
          </a:xfrm>
          <a:custGeom>
            <a:avLst/>
            <a:gdLst>
              <a:gd name="connsiteX0" fmla="*/ 0 w 265814"/>
              <a:gd name="connsiteY0" fmla="*/ 1084521 h 1084521"/>
              <a:gd name="connsiteX1" fmla="*/ 106326 w 265814"/>
              <a:gd name="connsiteY1" fmla="*/ 648586 h 1084521"/>
              <a:gd name="connsiteX2" fmla="*/ 265814 w 265814"/>
              <a:gd name="connsiteY2" fmla="*/ 0 h 1084521"/>
              <a:gd name="connsiteX3" fmla="*/ 265814 w 265814"/>
              <a:gd name="connsiteY3" fmla="*/ 0 h 1084521"/>
            </a:gdLst>
            <a:ahLst/>
            <a:cxnLst>
              <a:cxn ang="0">
                <a:pos x="connsiteX0" y="connsiteY0"/>
              </a:cxn>
              <a:cxn ang="0">
                <a:pos x="connsiteX1" y="connsiteY1"/>
              </a:cxn>
              <a:cxn ang="0">
                <a:pos x="connsiteX2" y="connsiteY2"/>
              </a:cxn>
              <a:cxn ang="0">
                <a:pos x="connsiteX3" y="connsiteY3"/>
              </a:cxn>
            </a:cxnLst>
            <a:rect l="l" t="t" r="r" b="b"/>
            <a:pathLst>
              <a:path w="265814" h="1084521">
                <a:moveTo>
                  <a:pt x="0" y="1084521"/>
                </a:moveTo>
                <a:cubicBezTo>
                  <a:pt x="31012" y="956930"/>
                  <a:pt x="62024" y="829339"/>
                  <a:pt x="106326" y="648586"/>
                </a:cubicBezTo>
                <a:cubicBezTo>
                  <a:pt x="150628" y="467833"/>
                  <a:pt x="265814" y="0"/>
                  <a:pt x="265814" y="0"/>
                </a:cubicBezTo>
                <a:lnTo>
                  <a:pt x="265814" y="0"/>
                </a:ln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4093535" y="1530872"/>
            <a:ext cx="372139" cy="1116635"/>
          </a:xfrm>
          <a:custGeom>
            <a:avLst/>
            <a:gdLst>
              <a:gd name="connsiteX0" fmla="*/ 0 w 372139"/>
              <a:gd name="connsiteY0" fmla="*/ 1116635 h 1116635"/>
              <a:gd name="connsiteX1" fmla="*/ 74428 w 372139"/>
              <a:gd name="connsiteY1" fmla="*/ 765761 h 1116635"/>
              <a:gd name="connsiteX2" fmla="*/ 318977 w 372139"/>
              <a:gd name="connsiteY2" fmla="*/ 117175 h 1116635"/>
              <a:gd name="connsiteX3" fmla="*/ 372139 w 372139"/>
              <a:gd name="connsiteY3" fmla="*/ 216 h 1116635"/>
              <a:gd name="connsiteX4" fmla="*/ 372139 w 372139"/>
              <a:gd name="connsiteY4" fmla="*/ 216 h 111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39" h="1116635">
                <a:moveTo>
                  <a:pt x="0" y="1116635"/>
                </a:moveTo>
                <a:cubicBezTo>
                  <a:pt x="10632" y="1024486"/>
                  <a:pt x="21265" y="932338"/>
                  <a:pt x="74428" y="765761"/>
                </a:cubicBezTo>
                <a:cubicBezTo>
                  <a:pt x="127591" y="599184"/>
                  <a:pt x="269359" y="244766"/>
                  <a:pt x="318977" y="117175"/>
                </a:cubicBezTo>
                <a:cubicBezTo>
                  <a:pt x="368595" y="-10416"/>
                  <a:pt x="372139" y="216"/>
                  <a:pt x="372139" y="216"/>
                </a:cubicBezTo>
                <a:lnTo>
                  <a:pt x="372139" y="216"/>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26"/>
          <p:cNvSpPr/>
          <p:nvPr/>
        </p:nvSpPr>
        <p:spPr>
          <a:xfrm>
            <a:off x="4221126" y="1531088"/>
            <a:ext cx="478465" cy="1084521"/>
          </a:xfrm>
          <a:custGeom>
            <a:avLst/>
            <a:gdLst>
              <a:gd name="connsiteX0" fmla="*/ 0 w 478465"/>
              <a:gd name="connsiteY0" fmla="*/ 1084521 h 1084521"/>
              <a:gd name="connsiteX1" fmla="*/ 106325 w 478465"/>
              <a:gd name="connsiteY1" fmla="*/ 723014 h 1084521"/>
              <a:gd name="connsiteX2" fmla="*/ 393404 w 478465"/>
              <a:gd name="connsiteY2" fmla="*/ 297712 h 1084521"/>
              <a:gd name="connsiteX3" fmla="*/ 478465 w 478465"/>
              <a:gd name="connsiteY3" fmla="*/ 0 h 1084521"/>
              <a:gd name="connsiteX4" fmla="*/ 478465 w 478465"/>
              <a:gd name="connsiteY4" fmla="*/ 0 h 108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65" h="1084521">
                <a:moveTo>
                  <a:pt x="0" y="1084521"/>
                </a:moveTo>
                <a:cubicBezTo>
                  <a:pt x="20379" y="969335"/>
                  <a:pt x="40758" y="854149"/>
                  <a:pt x="106325" y="723014"/>
                </a:cubicBezTo>
                <a:cubicBezTo>
                  <a:pt x="171892" y="591879"/>
                  <a:pt x="331381" y="418214"/>
                  <a:pt x="393404" y="297712"/>
                </a:cubicBezTo>
                <a:cubicBezTo>
                  <a:pt x="455427" y="177210"/>
                  <a:pt x="478465" y="0"/>
                  <a:pt x="478465" y="0"/>
                </a:cubicBezTo>
                <a:lnTo>
                  <a:pt x="478465"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27"/>
          <p:cNvSpPr/>
          <p:nvPr/>
        </p:nvSpPr>
        <p:spPr>
          <a:xfrm>
            <a:off x="3527116" y="1318437"/>
            <a:ext cx="1015348" cy="1286540"/>
          </a:xfrm>
          <a:custGeom>
            <a:avLst/>
            <a:gdLst>
              <a:gd name="connsiteX0" fmla="*/ 2893 w 1015348"/>
              <a:gd name="connsiteY0" fmla="*/ 0 h 1286540"/>
              <a:gd name="connsiteX1" fmla="*/ 13526 w 1015348"/>
              <a:gd name="connsiteY1" fmla="*/ 350875 h 1286540"/>
              <a:gd name="connsiteX2" fmla="*/ 109219 w 1015348"/>
              <a:gd name="connsiteY2" fmla="*/ 659219 h 1286540"/>
              <a:gd name="connsiteX3" fmla="*/ 406931 w 1015348"/>
              <a:gd name="connsiteY3" fmla="*/ 744279 h 1286540"/>
              <a:gd name="connsiteX4" fmla="*/ 832233 w 1015348"/>
              <a:gd name="connsiteY4" fmla="*/ 733647 h 1286540"/>
              <a:gd name="connsiteX5" fmla="*/ 981089 w 1015348"/>
              <a:gd name="connsiteY5" fmla="*/ 850605 h 1286540"/>
              <a:gd name="connsiteX6" fmla="*/ 1012986 w 1015348"/>
              <a:gd name="connsiteY6" fmla="*/ 1158949 h 1286540"/>
              <a:gd name="connsiteX7" fmla="*/ 1012986 w 1015348"/>
              <a:gd name="connsiteY7" fmla="*/ 1286540 h 1286540"/>
              <a:gd name="connsiteX8" fmla="*/ 1012986 w 1015348"/>
              <a:gd name="connsiteY8" fmla="*/ 1286540 h 12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348" h="1286540">
                <a:moveTo>
                  <a:pt x="2893" y="0"/>
                </a:moveTo>
                <a:cubicBezTo>
                  <a:pt x="-651" y="120502"/>
                  <a:pt x="-4195" y="241005"/>
                  <a:pt x="13526" y="350875"/>
                </a:cubicBezTo>
                <a:cubicBezTo>
                  <a:pt x="31247" y="460745"/>
                  <a:pt x="43652" y="593652"/>
                  <a:pt x="109219" y="659219"/>
                </a:cubicBezTo>
                <a:cubicBezTo>
                  <a:pt x="174786" y="724786"/>
                  <a:pt x="286429" y="731874"/>
                  <a:pt x="406931" y="744279"/>
                </a:cubicBezTo>
                <a:cubicBezTo>
                  <a:pt x="527433" y="756684"/>
                  <a:pt x="736540" y="715926"/>
                  <a:pt x="832233" y="733647"/>
                </a:cubicBezTo>
                <a:cubicBezTo>
                  <a:pt x="927926" y="751368"/>
                  <a:pt x="950964" y="779721"/>
                  <a:pt x="981089" y="850605"/>
                </a:cubicBezTo>
                <a:cubicBezTo>
                  <a:pt x="1011215" y="921489"/>
                  <a:pt x="1007670" y="1086293"/>
                  <a:pt x="1012986" y="1158949"/>
                </a:cubicBezTo>
                <a:cubicBezTo>
                  <a:pt x="1018302" y="1231605"/>
                  <a:pt x="1012986" y="1286540"/>
                  <a:pt x="1012986" y="1286540"/>
                </a:cubicBezTo>
                <a:lnTo>
                  <a:pt x="1012986" y="1286540"/>
                </a:lnTo>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4051005" y="1339702"/>
            <a:ext cx="765544" cy="1265275"/>
          </a:xfrm>
          <a:custGeom>
            <a:avLst/>
            <a:gdLst>
              <a:gd name="connsiteX0" fmla="*/ 0 w 765544"/>
              <a:gd name="connsiteY0" fmla="*/ 0 h 1265275"/>
              <a:gd name="connsiteX1" fmla="*/ 10632 w 765544"/>
              <a:gd name="connsiteY1" fmla="*/ 276447 h 1265275"/>
              <a:gd name="connsiteX2" fmla="*/ 10632 w 765544"/>
              <a:gd name="connsiteY2" fmla="*/ 478465 h 1265275"/>
              <a:gd name="connsiteX3" fmla="*/ 74428 w 765544"/>
              <a:gd name="connsiteY3" fmla="*/ 584791 h 1265275"/>
              <a:gd name="connsiteX4" fmla="*/ 308344 w 765544"/>
              <a:gd name="connsiteY4" fmla="*/ 584791 h 1265275"/>
              <a:gd name="connsiteX5" fmla="*/ 680483 w 765544"/>
              <a:gd name="connsiteY5" fmla="*/ 595424 h 1265275"/>
              <a:gd name="connsiteX6" fmla="*/ 744279 w 765544"/>
              <a:gd name="connsiteY6" fmla="*/ 723014 h 1265275"/>
              <a:gd name="connsiteX7" fmla="*/ 765544 w 765544"/>
              <a:gd name="connsiteY7" fmla="*/ 1265275 h 1265275"/>
              <a:gd name="connsiteX8" fmla="*/ 765544 w 765544"/>
              <a:gd name="connsiteY8" fmla="*/ 1265275 h 12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544" h="1265275">
                <a:moveTo>
                  <a:pt x="0" y="0"/>
                </a:moveTo>
                <a:cubicBezTo>
                  <a:pt x="4430" y="98351"/>
                  <a:pt x="8860" y="196703"/>
                  <a:pt x="10632" y="276447"/>
                </a:cubicBezTo>
                <a:cubicBezTo>
                  <a:pt x="12404" y="356191"/>
                  <a:pt x="-1" y="427074"/>
                  <a:pt x="10632" y="478465"/>
                </a:cubicBezTo>
                <a:cubicBezTo>
                  <a:pt x="21265" y="529856"/>
                  <a:pt x="24810" y="567070"/>
                  <a:pt x="74428" y="584791"/>
                </a:cubicBezTo>
                <a:cubicBezTo>
                  <a:pt x="124046" y="602512"/>
                  <a:pt x="207335" y="583019"/>
                  <a:pt x="308344" y="584791"/>
                </a:cubicBezTo>
                <a:cubicBezTo>
                  <a:pt x="409353" y="586563"/>
                  <a:pt x="607827" y="572387"/>
                  <a:pt x="680483" y="595424"/>
                </a:cubicBezTo>
                <a:cubicBezTo>
                  <a:pt x="753139" y="618461"/>
                  <a:pt x="730102" y="611372"/>
                  <a:pt x="744279" y="723014"/>
                </a:cubicBezTo>
                <a:cubicBezTo>
                  <a:pt x="758456" y="834656"/>
                  <a:pt x="765544" y="1265275"/>
                  <a:pt x="765544" y="1265275"/>
                </a:cubicBezTo>
                <a:lnTo>
                  <a:pt x="765544" y="1265275"/>
                </a:lnTo>
              </a:path>
            </a:pathLst>
          </a:cu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p:cNvSpPr/>
          <p:nvPr/>
        </p:nvSpPr>
        <p:spPr>
          <a:xfrm>
            <a:off x="4577518" y="1329070"/>
            <a:ext cx="494212" cy="1275907"/>
          </a:xfrm>
          <a:custGeom>
            <a:avLst/>
            <a:gdLst>
              <a:gd name="connsiteX0" fmla="*/ 5115 w 494212"/>
              <a:gd name="connsiteY0" fmla="*/ 0 h 1275907"/>
              <a:gd name="connsiteX1" fmla="*/ 5115 w 494212"/>
              <a:gd name="connsiteY1" fmla="*/ 191386 h 1275907"/>
              <a:gd name="connsiteX2" fmla="*/ 58277 w 494212"/>
              <a:gd name="connsiteY2" fmla="*/ 478465 h 1275907"/>
              <a:gd name="connsiteX3" fmla="*/ 239031 w 494212"/>
              <a:gd name="connsiteY3" fmla="*/ 520995 h 1275907"/>
              <a:gd name="connsiteX4" fmla="*/ 387887 w 494212"/>
              <a:gd name="connsiteY4" fmla="*/ 531628 h 1275907"/>
              <a:gd name="connsiteX5" fmla="*/ 451682 w 494212"/>
              <a:gd name="connsiteY5" fmla="*/ 616688 h 1275907"/>
              <a:gd name="connsiteX6" fmla="*/ 472947 w 494212"/>
              <a:gd name="connsiteY6" fmla="*/ 935665 h 1275907"/>
              <a:gd name="connsiteX7" fmla="*/ 494212 w 494212"/>
              <a:gd name="connsiteY7" fmla="*/ 1275907 h 1275907"/>
              <a:gd name="connsiteX8" fmla="*/ 494212 w 494212"/>
              <a:gd name="connsiteY8" fmla="*/ 1275907 h 12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12" h="1275907">
                <a:moveTo>
                  <a:pt x="5115" y="0"/>
                </a:moveTo>
                <a:cubicBezTo>
                  <a:pt x="685" y="55821"/>
                  <a:pt x="-3745" y="111642"/>
                  <a:pt x="5115" y="191386"/>
                </a:cubicBezTo>
                <a:cubicBezTo>
                  <a:pt x="13975" y="271130"/>
                  <a:pt x="19291" y="423530"/>
                  <a:pt x="58277" y="478465"/>
                </a:cubicBezTo>
                <a:cubicBezTo>
                  <a:pt x="97263" y="533400"/>
                  <a:pt x="184096" y="512135"/>
                  <a:pt x="239031" y="520995"/>
                </a:cubicBezTo>
                <a:cubicBezTo>
                  <a:pt x="293966" y="529855"/>
                  <a:pt x="352445" y="515679"/>
                  <a:pt x="387887" y="531628"/>
                </a:cubicBezTo>
                <a:cubicBezTo>
                  <a:pt x="423329" y="547577"/>
                  <a:pt x="437505" y="549349"/>
                  <a:pt x="451682" y="616688"/>
                </a:cubicBezTo>
                <a:cubicBezTo>
                  <a:pt x="465859" y="684027"/>
                  <a:pt x="465859" y="825795"/>
                  <a:pt x="472947" y="935665"/>
                </a:cubicBezTo>
                <a:cubicBezTo>
                  <a:pt x="480035" y="1045535"/>
                  <a:pt x="494212" y="1275907"/>
                  <a:pt x="494212" y="1275907"/>
                </a:cubicBezTo>
                <a:lnTo>
                  <a:pt x="494212" y="1275907"/>
                </a:lnTo>
              </a:path>
            </a:pathLst>
          </a:cu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p:cNvSpPr/>
          <p:nvPr/>
        </p:nvSpPr>
        <p:spPr>
          <a:xfrm>
            <a:off x="5241851" y="1531088"/>
            <a:ext cx="96480" cy="1073889"/>
          </a:xfrm>
          <a:custGeom>
            <a:avLst/>
            <a:gdLst>
              <a:gd name="connsiteX0" fmla="*/ 0 w 96480"/>
              <a:gd name="connsiteY0" fmla="*/ 0 h 1073889"/>
              <a:gd name="connsiteX1" fmla="*/ 21265 w 96480"/>
              <a:gd name="connsiteY1" fmla="*/ 212652 h 1073889"/>
              <a:gd name="connsiteX2" fmla="*/ 85061 w 96480"/>
              <a:gd name="connsiteY2" fmla="*/ 372140 h 1073889"/>
              <a:gd name="connsiteX3" fmla="*/ 95693 w 96480"/>
              <a:gd name="connsiteY3" fmla="*/ 680484 h 1073889"/>
              <a:gd name="connsiteX4" fmla="*/ 95693 w 96480"/>
              <a:gd name="connsiteY4" fmla="*/ 1073889 h 1073889"/>
              <a:gd name="connsiteX5" fmla="*/ 95693 w 96480"/>
              <a:gd name="connsiteY5" fmla="*/ 1073889 h 107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80" h="1073889">
                <a:moveTo>
                  <a:pt x="0" y="0"/>
                </a:moveTo>
                <a:cubicBezTo>
                  <a:pt x="3544" y="75314"/>
                  <a:pt x="7088" y="150629"/>
                  <a:pt x="21265" y="212652"/>
                </a:cubicBezTo>
                <a:cubicBezTo>
                  <a:pt x="35442" y="274675"/>
                  <a:pt x="72656" y="294168"/>
                  <a:pt x="85061" y="372140"/>
                </a:cubicBezTo>
                <a:cubicBezTo>
                  <a:pt x="97466" y="450112"/>
                  <a:pt x="93921" y="563526"/>
                  <a:pt x="95693" y="680484"/>
                </a:cubicBezTo>
                <a:cubicBezTo>
                  <a:pt x="97465" y="797442"/>
                  <a:pt x="95693" y="1073889"/>
                  <a:pt x="95693" y="1073889"/>
                </a:cubicBezTo>
                <a:lnTo>
                  <a:pt x="95693" y="1073889"/>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4656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1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1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1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1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1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1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1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1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1500"/>
                                        <p:tgtEl>
                                          <p:spTgt spid="1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1500"/>
                                        <p:tgtEl>
                                          <p:spTgt spid="1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1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1500"/>
                                        <p:tgtEl>
                                          <p:spTgt spid="1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1500"/>
                                        <p:tgtEl>
                                          <p:spTgt spid="1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1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1500"/>
                                        <p:tgtEl>
                                          <p:spTgt spid="2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1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down)">
                                      <p:cBhvr>
                                        <p:cTn id="75" dur="1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1500"/>
                                        <p:tgtEl>
                                          <p:spTgt spid="1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P spid="12" grpId="0" animBg="1"/>
      <p:bldP spid="13" grpId="0" animBg="1"/>
      <p:bldP spid="14" grpId="0" animBg="1"/>
      <p:bldP spid="16" grpId="0" animBg="1"/>
      <p:bldP spid="17" grpId="0" animBg="1"/>
      <p:bldP spid="15" grpId="0" animBg="1"/>
      <p:bldP spid="19" grpId="0" animBg="1"/>
      <p:bldP spid="20" grpId="0" animBg="1"/>
      <p:bldP spid="18"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259632" y="332656"/>
            <a:ext cx="6336704" cy="62646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354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655267"/>
            <a:ext cx="26955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82122"/>
            <a:ext cx="4951687" cy="335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3717032"/>
            <a:ext cx="4032448" cy="292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60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3793" name="Picture 1" descr="Earthing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52736"/>
            <a:ext cx="8424936" cy="475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214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15616" y="476672"/>
            <a:ext cx="6912768" cy="5976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019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3528" y="90101"/>
            <a:ext cx="823815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b="1" i="0" u="none" strike="noStrike" cap="none" normalizeH="0" baseline="0" dirty="0">
                <a:ln>
                  <a:noFill/>
                </a:ln>
                <a:solidFill>
                  <a:schemeClr val="tx1"/>
                </a:solidFill>
                <a:effectLst/>
                <a:latin typeface="Arial" pitchFamily="34" charset="0"/>
                <a:ea typeface="Times New Roman" pitchFamily="18" charset="0"/>
                <a:cs typeface="Arial" pitchFamily="34" charset="0"/>
              </a:rPr>
              <a:t>The following switchboard wiring contains seven faults.  List each fault</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b="1" i="0" u="none" strike="noStrike" cap="none" normalizeH="0" baseline="0" dirty="0">
                <a:ln>
                  <a:noFill/>
                </a:ln>
                <a:solidFill>
                  <a:schemeClr val="tx1"/>
                </a:solidFill>
                <a:effectLst/>
                <a:latin typeface="Arial" pitchFamily="34" charset="0"/>
                <a:ea typeface="Times New Roman" pitchFamily="18" charset="0"/>
                <a:cs typeface="Arial" pitchFamily="34" charset="0"/>
              </a:rPr>
              <a:t> and state the relevant associated clause.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b="1" i="0" u="none" strike="noStrike" cap="none" normalizeH="0" baseline="0" dirty="0">
                <a:ln>
                  <a:noFill/>
                </a:ln>
                <a:solidFill>
                  <a:schemeClr val="tx1"/>
                </a:solidFill>
                <a:effectLst/>
                <a:latin typeface="Arial" pitchFamily="34" charset="0"/>
                <a:ea typeface="Times New Roman" pitchFamily="18" charset="0"/>
                <a:cs typeface="Arial" pitchFamily="34" charset="0"/>
              </a:rPr>
              <a:t> Consumer’s mains are run buried in the ground and all final sub-circuits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b="1" i="0" u="none" strike="noStrike" cap="none" normalizeH="0" baseline="0" dirty="0">
                <a:ln>
                  <a:noFill/>
                </a:ln>
                <a:solidFill>
                  <a:schemeClr val="tx1"/>
                </a:solidFill>
                <a:effectLst/>
                <a:latin typeface="Arial" pitchFamily="34" charset="0"/>
                <a:ea typeface="Times New Roman" pitchFamily="18" charset="0"/>
                <a:cs typeface="Arial" pitchFamily="34" charset="0"/>
              </a:rPr>
              <a:t>are run partially surrounded.</a:t>
            </a:r>
          </a:p>
        </p:txBody>
      </p:sp>
      <p:graphicFrame>
        <p:nvGraphicFramePr>
          <p:cNvPr id="3" name="Object 2"/>
          <p:cNvGraphicFramePr>
            <a:graphicFrameLocks noChangeAspect="1"/>
          </p:cNvGraphicFramePr>
          <p:nvPr>
            <p:extLst>
              <p:ext uri="{D42A27DB-BD31-4B8C-83A1-F6EECF244321}">
                <p14:modId xmlns:p14="http://schemas.microsoft.com/office/powerpoint/2010/main" val="1034968708"/>
              </p:ext>
            </p:extLst>
          </p:nvPr>
        </p:nvGraphicFramePr>
        <p:xfrm>
          <a:off x="1331640" y="1292602"/>
          <a:ext cx="6480720" cy="5274171"/>
        </p:xfrm>
        <a:graphic>
          <a:graphicData uri="http://schemas.openxmlformats.org/presentationml/2006/ole">
            <mc:AlternateContent xmlns:mc="http://schemas.openxmlformats.org/markup-compatibility/2006">
              <mc:Choice xmlns:v="urn:schemas-microsoft-com:vml" Requires="v">
                <p:oleObj spid="_x0000_s34877" r:id="rId3" imgW="4555008" imgH="3469544" progId="">
                  <p:embed/>
                </p:oleObj>
              </mc:Choice>
              <mc:Fallback>
                <p:oleObj r:id="rId3" imgW="4555008" imgH="3469544" progId="">
                  <p:embed/>
                  <p:pic>
                    <p:nvPicPr>
                      <p:cNvPr id="0"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1292602"/>
                        <a:ext cx="6480720" cy="5274171"/>
                      </a:xfrm>
                      <a:prstGeom prst="rect">
                        <a:avLst/>
                      </a:prstGeom>
                      <a:solidFill>
                        <a:srgbClr val="DDD9C3"/>
                      </a:solidFill>
                    </p:spPr>
                  </p:pic>
                </p:oleObj>
              </mc:Fallback>
            </mc:AlternateContent>
          </a:graphicData>
        </a:graphic>
      </p:graphicFrame>
    </p:spTree>
    <p:extLst>
      <p:ext uri="{BB962C8B-B14F-4D97-AF65-F5344CB8AC3E}">
        <p14:creationId xmlns:p14="http://schemas.microsoft.com/office/powerpoint/2010/main" val="488797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14112" rIns="718911" bIns="914112" numCol="1" anchor="ctr" anchorCtr="0" compatLnSpc="1">
            <a:prstTxWarp prst="textNoShape">
              <a:avLst/>
            </a:prstTxWarp>
            <a:spAutoFit/>
          </a:bodyPr>
          <a:lstStyle/>
          <a:p>
            <a:endParaRPr lang="en-AU"/>
          </a:p>
        </p:txBody>
      </p:sp>
      <p:graphicFrame>
        <p:nvGraphicFramePr>
          <p:cNvPr id="3" name="Object 2"/>
          <p:cNvGraphicFramePr>
            <a:graphicFrameLocks noChangeAspect="1"/>
          </p:cNvGraphicFramePr>
          <p:nvPr>
            <p:extLst>
              <p:ext uri="{D42A27DB-BD31-4B8C-83A1-F6EECF244321}">
                <p14:modId xmlns:p14="http://schemas.microsoft.com/office/powerpoint/2010/main" val="2029285905"/>
              </p:ext>
            </p:extLst>
          </p:nvPr>
        </p:nvGraphicFramePr>
        <p:xfrm>
          <a:off x="2771800" y="26467"/>
          <a:ext cx="4776762" cy="6831533"/>
        </p:xfrm>
        <a:graphic>
          <a:graphicData uri="http://schemas.openxmlformats.org/presentationml/2006/ole">
            <mc:AlternateContent xmlns:mc="http://schemas.openxmlformats.org/markup-compatibility/2006">
              <mc:Choice xmlns:v="urn:schemas-microsoft-com:vml" Requires="v">
                <p:oleObj spid="_x0000_s35901" r:id="rId3" imgW="5956402" imgH="8286902" progId="">
                  <p:embed/>
                </p:oleObj>
              </mc:Choice>
              <mc:Fallback>
                <p:oleObj r:id="rId3" imgW="5956402" imgH="8286902" progId="">
                  <p:embed/>
                  <p:pic>
                    <p:nvPicPr>
                      <p:cNvPr id="0"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6467"/>
                        <a:ext cx="4776762" cy="6831533"/>
                      </a:xfrm>
                      <a:prstGeom prst="rect">
                        <a:avLst/>
                      </a:prstGeom>
                      <a:solidFill>
                        <a:srgbClr val="DDD9C3"/>
                      </a:solidFill>
                      <a:ln w="9525">
                        <a:solidFill>
                          <a:schemeClr val="accent1"/>
                        </a:solidFill>
                        <a:miter lim="800000"/>
                        <a:headEnd/>
                        <a:tailEnd/>
                      </a:ln>
                    </p:spPr>
                  </p:pic>
                </p:oleObj>
              </mc:Fallback>
            </mc:AlternateContent>
          </a:graphicData>
        </a:graphic>
      </p:graphicFrame>
      <p:sp>
        <p:nvSpPr>
          <p:cNvPr id="4" name="Rectangle 3"/>
          <p:cNvSpPr>
            <a:spLocks noChangeArrowheads="1"/>
          </p:cNvSpPr>
          <p:nvPr/>
        </p:nvSpPr>
        <p:spPr bwMode="auto">
          <a:xfrm>
            <a:off x="0" y="8743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AU" sz="1200" b="0" i="0" u="none" strike="noStrike" cap="none" normalizeH="0" baseline="0">
                <a:ln>
                  <a:noFill/>
                </a:ln>
                <a:solidFill>
                  <a:schemeClr val="tx1"/>
                </a:solidFill>
                <a:effectLst/>
                <a:latin typeface="Arial" pitchFamily="34" charset="0"/>
                <a:ea typeface="Times New Roman" pitchFamily="18" charset="0"/>
                <a:cs typeface="Arial" pitchFamily="34" charset="0"/>
              </a:rPr>
            </a:br>
            <a:endParaRPr kumimoji="0" lang="en-A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95524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58227313"/>
              </p:ext>
            </p:extLst>
          </p:nvPr>
        </p:nvGraphicFramePr>
        <p:xfrm>
          <a:off x="683568" y="1556792"/>
          <a:ext cx="8064896" cy="4292600"/>
        </p:xfrm>
        <a:graphic>
          <a:graphicData uri="http://schemas.openxmlformats.org/drawingml/2006/table">
            <a:tbl>
              <a:tblPr firstRow="1" firstCol="1" lastRow="1" lastCol="1" bandRow="1" bandCol="1">
                <a:tableStyleId>{5C22544A-7EE6-4342-B048-85BDC9FD1C3A}</a:tableStyleId>
              </a:tblPr>
              <a:tblGrid>
                <a:gridCol w="4176464">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 3000 clause 2.10.2.2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0">
                <a:tc>
                  <a:txBody>
                    <a:bodyPr/>
                    <a:lstStyle/>
                    <a:p>
                      <a:pPr marL="195580" indent="-195580" algn="l">
                        <a:spcBef>
                          <a:spcPts val="600"/>
                        </a:spcBef>
                        <a:spcAft>
                          <a:spcPts val="0"/>
                        </a:spcAft>
                      </a:pPr>
                      <a:r>
                        <a:rPr lang="en-AU" sz="1800">
                          <a:solidFill>
                            <a:schemeClr val="tx1"/>
                          </a:solidFill>
                          <a:effectLst/>
                          <a:latin typeface="Arial" pitchFamily="34" charset="0"/>
                          <a:cs typeface="Arial" pitchFamily="34" charset="0"/>
                        </a:rPr>
                        <a:t>1. What are the minimum dimensions of the door to a room housing a switchboard?</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lnSpc>
                          <a:spcPct val="200000"/>
                        </a:lnSpc>
                        <a:spcBef>
                          <a:spcPts val="1200"/>
                        </a:spcBef>
                        <a:spcAft>
                          <a:spcPts val="1200"/>
                        </a:spcAft>
                      </a:pPr>
                      <a:r>
                        <a:rPr lang="en-AU" sz="1800" dirty="0">
                          <a:solidFill>
                            <a:srgbClr val="FF0000"/>
                          </a:solidFill>
                          <a:effectLst/>
                          <a:latin typeface="Arial" pitchFamily="34" charset="0"/>
                          <a:cs typeface="Arial" pitchFamily="34" charset="0"/>
                        </a:rPr>
                        <a:t>     </a:t>
                      </a:r>
                      <a:endParaRPr lang="en-AU" sz="1800" baseline="0" dirty="0">
                        <a:solidFill>
                          <a:srgbClr val="FF0000"/>
                        </a:solidFill>
                        <a:effectLst/>
                        <a:latin typeface="Arial" pitchFamily="34" charset="0"/>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788670">
                <a:tc>
                  <a:txBody>
                    <a:bodyPr/>
                    <a:lstStyle/>
                    <a:p>
                      <a:pPr marL="195580" indent="-195580" algn="l">
                        <a:spcBef>
                          <a:spcPts val="600"/>
                        </a:spcBef>
                        <a:spcAft>
                          <a:spcPts val="0"/>
                        </a:spcAft>
                      </a:pPr>
                      <a:r>
                        <a:rPr lang="en-AU" sz="1800">
                          <a:solidFill>
                            <a:schemeClr val="tx1"/>
                          </a:solidFill>
                          <a:effectLst/>
                          <a:latin typeface="Arial" pitchFamily="34" charset="0"/>
                          <a:cs typeface="Arial" pitchFamily="34" charset="0"/>
                        </a:rPr>
                        <a:t>2.  What are the dimensions of a standard door? (general knowledge)</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lnSpc>
                          <a:spcPct val="200000"/>
                        </a:lnSpc>
                        <a:spcBef>
                          <a:spcPts val="2400"/>
                        </a:spcBef>
                        <a:spcAft>
                          <a:spcPts val="600"/>
                        </a:spcAft>
                      </a:pPr>
                      <a:r>
                        <a:rPr lang="en-AU" sz="1800" dirty="0">
                          <a:solidFill>
                            <a:srgbClr val="FF0000"/>
                          </a:solidFill>
                          <a:effectLst/>
                          <a:latin typeface="Arial" pitchFamily="34" charset="0"/>
                          <a:cs typeface="Arial" pitchFamily="34" charset="0"/>
                        </a:rPr>
                        <a:t> </a:t>
                      </a:r>
                      <a:endParaRPr lang="en-AU" sz="1800" dirty="0">
                        <a:solidFill>
                          <a:srgbClr val="FF0000"/>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788670">
                <a:tc>
                  <a:txBody>
                    <a:bodyPr/>
                    <a:lstStyle/>
                    <a:p>
                      <a:pPr marL="195580" indent="-195580" algn="l">
                        <a:spcBef>
                          <a:spcPts val="600"/>
                        </a:spcBef>
                        <a:spcAft>
                          <a:spcPts val="0"/>
                        </a:spcAft>
                      </a:pPr>
                      <a:r>
                        <a:rPr lang="en-AU" sz="1800">
                          <a:solidFill>
                            <a:schemeClr val="tx1"/>
                          </a:solidFill>
                          <a:effectLst/>
                          <a:latin typeface="Arial" pitchFamily="34" charset="0"/>
                          <a:cs typeface="Arial" pitchFamily="34" charset="0"/>
                        </a:rPr>
                        <a:t>3.  In relation to the switchboard which way should the door to a room housing a switchboard open?</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indent="0" algn="just">
                        <a:lnSpc>
                          <a:spcPct val="100000"/>
                        </a:lnSpc>
                        <a:spcBef>
                          <a:spcPts val="2400"/>
                        </a:spcBef>
                        <a:spcAft>
                          <a:spcPts val="600"/>
                        </a:spcAft>
                      </a:pPr>
                      <a:r>
                        <a:rPr lang="en-AU" sz="1800" dirty="0">
                          <a:solidFill>
                            <a:srgbClr val="FF0000"/>
                          </a:solidFill>
                          <a:effectLst/>
                          <a:latin typeface="Arial" pitchFamily="34" charset="0"/>
                          <a:cs typeface="Arial" pitchFamily="34" charset="0"/>
                        </a:rPr>
                        <a:t>    </a:t>
                      </a:r>
                      <a:endParaRPr lang="en-AU" sz="1800" dirty="0">
                        <a:solidFill>
                          <a:srgbClr val="FF0000"/>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788670">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4.  Do the requirements for doors of switch rooms and for emergency exit facilities apply to single domestic electrical installations.?</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lnSpc>
                          <a:spcPct val="200000"/>
                        </a:lnSpc>
                        <a:spcBef>
                          <a:spcPts val="2400"/>
                        </a:spcBef>
                        <a:spcAft>
                          <a:spcPts val="600"/>
                        </a:spcAft>
                      </a:pPr>
                      <a:r>
                        <a:rPr lang="en-AU" sz="1800" dirty="0">
                          <a:solidFill>
                            <a:srgbClr val="FF0000"/>
                          </a:solidFill>
                          <a:effectLst/>
                          <a:latin typeface="Arial" pitchFamily="34" charset="0"/>
                          <a:cs typeface="Arial" pitchFamily="34" charset="0"/>
                        </a:rPr>
                        <a:t> </a:t>
                      </a:r>
                      <a:endParaRPr lang="en-AU" sz="1800" dirty="0">
                        <a:solidFill>
                          <a:srgbClr val="FF0000"/>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4"/>
                  </a:ext>
                </a:extLst>
              </a:tr>
            </a:tbl>
          </a:graphicData>
        </a:graphic>
      </p:graphicFrame>
      <p:sp>
        <p:nvSpPr>
          <p:cNvPr id="4" name="Rectangle 4"/>
          <p:cNvSpPr>
            <a:spLocks noChangeArrowheads="1"/>
          </p:cNvSpPr>
          <p:nvPr/>
        </p:nvSpPr>
        <p:spPr bwMode="auto">
          <a:xfrm>
            <a:off x="1846263" y="2324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28575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1331640" y="404664"/>
            <a:ext cx="7056784"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2 – Accessibility and emergency exit</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5292080" y="1916832"/>
            <a:ext cx="3456384" cy="560410"/>
          </a:xfrm>
          <a:prstGeom prst="rect">
            <a:avLst/>
          </a:prstGeom>
          <a:noFill/>
        </p:spPr>
        <p:txBody>
          <a:bodyPr wrap="square" rtlCol="0">
            <a:spAutoFit/>
          </a:bodyPr>
          <a:lstStyle/>
          <a:p>
            <a:pPr algn="just">
              <a:lnSpc>
                <a:spcPct val="200000"/>
              </a:lnSpc>
              <a:spcBef>
                <a:spcPts val="1200"/>
              </a:spcBef>
              <a:spcAft>
                <a:spcPts val="1200"/>
              </a:spcAft>
            </a:pPr>
            <a:r>
              <a:rPr lang="en-AU" b="1" dirty="0">
                <a:solidFill>
                  <a:srgbClr val="FF0000"/>
                </a:solidFill>
                <a:latin typeface="Arial" pitchFamily="34" charset="0"/>
                <a:cs typeface="Arial" pitchFamily="34" charset="0"/>
              </a:rPr>
              <a:t>0.9 m wide by 2.2 m high</a:t>
            </a:r>
          </a:p>
        </p:txBody>
      </p:sp>
      <p:sp>
        <p:nvSpPr>
          <p:cNvPr id="7" name="TextBox 6"/>
          <p:cNvSpPr txBox="1"/>
          <p:nvPr/>
        </p:nvSpPr>
        <p:spPr>
          <a:xfrm>
            <a:off x="5220072" y="3645024"/>
            <a:ext cx="3024336" cy="800219"/>
          </a:xfrm>
          <a:prstGeom prst="rect">
            <a:avLst/>
          </a:prstGeom>
          <a:noFill/>
        </p:spPr>
        <p:txBody>
          <a:bodyPr wrap="square" rtlCol="0">
            <a:spAutoFit/>
          </a:bodyPr>
          <a:lstStyle/>
          <a:p>
            <a:pPr algn="just">
              <a:spcBef>
                <a:spcPts val="2400"/>
              </a:spcBef>
              <a:spcAft>
                <a:spcPts val="600"/>
              </a:spcAft>
            </a:pPr>
            <a:r>
              <a:rPr lang="en-AU" b="1" dirty="0">
                <a:solidFill>
                  <a:srgbClr val="FF0000"/>
                </a:solidFill>
                <a:latin typeface="Arial" pitchFamily="34" charset="0"/>
                <a:cs typeface="Arial" pitchFamily="34" charset="0"/>
              </a:rPr>
              <a:t> In the direction of egress</a:t>
            </a:r>
          </a:p>
          <a:p>
            <a:pPr algn="just">
              <a:spcBef>
                <a:spcPts val="600"/>
              </a:spcBef>
              <a:spcAft>
                <a:spcPts val="600"/>
              </a:spcAft>
            </a:pPr>
            <a:r>
              <a:rPr lang="en-AU" b="1" dirty="0">
                <a:solidFill>
                  <a:srgbClr val="FF0000"/>
                </a:solidFill>
                <a:latin typeface="Arial" pitchFamily="34" charset="0"/>
                <a:cs typeface="Arial" pitchFamily="34" charset="0"/>
              </a:rPr>
              <a:t>             (outwards)</a:t>
            </a:r>
            <a:endParaRPr lang="en-AU" b="1" dirty="0">
              <a:solidFill>
                <a:srgbClr val="FF0000"/>
              </a:solidFill>
              <a:latin typeface="Arial" pitchFamily="34" charset="0"/>
              <a:ea typeface="Calibri"/>
              <a:cs typeface="Arial" pitchFamily="34" charset="0"/>
            </a:endParaRPr>
          </a:p>
        </p:txBody>
      </p:sp>
      <p:sp>
        <p:nvSpPr>
          <p:cNvPr id="8" name="TextBox 7"/>
          <p:cNvSpPr txBox="1"/>
          <p:nvPr/>
        </p:nvSpPr>
        <p:spPr>
          <a:xfrm>
            <a:off x="6444208" y="5085184"/>
            <a:ext cx="1584176"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No</a:t>
            </a:r>
            <a:endParaRPr lang="en-AU" b="1" dirty="0"/>
          </a:p>
        </p:txBody>
      </p:sp>
      <p:sp>
        <p:nvSpPr>
          <p:cNvPr id="9" name="TextBox 8"/>
          <p:cNvSpPr txBox="1"/>
          <p:nvPr/>
        </p:nvSpPr>
        <p:spPr>
          <a:xfrm>
            <a:off x="5508104" y="2708920"/>
            <a:ext cx="3456384" cy="646331"/>
          </a:xfrm>
          <a:prstGeom prst="rect">
            <a:avLst/>
          </a:prstGeom>
          <a:noFill/>
        </p:spPr>
        <p:txBody>
          <a:bodyPr wrap="square" rtlCol="0">
            <a:spAutoFit/>
          </a:bodyPr>
          <a:lstStyle/>
          <a:p>
            <a:pPr algn="just">
              <a:lnSpc>
                <a:spcPct val="200000"/>
              </a:lnSpc>
              <a:spcBef>
                <a:spcPts val="2400"/>
              </a:spcBef>
              <a:spcAft>
                <a:spcPts val="600"/>
              </a:spcAft>
            </a:pPr>
            <a:r>
              <a:rPr lang="en-AU" b="1" dirty="0">
                <a:solidFill>
                  <a:srgbClr val="FF0000"/>
                </a:solidFill>
                <a:latin typeface="Arial" pitchFamily="34" charset="0"/>
                <a:cs typeface="Arial" pitchFamily="34" charset="0"/>
              </a:rPr>
              <a:t>0.82 m wide by 2.04 m high</a:t>
            </a:r>
            <a:endParaRPr lang="en-AU" b="1" dirty="0">
              <a:solidFill>
                <a:srgbClr val="FF0000"/>
              </a:solidFill>
              <a:latin typeface="Arial" pitchFamily="34" charset="0"/>
              <a:ea typeface="Calibri"/>
              <a:cs typeface="Arial" pitchFamily="34" charset="0"/>
            </a:endParaRPr>
          </a:p>
        </p:txBody>
      </p:sp>
    </p:spTree>
    <p:extLst>
      <p:ext uri="{BB962C8B-B14F-4D97-AF65-F5344CB8AC3E}">
        <p14:creationId xmlns:p14="http://schemas.microsoft.com/office/powerpoint/2010/main" val="408020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50" y="1338263"/>
            <a:ext cx="67437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898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3" name="Object 2"/>
          <p:cNvGraphicFramePr>
            <a:graphicFrameLocks noChangeAspect="1"/>
          </p:cNvGraphicFramePr>
          <p:nvPr>
            <p:extLst>
              <p:ext uri="{D42A27DB-BD31-4B8C-83A1-F6EECF244321}">
                <p14:modId xmlns:p14="http://schemas.microsoft.com/office/powerpoint/2010/main" val="1197126407"/>
              </p:ext>
            </p:extLst>
          </p:nvPr>
        </p:nvGraphicFramePr>
        <p:xfrm>
          <a:off x="0" y="0"/>
          <a:ext cx="8858250" cy="5762625"/>
        </p:xfrm>
        <a:graphic>
          <a:graphicData uri="http://schemas.openxmlformats.org/presentationml/2006/ole">
            <mc:AlternateContent xmlns:mc="http://schemas.openxmlformats.org/markup-compatibility/2006">
              <mc:Choice xmlns:v="urn:schemas-microsoft-com:vml" Requires="v">
                <p:oleObj spid="_x0000_s37949" r:id="rId3" imgW="10368077" imgH="6742176" progId="">
                  <p:embed/>
                </p:oleObj>
              </mc:Choice>
              <mc:Fallback>
                <p:oleObj r:id="rId3" imgW="10368077" imgH="6742176" progId="">
                  <p:embed/>
                  <p:pic>
                    <p:nvPicPr>
                      <p:cNvPr id="0"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58250" cy="5762625"/>
                      </a:xfrm>
                      <a:prstGeom prst="rect">
                        <a:avLst/>
                      </a:prstGeom>
                      <a:solidFill>
                        <a:srgbClr val="DDD9C3"/>
                      </a:solidFill>
                    </p:spPr>
                  </p:pic>
                </p:oleObj>
              </mc:Fallback>
            </mc:AlternateContent>
          </a:graphicData>
        </a:graphic>
      </p:graphicFrame>
      <p:sp>
        <p:nvSpPr>
          <p:cNvPr id="4" name="Rectangle 3"/>
          <p:cNvSpPr>
            <a:spLocks noChangeArrowheads="1"/>
          </p:cNvSpPr>
          <p:nvPr/>
        </p:nvSpPr>
        <p:spPr bwMode="auto">
          <a:xfrm>
            <a:off x="0" y="5762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AU" sz="1200" b="0" i="0" u="none" strike="noStrike" cap="none" normalizeH="0" baseline="0">
                <a:ln>
                  <a:noFill/>
                </a:ln>
                <a:solidFill>
                  <a:schemeClr val="tx1"/>
                </a:solidFill>
                <a:effectLst/>
                <a:latin typeface="Arial" pitchFamily="34" charset="0"/>
                <a:ea typeface="Times New Roman" pitchFamily="18" charset="0"/>
                <a:cs typeface="Arial" pitchFamily="34" charset="0"/>
              </a:rPr>
            </a:br>
            <a:endParaRPr kumimoji="0" lang="en-A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9399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3" name="Object 2"/>
          <p:cNvGraphicFramePr>
            <a:graphicFrameLocks noChangeAspect="1"/>
          </p:cNvGraphicFramePr>
          <p:nvPr>
            <p:extLst>
              <p:ext uri="{D42A27DB-BD31-4B8C-83A1-F6EECF244321}">
                <p14:modId xmlns:p14="http://schemas.microsoft.com/office/powerpoint/2010/main" val="1708874373"/>
              </p:ext>
            </p:extLst>
          </p:nvPr>
        </p:nvGraphicFramePr>
        <p:xfrm>
          <a:off x="179512" y="547836"/>
          <a:ext cx="8858250" cy="5905500"/>
        </p:xfrm>
        <a:graphic>
          <a:graphicData uri="http://schemas.openxmlformats.org/presentationml/2006/ole">
            <mc:AlternateContent xmlns:mc="http://schemas.openxmlformats.org/markup-compatibility/2006">
              <mc:Choice xmlns:v="urn:schemas-microsoft-com:vml" Requires="v">
                <p:oleObj spid="_x0000_s38973" r:id="rId3" imgW="10173919" imgH="6780886" progId="">
                  <p:embed/>
                </p:oleObj>
              </mc:Choice>
              <mc:Fallback>
                <p:oleObj r:id="rId3" imgW="10173919" imgH="6780886" progId="">
                  <p:embed/>
                  <p:pic>
                    <p:nvPicPr>
                      <p:cNvPr id="0"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47836"/>
                        <a:ext cx="8858250" cy="5905500"/>
                      </a:xfrm>
                      <a:prstGeom prst="rect">
                        <a:avLst/>
                      </a:prstGeom>
                      <a:solidFill>
                        <a:srgbClr val="DDD9C3"/>
                      </a:solidFill>
                      <a:ln w="9525">
                        <a:solidFill>
                          <a:schemeClr val="accent1"/>
                        </a:solidFill>
                        <a:miter lim="800000"/>
                        <a:headEnd/>
                        <a:tailEnd/>
                      </a:ln>
                    </p:spPr>
                  </p:pic>
                </p:oleObj>
              </mc:Fallback>
            </mc:AlternateContent>
          </a:graphicData>
        </a:graphic>
      </p:graphicFrame>
      <p:sp>
        <p:nvSpPr>
          <p:cNvPr id="4" name="Rectangle 3"/>
          <p:cNvSpPr>
            <a:spLocks noChangeArrowheads="1"/>
          </p:cNvSpPr>
          <p:nvPr/>
        </p:nvSpPr>
        <p:spPr bwMode="auto">
          <a:xfrm>
            <a:off x="0" y="590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AU" sz="1200" b="0" i="0" u="none" strike="noStrike" cap="none" normalizeH="0" baseline="0">
                <a:ln>
                  <a:noFill/>
                </a:ln>
                <a:solidFill>
                  <a:schemeClr val="tx1"/>
                </a:solidFill>
                <a:effectLst/>
                <a:latin typeface="Arial" pitchFamily="34" charset="0"/>
                <a:ea typeface="Times New Roman" pitchFamily="18" charset="0"/>
                <a:cs typeface="Arial" pitchFamily="34" charset="0"/>
              </a:rPr>
            </a:br>
            <a:endParaRPr kumimoji="0" lang="en-A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34353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71600" y="188640"/>
            <a:ext cx="7056784" cy="64807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680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889844"/>
            <a:ext cx="7488832" cy="4955203"/>
          </a:xfrm>
          <a:prstGeom prst="rect">
            <a:avLst/>
          </a:prstGeom>
        </p:spPr>
        <p:txBody>
          <a:bodyPr wrap="square">
            <a:spAutoFit/>
          </a:bodyPr>
          <a:lstStyle/>
          <a:p>
            <a:r>
              <a:rPr lang="en-AU" sz="2800" b="1" dirty="0">
                <a:latin typeface="Arial" pitchFamily="34" charset="0"/>
                <a:cs typeface="Arial" pitchFamily="34" charset="0"/>
              </a:rPr>
              <a:t>AUSGRID ES3 Part A metering Installation</a:t>
            </a:r>
          </a:p>
          <a:p>
            <a:endParaRPr lang="en-AU" b="1" dirty="0">
              <a:latin typeface="Arial" pitchFamily="34" charset="0"/>
              <a:cs typeface="Arial" pitchFamily="34" charset="0"/>
            </a:endParaRPr>
          </a:p>
          <a:p>
            <a:r>
              <a:rPr lang="en-AU" b="1" dirty="0">
                <a:latin typeface="Arial" pitchFamily="34" charset="0"/>
                <a:cs typeface="Arial" pitchFamily="34" charset="0"/>
              </a:rPr>
              <a:t>E1 </a:t>
            </a:r>
            <a:r>
              <a:rPr lang="en-AU" dirty="0">
                <a:latin typeface="Arial" pitchFamily="34" charset="0"/>
                <a:cs typeface="Arial" pitchFamily="34" charset="0"/>
              </a:rPr>
              <a:t> single phase, single element meter (Refer ES3, Part B for details)</a:t>
            </a:r>
          </a:p>
          <a:p>
            <a:r>
              <a:rPr lang="en-AU" b="1" dirty="0">
                <a:latin typeface="Arial" pitchFamily="34" charset="0"/>
                <a:cs typeface="Arial" pitchFamily="34" charset="0"/>
              </a:rPr>
              <a:t>E2 </a:t>
            </a:r>
            <a:r>
              <a:rPr lang="en-AU" dirty="0">
                <a:latin typeface="Arial" pitchFamily="34" charset="0"/>
                <a:cs typeface="Arial" pitchFamily="34" charset="0"/>
              </a:rPr>
              <a:t> single phase, dual element meter, with pre-programmed controlled load facility</a:t>
            </a:r>
          </a:p>
          <a:p>
            <a:r>
              <a:rPr lang="en-AU" dirty="0">
                <a:latin typeface="Arial" pitchFamily="34" charset="0"/>
                <a:cs typeface="Arial" pitchFamily="34" charset="0"/>
              </a:rPr>
              <a:t>(ripple frequency relay or time switch). (Refer ES3, Part B for details)</a:t>
            </a:r>
          </a:p>
          <a:p>
            <a:r>
              <a:rPr lang="en-AU" b="1" dirty="0">
                <a:latin typeface="Arial" pitchFamily="34" charset="0"/>
                <a:cs typeface="Arial" pitchFamily="34" charset="0"/>
              </a:rPr>
              <a:t>E3 </a:t>
            </a:r>
            <a:r>
              <a:rPr lang="en-AU" dirty="0">
                <a:latin typeface="Arial" pitchFamily="34" charset="0"/>
                <a:cs typeface="Arial" pitchFamily="34" charset="0"/>
              </a:rPr>
              <a:t> 3-phase, single element. (Note: This 3-phase meter must only be used to meter a</a:t>
            </a:r>
          </a:p>
          <a:p>
            <a:r>
              <a:rPr lang="en-AU" dirty="0">
                <a:latin typeface="Arial" pitchFamily="34" charset="0"/>
                <a:cs typeface="Arial" pitchFamily="34" charset="0"/>
              </a:rPr>
              <a:t>single tariff). (Refer ES3, Part B for details).</a:t>
            </a:r>
          </a:p>
          <a:p>
            <a:r>
              <a:rPr lang="en-AU" b="1" dirty="0">
                <a:latin typeface="Arial" pitchFamily="34" charset="0"/>
                <a:cs typeface="Arial" pitchFamily="34" charset="0"/>
              </a:rPr>
              <a:t>L – Load Control Device - </a:t>
            </a:r>
            <a:r>
              <a:rPr lang="en-AU" dirty="0">
                <a:latin typeface="Arial" pitchFamily="34" charset="0"/>
                <a:cs typeface="Arial" pitchFamily="34" charset="0"/>
              </a:rPr>
              <a:t>a ripple receiver or time switch for up to 25A switching of</a:t>
            </a:r>
          </a:p>
          <a:p>
            <a:r>
              <a:rPr lang="en-AU" dirty="0">
                <a:latin typeface="Arial" pitchFamily="34" charset="0"/>
                <a:cs typeface="Arial" pitchFamily="34" charset="0"/>
              </a:rPr>
              <a:t>resistive load. See clause 2.1.6 for more information on the requirements for controlled</a:t>
            </a:r>
          </a:p>
          <a:p>
            <a:r>
              <a:rPr lang="en-AU" dirty="0">
                <a:latin typeface="Arial" pitchFamily="34" charset="0"/>
                <a:cs typeface="Arial" pitchFamily="34" charset="0"/>
              </a:rPr>
              <a:t>load. (Refer ES3, Part B for details).</a:t>
            </a:r>
          </a:p>
          <a:p>
            <a:r>
              <a:rPr lang="en-AU" dirty="0">
                <a:latin typeface="Arial" pitchFamily="34" charset="0"/>
                <a:cs typeface="Arial" pitchFamily="34" charset="0"/>
              </a:rPr>
              <a:t>Table 1 following shows the standard whole current metering configurations for new</a:t>
            </a:r>
          </a:p>
          <a:p>
            <a:r>
              <a:rPr lang="en-AU" dirty="0">
                <a:latin typeface="Arial" pitchFamily="34" charset="0"/>
                <a:cs typeface="Arial" pitchFamily="34" charset="0"/>
              </a:rPr>
              <a:t>and upgraded sites (i.e. increase in the number of supply phases).</a:t>
            </a:r>
          </a:p>
        </p:txBody>
      </p:sp>
    </p:spTree>
    <p:extLst>
      <p:ext uri="{BB962C8B-B14F-4D97-AF65-F5344CB8AC3E}">
        <p14:creationId xmlns:p14="http://schemas.microsoft.com/office/powerpoint/2010/main" val="25223793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
            <a:ext cx="5544616" cy="6857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312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050" y="1423988"/>
            <a:ext cx="7581900" cy="4010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3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0" y="1138238"/>
            <a:ext cx="7048500" cy="4581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622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976313"/>
            <a:ext cx="7058025" cy="4905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257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150" y="1124744"/>
            <a:ext cx="8001322" cy="48245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30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48787753"/>
              </p:ext>
            </p:extLst>
          </p:nvPr>
        </p:nvGraphicFramePr>
        <p:xfrm>
          <a:off x="683568" y="1610668"/>
          <a:ext cx="7704856" cy="2849880"/>
        </p:xfrm>
        <a:graphic>
          <a:graphicData uri="http://schemas.openxmlformats.org/drawingml/2006/table">
            <a:tbl>
              <a:tblPr firstRow="1" firstCol="1" lastRow="1" lastCol="1" bandRow="1" bandCol="1">
                <a:tableStyleId>{5C22544A-7EE6-4342-B048-85BDC9FD1C3A}</a:tableStyleId>
              </a:tblPr>
              <a:tblGrid>
                <a:gridCol w="3540481">
                  <a:extLst>
                    <a:ext uri="{9D8B030D-6E8A-4147-A177-3AD203B41FA5}">
                      <a16:colId xmlns:a16="http://schemas.microsoft.com/office/drawing/2014/main" val="20000"/>
                    </a:ext>
                  </a:extLst>
                </a:gridCol>
                <a:gridCol w="4164375">
                  <a:extLst>
                    <a:ext uri="{9D8B030D-6E8A-4147-A177-3AD203B41FA5}">
                      <a16:colId xmlns:a16="http://schemas.microsoft.com/office/drawing/2014/main" val="20001"/>
                    </a:ext>
                  </a:extLst>
                </a:gridCol>
              </a:tblGrid>
              <a:tr h="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 3000 clause 2.10.2.3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0">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1. What are the general requirements for a main switchboard, or a panel for the remote control of main switches?</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dirty="0">
                          <a:effectLst/>
                          <a:latin typeface="Arial" pitchFamily="34" charset="0"/>
                          <a:cs typeface="Arial" pitchFamily="34" charset="0"/>
                        </a:rPr>
                        <a:t> </a:t>
                      </a:r>
                      <a:endParaRPr lang="en-AU" sz="1800" dirty="0">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788670">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2.  Can the main switchboard be located within an individual unit of a group of villas?</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lnSpc>
                          <a:spcPct val="200000"/>
                        </a:lnSpc>
                        <a:spcBef>
                          <a:spcPts val="2400"/>
                        </a:spcBef>
                        <a:spcAft>
                          <a:spcPts val="600"/>
                        </a:spcAft>
                      </a:pPr>
                      <a:r>
                        <a:rPr lang="en-AU" sz="1800" dirty="0">
                          <a:effectLst/>
                          <a:latin typeface="Arial" pitchFamily="34" charset="0"/>
                          <a:cs typeface="Arial" pitchFamily="34" charset="0"/>
                        </a:rPr>
                        <a:t> </a:t>
                      </a:r>
                      <a:endParaRPr lang="en-AU" sz="1800" dirty="0">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bl>
          </a:graphicData>
        </a:graphic>
      </p:graphicFrame>
      <p:sp>
        <p:nvSpPr>
          <p:cNvPr id="4" name="Rectangle 4"/>
          <p:cNvSpPr>
            <a:spLocks noChangeArrowheads="1"/>
          </p:cNvSpPr>
          <p:nvPr/>
        </p:nvSpPr>
        <p:spPr bwMode="auto">
          <a:xfrm>
            <a:off x="1619672" y="30356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3570288"/>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2123728" y="548680"/>
            <a:ext cx="6480720"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3 – Location of main switchboard</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4427984" y="2132856"/>
            <a:ext cx="3600400" cy="646331"/>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Readily accessible within easy reach of an entrance</a:t>
            </a:r>
          </a:p>
        </p:txBody>
      </p:sp>
      <p:sp>
        <p:nvSpPr>
          <p:cNvPr id="7" name="TextBox 6"/>
          <p:cNvSpPr txBox="1"/>
          <p:nvPr/>
        </p:nvSpPr>
        <p:spPr>
          <a:xfrm>
            <a:off x="4427984" y="3717032"/>
            <a:ext cx="3240360"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                  NO</a:t>
            </a:r>
          </a:p>
        </p:txBody>
      </p:sp>
    </p:spTree>
    <p:extLst>
      <p:ext uri="{BB962C8B-B14F-4D97-AF65-F5344CB8AC3E}">
        <p14:creationId xmlns:p14="http://schemas.microsoft.com/office/powerpoint/2010/main" val="24038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6632"/>
            <a:ext cx="3009900" cy="45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66368"/>
            <a:ext cx="2876550" cy="3933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200275"/>
            <a:ext cx="3914775" cy="4657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15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548680"/>
            <a:ext cx="604867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908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11243495"/>
              </p:ext>
            </p:extLst>
          </p:nvPr>
        </p:nvGraphicFramePr>
        <p:xfrm>
          <a:off x="611561" y="1412776"/>
          <a:ext cx="7848872" cy="3342640"/>
        </p:xfrm>
        <a:graphic>
          <a:graphicData uri="http://schemas.openxmlformats.org/drawingml/2006/table">
            <a:tbl>
              <a:tblPr firstRow="1" firstCol="1" lastRow="1" lastCol="1" bandRow="1" bandCol="1">
                <a:tableStyleId>{5C22544A-7EE6-4342-B048-85BDC9FD1C3A}</a:tableStyleId>
              </a:tblPr>
              <a:tblGrid>
                <a:gridCol w="3606659">
                  <a:extLst>
                    <a:ext uri="{9D8B030D-6E8A-4147-A177-3AD203B41FA5}">
                      <a16:colId xmlns:a16="http://schemas.microsoft.com/office/drawing/2014/main" val="20000"/>
                    </a:ext>
                  </a:extLst>
                </a:gridCol>
                <a:gridCol w="4242213">
                  <a:extLst>
                    <a:ext uri="{9D8B030D-6E8A-4147-A177-3AD203B41FA5}">
                      <a16:colId xmlns:a16="http://schemas.microsoft.com/office/drawing/2014/main" val="20001"/>
                    </a:ext>
                  </a:extLst>
                </a:gridCol>
              </a:tblGrid>
              <a:tr h="0">
                <a:tc gridSpan="2">
                  <a:txBody>
                    <a:bodyPr/>
                    <a:lstStyle/>
                    <a:p>
                      <a:pPr algn="l">
                        <a:spcBef>
                          <a:spcPts val="600"/>
                        </a:spcBef>
                        <a:spcAft>
                          <a:spcPts val="0"/>
                        </a:spcAft>
                      </a:pPr>
                      <a:r>
                        <a:rPr lang="en-AU" sz="1800" dirty="0">
                          <a:solidFill>
                            <a:schemeClr val="tx1"/>
                          </a:solidFill>
                          <a:effectLst/>
                          <a:latin typeface="Arial" pitchFamily="34" charset="0"/>
                          <a:cs typeface="Arial" pitchFamily="34" charset="0"/>
                        </a:rPr>
                        <a:t>Read AS 3000 clause 2.10.2.4 </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a:spcBef>
                          <a:spcPts val="600"/>
                        </a:spcBef>
                        <a:spcAft>
                          <a:spcPts val="0"/>
                        </a:spcAft>
                      </a:pPr>
                      <a:endParaRPr lang="en-AU" sz="1800" dirty="0">
                        <a:solidFill>
                          <a:schemeClr val="tx1"/>
                        </a:solidFill>
                        <a:effectLst/>
                        <a:latin typeface="Verdana"/>
                        <a:ea typeface="Calibri"/>
                        <a:cs typeface="Arial"/>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74015">
                <a:tc>
                  <a:txBody>
                    <a:bodyPr/>
                    <a:lstStyle/>
                    <a:p>
                      <a:pPr marL="195580" indent="-195580" algn="l">
                        <a:spcBef>
                          <a:spcPts val="600"/>
                        </a:spcBef>
                        <a:spcAft>
                          <a:spcPts val="0"/>
                        </a:spcAft>
                      </a:pPr>
                      <a:r>
                        <a:rPr lang="en-AU" sz="1800">
                          <a:solidFill>
                            <a:schemeClr val="tx1"/>
                          </a:solidFill>
                          <a:effectLst/>
                          <a:latin typeface="Arial" pitchFamily="34" charset="0"/>
                          <a:cs typeface="Arial" pitchFamily="34" charset="0"/>
                        </a:rPr>
                        <a:t>1. What must the main switchboard, of an installation be marked?</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pPr>
                      <a:r>
                        <a:rPr lang="en-AU" sz="1800" b="0" dirty="0">
                          <a:solidFill>
                            <a:srgbClr val="FF0000"/>
                          </a:solidFill>
                          <a:effectLst/>
                          <a:latin typeface="Arial" pitchFamily="34" charset="0"/>
                          <a:cs typeface="Arial" pitchFamily="34" charset="0"/>
                        </a:rPr>
                        <a:t> </a:t>
                      </a:r>
                      <a:endParaRPr lang="en-AU" sz="1800" b="0" dirty="0">
                        <a:solidFill>
                          <a:srgbClr val="FF0000"/>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1"/>
                  </a:ext>
                </a:extLst>
              </a:tr>
              <a:tr h="552450">
                <a:tc>
                  <a:txBody>
                    <a:bodyPr/>
                    <a:lstStyle/>
                    <a:p>
                      <a:pPr marL="195580" indent="-195580" algn="l">
                        <a:spcBef>
                          <a:spcPts val="600"/>
                        </a:spcBef>
                        <a:spcAft>
                          <a:spcPts val="0"/>
                        </a:spcAft>
                      </a:pPr>
                      <a:r>
                        <a:rPr lang="en-AU" sz="1800">
                          <a:solidFill>
                            <a:schemeClr val="tx1"/>
                          </a:solidFill>
                          <a:effectLst/>
                          <a:latin typeface="Arial" pitchFamily="34" charset="0"/>
                          <a:cs typeface="Arial" pitchFamily="34" charset="0"/>
                        </a:rPr>
                        <a:t>2.  Is the main switchboard of a single domestic installation required to be marked?</a:t>
                      </a:r>
                      <a:endParaRPr lang="en-AU" sz="180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lnSpc>
                          <a:spcPct val="200000"/>
                        </a:lnSpc>
                        <a:spcBef>
                          <a:spcPts val="2400"/>
                        </a:spcBef>
                        <a:spcAft>
                          <a:spcPts val="600"/>
                        </a:spcAft>
                      </a:pPr>
                      <a:r>
                        <a:rPr lang="en-AU" sz="1800" b="0" dirty="0">
                          <a:solidFill>
                            <a:srgbClr val="FF0000"/>
                          </a:solidFill>
                          <a:effectLst/>
                          <a:latin typeface="Arial" pitchFamily="34" charset="0"/>
                          <a:cs typeface="Arial" pitchFamily="34" charset="0"/>
                        </a:rPr>
                        <a:t>           </a:t>
                      </a:r>
                      <a:endParaRPr lang="en-AU" sz="1800" b="0" dirty="0">
                        <a:solidFill>
                          <a:srgbClr val="FF0000"/>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2"/>
                  </a:ext>
                </a:extLst>
              </a:tr>
              <a:tr h="1019175">
                <a:tc>
                  <a:txBody>
                    <a:bodyPr/>
                    <a:lstStyle/>
                    <a:p>
                      <a:pPr marL="195580" indent="-195580" algn="l">
                        <a:spcBef>
                          <a:spcPts val="600"/>
                        </a:spcBef>
                        <a:spcAft>
                          <a:spcPts val="0"/>
                        </a:spcAft>
                      </a:pPr>
                      <a:r>
                        <a:rPr lang="en-AU" sz="1800" dirty="0">
                          <a:solidFill>
                            <a:schemeClr val="tx1"/>
                          </a:solidFill>
                          <a:effectLst/>
                          <a:latin typeface="Arial" pitchFamily="34" charset="0"/>
                          <a:cs typeface="Arial" pitchFamily="34" charset="0"/>
                        </a:rPr>
                        <a:t>3.  List 3 examples of installations in which the main switch board must be identified?</a:t>
                      </a:r>
                      <a:endParaRPr lang="en-AU" sz="1800" dirty="0">
                        <a:solidFill>
                          <a:schemeClr val="tx1"/>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just">
                        <a:spcBef>
                          <a:spcPts val="600"/>
                        </a:spcBef>
                        <a:spcAft>
                          <a:spcPts val="1200"/>
                        </a:spcAft>
                        <a:tabLst>
                          <a:tab pos="2657475" algn="l"/>
                        </a:tabLst>
                      </a:pPr>
                      <a:r>
                        <a:rPr lang="en-AU" sz="1800" b="0" dirty="0">
                          <a:solidFill>
                            <a:srgbClr val="FF0000"/>
                          </a:solidFill>
                          <a:effectLst/>
                          <a:latin typeface="Arial" pitchFamily="34" charset="0"/>
                          <a:cs typeface="Arial" pitchFamily="34" charset="0"/>
                        </a:rPr>
                        <a:t>	</a:t>
                      </a:r>
                    </a:p>
                    <a:p>
                      <a:pPr algn="just">
                        <a:spcBef>
                          <a:spcPts val="600"/>
                        </a:spcBef>
                        <a:spcAft>
                          <a:spcPts val="1200"/>
                        </a:spcAft>
                        <a:tabLst>
                          <a:tab pos="2657475" algn="l"/>
                        </a:tabLst>
                      </a:pPr>
                      <a:r>
                        <a:rPr lang="en-AU" sz="1800" b="0" dirty="0">
                          <a:solidFill>
                            <a:srgbClr val="FF0000"/>
                          </a:solidFill>
                          <a:effectLst/>
                          <a:latin typeface="Arial" pitchFamily="34" charset="0"/>
                          <a:cs typeface="Arial" pitchFamily="34" charset="0"/>
                        </a:rPr>
                        <a:t>	</a:t>
                      </a:r>
                    </a:p>
                    <a:p>
                      <a:pPr algn="just">
                        <a:spcBef>
                          <a:spcPts val="600"/>
                        </a:spcBef>
                        <a:spcAft>
                          <a:spcPts val="1200"/>
                        </a:spcAft>
                        <a:tabLst>
                          <a:tab pos="2657475" algn="l"/>
                        </a:tabLst>
                      </a:pPr>
                      <a:r>
                        <a:rPr lang="en-AU" sz="1800" b="0" dirty="0">
                          <a:solidFill>
                            <a:srgbClr val="FF0000"/>
                          </a:solidFill>
                          <a:effectLst/>
                          <a:latin typeface="Arial" pitchFamily="34" charset="0"/>
                          <a:cs typeface="Arial" pitchFamily="34" charset="0"/>
                        </a:rPr>
                        <a:t>	</a:t>
                      </a:r>
                      <a:endParaRPr lang="en-AU" sz="1800" b="0" dirty="0">
                        <a:solidFill>
                          <a:srgbClr val="FF0000"/>
                        </a:solidFill>
                        <a:effectLst/>
                        <a:latin typeface="Arial" pitchFamily="34" charset="0"/>
                        <a:ea typeface="Calibri"/>
                        <a:cs typeface="Arial" pitchFamily="34" charset="0"/>
                      </a:endParaRPr>
                    </a:p>
                  </a:txBody>
                  <a:tcPr marL="68580" marR="68580"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bl>
          </a:graphicData>
        </a:graphic>
      </p:graphicFrame>
      <p:sp>
        <p:nvSpPr>
          <p:cNvPr id="4" name="Rectangle 4"/>
          <p:cNvSpPr>
            <a:spLocks noChangeArrowheads="1"/>
          </p:cNvSpPr>
          <p:nvPr/>
        </p:nvSpPr>
        <p:spPr bwMode="auto">
          <a:xfrm>
            <a:off x="1846263" y="2781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5"/>
          <p:cNvSpPr>
            <a:spLocks noChangeArrowheads="1"/>
          </p:cNvSpPr>
          <p:nvPr/>
        </p:nvSpPr>
        <p:spPr bwMode="auto">
          <a:xfrm>
            <a:off x="1846263" y="33147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755576" y="476672"/>
            <a:ext cx="7272808" cy="369332"/>
          </a:xfrm>
          <a:prstGeom prst="rect">
            <a:avLst/>
          </a:prstGeom>
        </p:spPr>
        <p:txBody>
          <a:bodyPr wrap="square">
            <a:spAutoFit/>
          </a:bodyPr>
          <a:lstStyle/>
          <a:p>
            <a:pPr lvl="0" fontAlgn="base">
              <a:spcBef>
                <a:spcPct val="0"/>
              </a:spcBef>
              <a:spcAft>
                <a:spcPct val="0"/>
              </a:spcAft>
            </a:pPr>
            <a:r>
              <a:rPr kumimoji="0" lang="en-US" b="1" i="0" u="none" strike="noStrike" cap="none" normalizeH="0" baseline="0" dirty="0">
                <a:ln>
                  <a:noFill/>
                </a:ln>
                <a:solidFill>
                  <a:schemeClr val="tx1"/>
                </a:solidFill>
                <a:effectLst/>
                <a:latin typeface="Verdana" pitchFamily="34" charset="0"/>
                <a:ea typeface="Times New Roman" pitchFamily="18" charset="0"/>
                <a:cs typeface="Times New Roman" pitchFamily="18" charset="0"/>
              </a:rPr>
              <a:t>Activity 4 – Identification of main switchboard</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5256076" y="1844824"/>
            <a:ext cx="3420380" cy="369332"/>
          </a:xfrm>
          <a:prstGeom prst="rect">
            <a:avLst/>
          </a:prstGeom>
          <a:noFill/>
        </p:spPr>
        <p:txBody>
          <a:bodyPr wrap="square" rtlCol="0">
            <a:spAutoFit/>
          </a:bodyPr>
          <a:lstStyle/>
          <a:p>
            <a:r>
              <a:rPr lang="en-AU" b="1" dirty="0">
                <a:solidFill>
                  <a:srgbClr val="FF0000"/>
                </a:solidFill>
              </a:rPr>
              <a:t>MAIN SWITCHBOARD</a:t>
            </a:r>
          </a:p>
        </p:txBody>
      </p:sp>
      <p:sp>
        <p:nvSpPr>
          <p:cNvPr id="7" name="TextBox 6"/>
          <p:cNvSpPr txBox="1"/>
          <p:nvPr/>
        </p:nvSpPr>
        <p:spPr>
          <a:xfrm>
            <a:off x="5822081" y="2564904"/>
            <a:ext cx="1414215" cy="369332"/>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NO</a:t>
            </a:r>
          </a:p>
        </p:txBody>
      </p:sp>
      <p:sp>
        <p:nvSpPr>
          <p:cNvPr id="8" name="TextBox 7"/>
          <p:cNvSpPr txBox="1"/>
          <p:nvPr/>
        </p:nvSpPr>
        <p:spPr>
          <a:xfrm>
            <a:off x="4644008" y="3573016"/>
            <a:ext cx="3024336" cy="646331"/>
          </a:xfrm>
          <a:prstGeom prst="rect">
            <a:avLst/>
          </a:prstGeom>
          <a:noFill/>
        </p:spPr>
        <p:txBody>
          <a:bodyPr wrap="square" rtlCol="0">
            <a:spAutoFit/>
          </a:bodyPr>
          <a:lstStyle/>
          <a:p>
            <a:r>
              <a:rPr lang="en-AU" b="1" dirty="0">
                <a:solidFill>
                  <a:srgbClr val="FF0000"/>
                </a:solidFill>
                <a:latin typeface="Arial" pitchFamily="34" charset="0"/>
                <a:cs typeface="Arial" pitchFamily="34" charset="0"/>
              </a:rPr>
              <a:t>Units, factory complex, shopping centre</a:t>
            </a:r>
          </a:p>
        </p:txBody>
      </p:sp>
    </p:spTree>
    <p:extLst>
      <p:ext uri="{BB962C8B-B14F-4D97-AF65-F5344CB8AC3E}">
        <p14:creationId xmlns:p14="http://schemas.microsoft.com/office/powerpoint/2010/main" val="37640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4351</TotalTime>
  <Words>3395</Words>
  <Application>Microsoft Office PowerPoint</Application>
  <PresentationFormat>On-screen Show (4:3)</PresentationFormat>
  <Paragraphs>463</Paragraphs>
  <Slides>81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81</vt:i4>
      </vt:variant>
    </vt:vector>
  </HeadingPairs>
  <TitlesOfParts>
    <vt:vector size="85" baseType="lpstr">
      <vt:lpstr>Arial</vt:lpstr>
      <vt:lpstr>Calibri</vt:lpstr>
      <vt:lpstr>Verdana</vt:lpstr>
      <vt:lpstr>Office Theme</vt:lpstr>
      <vt:lpstr>Topic 11 - Switchboards</vt:lpstr>
      <vt:lpstr>PowerPoint Presentation</vt:lpstr>
      <vt:lpstr>PowerPoint Presentation</vt:lpstr>
      <vt:lpstr>Typical meter box equipped for single-phase supply with meter for domestic tariff, and time switch and meter for off-peak tariff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11 - Switchboards</dc:title>
  <dc:creator>Greg</dc:creator>
  <cp:lastModifiedBy>Mark Berrey</cp:lastModifiedBy>
  <cp:revision>110</cp:revision>
  <cp:lastPrinted>2016-05-15T22:11:05Z</cp:lastPrinted>
  <dcterms:created xsi:type="dcterms:W3CDTF">2012-05-11T06:08:03Z</dcterms:created>
  <dcterms:modified xsi:type="dcterms:W3CDTF">2021-09-10T02:31:50Z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24e982-4ed1-4819-8c70-4a27f3d38393_Enabled">
    <vt:lpwstr>true</vt:lpwstr>
  </property>
  <property fmtid="{D5CDD505-2E9C-101B-9397-08002B2CF9AE}" pid="3" name="MSIP_Label_1124e982-4ed1-4819-8c70-4a27f3d38393_SetDate">
    <vt:lpwstr>2020-06-12T02:45:44Z</vt:lpwstr>
  </property>
  <property fmtid="{D5CDD505-2E9C-101B-9397-08002B2CF9AE}" pid="4" name="MSIP_Label_1124e982-4ed1-4819-8c70-4a27f3d38393_Method">
    <vt:lpwstr>Standard</vt:lpwstr>
  </property>
  <property fmtid="{D5CDD505-2E9C-101B-9397-08002B2CF9AE}" pid="5" name="MSIP_Label_1124e982-4ed1-4819-8c70-4a27f3d38393_Name">
    <vt:lpwstr>No DLM Required</vt:lpwstr>
  </property>
  <property fmtid="{D5CDD505-2E9C-101B-9397-08002B2CF9AE}" pid="6" name="MSIP_Label_1124e982-4ed1-4819-8c70-4a27f3d38393_SiteId">
    <vt:lpwstr>19537222-55d7-4581-84fb-c2da6e835c74</vt:lpwstr>
  </property>
  <property fmtid="{D5CDD505-2E9C-101B-9397-08002B2CF9AE}" pid="7" name="MSIP_Label_1124e982-4ed1-4819-8c70-4a27f3d38393_ActionId">
    <vt:lpwstr>0ffb9f80-24bd-4773-bb86-00006d0ce892</vt:lpwstr>
  </property>
  <property fmtid="{D5CDD505-2E9C-101B-9397-08002B2CF9AE}" pid="8" name="MSIP_Label_1124e982-4ed1-4819-8c70-4a27f3d38393_ContentBits">
    <vt:lpwstr>0</vt:lpwstr>
  </property>
</Properties>
</file>