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150"/>
  </p:notesMasterIdLst>
  <p:handoutMasterIdLst>
    <p:handoutMasterId r:id="rId151"/>
  </p:handoutMasterIdLst>
  <p:sldIdLst>
    <p:sldId id="382" r:id="rId2"/>
    <p:sldId id="383" r:id="rId3"/>
    <p:sldId id="384" r:id="rId4"/>
    <p:sldId id="385" r:id="rId5"/>
    <p:sldId id="467" r:id="rId6"/>
    <p:sldId id="468" r:id="rId7"/>
    <p:sldId id="469" r:id="rId8"/>
    <p:sldId id="470" r:id="rId9"/>
    <p:sldId id="471" r:id="rId10"/>
    <p:sldId id="622" r:id="rId11"/>
    <p:sldId id="533" r:id="rId12"/>
    <p:sldId id="531" r:id="rId13"/>
    <p:sldId id="472" r:id="rId14"/>
    <p:sldId id="532" r:id="rId15"/>
    <p:sldId id="630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473" r:id="rId26"/>
    <p:sldId id="543" r:id="rId27"/>
    <p:sldId id="474" r:id="rId28"/>
    <p:sldId id="544" r:id="rId29"/>
    <p:sldId id="549" r:id="rId30"/>
    <p:sldId id="550" r:id="rId31"/>
    <p:sldId id="548" r:id="rId32"/>
    <p:sldId id="551" r:id="rId33"/>
    <p:sldId id="552" r:id="rId34"/>
    <p:sldId id="547" r:id="rId35"/>
    <p:sldId id="554" r:id="rId36"/>
    <p:sldId id="553" r:id="rId37"/>
    <p:sldId id="475" r:id="rId38"/>
    <p:sldId id="555" r:id="rId39"/>
    <p:sldId id="476" r:id="rId40"/>
    <p:sldId id="477" r:id="rId41"/>
    <p:sldId id="556" r:id="rId42"/>
    <p:sldId id="557" r:id="rId43"/>
    <p:sldId id="478" r:id="rId44"/>
    <p:sldId id="558" r:id="rId45"/>
    <p:sldId id="479" r:id="rId46"/>
    <p:sldId id="480" r:id="rId47"/>
    <p:sldId id="559" r:id="rId48"/>
    <p:sldId id="482" r:id="rId49"/>
    <p:sldId id="483" r:id="rId50"/>
    <p:sldId id="484" r:id="rId51"/>
    <p:sldId id="485" r:id="rId52"/>
    <p:sldId id="486" r:id="rId53"/>
    <p:sldId id="560" r:id="rId54"/>
    <p:sldId id="487" r:id="rId55"/>
    <p:sldId id="561" r:id="rId56"/>
    <p:sldId id="562" r:id="rId57"/>
    <p:sldId id="488" r:id="rId58"/>
    <p:sldId id="489" r:id="rId59"/>
    <p:sldId id="563" r:id="rId60"/>
    <p:sldId id="564" r:id="rId61"/>
    <p:sldId id="565" r:id="rId62"/>
    <p:sldId id="567" r:id="rId63"/>
    <p:sldId id="566" r:id="rId64"/>
    <p:sldId id="568" r:id="rId65"/>
    <p:sldId id="570" r:id="rId66"/>
    <p:sldId id="569" r:id="rId67"/>
    <p:sldId id="572" r:id="rId68"/>
    <p:sldId id="571" r:id="rId69"/>
    <p:sldId id="490" r:id="rId70"/>
    <p:sldId id="575" r:id="rId71"/>
    <p:sldId id="574" r:id="rId72"/>
    <p:sldId id="491" r:id="rId73"/>
    <p:sldId id="492" r:id="rId74"/>
    <p:sldId id="576" r:id="rId75"/>
    <p:sldId id="577" r:id="rId76"/>
    <p:sldId id="493" r:id="rId77"/>
    <p:sldId id="578" r:id="rId78"/>
    <p:sldId id="623" r:id="rId79"/>
    <p:sldId id="579" r:id="rId80"/>
    <p:sldId id="580" r:id="rId81"/>
    <p:sldId id="581" r:id="rId82"/>
    <p:sldId id="582" r:id="rId83"/>
    <p:sldId id="584" r:id="rId84"/>
    <p:sldId id="585" r:id="rId85"/>
    <p:sldId id="583" r:id="rId86"/>
    <p:sldId id="594" r:id="rId87"/>
    <p:sldId id="591" r:id="rId88"/>
    <p:sldId id="592" r:id="rId89"/>
    <p:sldId id="595" r:id="rId90"/>
    <p:sldId id="587" r:id="rId91"/>
    <p:sldId id="627" r:id="rId92"/>
    <p:sldId id="628" r:id="rId93"/>
    <p:sldId id="593" r:id="rId94"/>
    <p:sldId id="629" r:id="rId95"/>
    <p:sldId id="586" r:id="rId96"/>
    <p:sldId id="588" r:id="rId97"/>
    <p:sldId id="589" r:id="rId98"/>
    <p:sldId id="590" r:id="rId99"/>
    <p:sldId id="631" r:id="rId100"/>
    <p:sldId id="596" r:id="rId101"/>
    <p:sldId id="597" r:id="rId102"/>
    <p:sldId id="598" r:id="rId103"/>
    <p:sldId id="599" r:id="rId104"/>
    <p:sldId id="494" r:id="rId105"/>
    <p:sldId id="495" r:id="rId106"/>
    <p:sldId id="624" r:id="rId107"/>
    <p:sldId id="496" r:id="rId108"/>
    <p:sldId id="497" r:id="rId109"/>
    <p:sldId id="600" r:id="rId110"/>
    <p:sldId id="498" r:id="rId111"/>
    <p:sldId id="604" r:id="rId112"/>
    <p:sldId id="601" r:id="rId113"/>
    <p:sldId id="602" r:id="rId114"/>
    <p:sldId id="603" r:id="rId115"/>
    <p:sldId id="499" r:id="rId116"/>
    <p:sldId id="607" r:id="rId117"/>
    <p:sldId id="608" r:id="rId118"/>
    <p:sldId id="606" r:id="rId119"/>
    <p:sldId id="605" r:id="rId120"/>
    <p:sldId id="609" r:id="rId121"/>
    <p:sldId id="610" r:id="rId122"/>
    <p:sldId id="500" r:id="rId123"/>
    <p:sldId id="501" r:id="rId124"/>
    <p:sldId id="502" r:id="rId125"/>
    <p:sldId id="612" r:id="rId126"/>
    <p:sldId id="611" r:id="rId127"/>
    <p:sldId id="503" r:id="rId128"/>
    <p:sldId id="613" r:id="rId129"/>
    <p:sldId id="504" r:id="rId130"/>
    <p:sldId id="614" r:id="rId131"/>
    <p:sldId id="505" r:id="rId132"/>
    <p:sldId id="626" r:id="rId133"/>
    <p:sldId id="625" r:id="rId134"/>
    <p:sldId id="616" r:id="rId135"/>
    <p:sldId id="615" r:id="rId136"/>
    <p:sldId id="506" r:id="rId137"/>
    <p:sldId id="507" r:id="rId138"/>
    <p:sldId id="617" r:id="rId139"/>
    <p:sldId id="618" r:id="rId140"/>
    <p:sldId id="508" r:id="rId141"/>
    <p:sldId id="620" r:id="rId142"/>
    <p:sldId id="619" r:id="rId143"/>
    <p:sldId id="509" r:id="rId144"/>
    <p:sldId id="510" r:id="rId145"/>
    <p:sldId id="511" r:id="rId146"/>
    <p:sldId id="512" r:id="rId147"/>
    <p:sldId id="621" r:id="rId148"/>
    <p:sldId id="391" r:id="rId149"/>
  </p:sldIdLst>
  <p:sldSz cx="9144000" cy="6858000" type="screen4x3"/>
  <p:notesSz cx="6858000" cy="9144000"/>
  <p:custDataLst>
    <p:tags r:id="rId152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FFFF00"/>
    <a:srgbClr val="99CCFF"/>
    <a:srgbClr val="FFFFFF"/>
    <a:srgbClr val="33CC33"/>
    <a:srgbClr val="66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4" autoAdjust="0"/>
  </p:normalViewPr>
  <p:slideViewPr>
    <p:cSldViewPr>
      <p:cViewPr varScale="1">
        <p:scale>
          <a:sx n="111" d="100"/>
          <a:sy n="111" d="100"/>
        </p:scale>
        <p:origin x="9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handoutMaster" Target="handoutMasters/handoutMaster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12/11/2018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87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D8E58D-B5B5-4D83-966B-0F54174EB144}" type="slidenum">
              <a:rPr lang="en-GB" altLang="en-US"/>
              <a:pPr algn="r" eaLnBrk="1" hangingPunct="1">
                <a:spcBef>
                  <a:spcPct val="0"/>
                </a:spcBef>
              </a:pPr>
              <a:t>74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22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EA16E0-FDAB-4380-92C8-8FDA406C1CFF}" type="slidenum">
              <a:rPr lang="en-GB" altLang="en-US"/>
              <a:pPr algn="r" eaLnBrk="1" hangingPunct="1">
                <a:spcBef>
                  <a:spcPct val="0"/>
                </a:spcBef>
              </a:pPr>
              <a:t>92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04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946C5-D68C-4593-8B76-5286E853D653}" type="slidenum">
              <a:rPr lang="en-GB" altLang="en-US"/>
              <a:pPr algn="r" eaLnBrk="1" hangingPunct="1">
                <a:spcBef>
                  <a:spcPct val="0"/>
                </a:spcBef>
              </a:pPr>
              <a:t>93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1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EA16E0-FDAB-4380-92C8-8FDA406C1CFF}" type="slidenum">
              <a:rPr lang="en-GB" altLang="en-US"/>
              <a:pPr algn="r" eaLnBrk="1" hangingPunct="1">
                <a:spcBef>
                  <a:spcPct val="0"/>
                </a:spcBef>
              </a:pPr>
              <a:t>96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16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0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DEA40-E3E6-4FBC-932D-ED767AD3F161}" type="slidenum">
              <a:rPr lang="en-GB" altLang="en-US"/>
              <a:pPr algn="r" eaLnBrk="1" hangingPunct="1">
                <a:spcBef>
                  <a:spcPct val="0"/>
                </a:spcBef>
              </a:pPr>
              <a:t>97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85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946C5-D68C-4593-8B76-5286E853D653}" type="slidenum">
              <a:rPr lang="en-GB" altLang="en-US"/>
              <a:pPr algn="r" eaLnBrk="1" hangingPunct="1">
                <a:spcBef>
                  <a:spcPct val="0"/>
                </a:spcBef>
              </a:pPr>
              <a:t>98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364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946C5-D68C-4593-8B76-5286E853D653}" type="slidenum">
              <a:rPr lang="en-GB" altLang="en-US"/>
              <a:pPr algn="r" eaLnBrk="1" hangingPunct="1">
                <a:spcBef>
                  <a:spcPct val="0"/>
                </a:spcBef>
              </a:pPr>
              <a:t>99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77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5C6BCA-13D9-403B-BB08-95DF48CDB3F9}" type="slidenum">
              <a:rPr lang="en-GB" altLang="en-US"/>
              <a:pPr algn="r" eaLnBrk="1" hangingPunct="1">
                <a:spcBef>
                  <a:spcPct val="0"/>
                </a:spcBef>
              </a:pPr>
              <a:t>101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58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5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65B6DF-6921-4E48-B753-376AFA0449F5}" type="slidenum">
              <a:rPr lang="en-GB" altLang="en-US"/>
              <a:pPr algn="r" eaLnBrk="1" hangingPunct="1">
                <a:spcBef>
                  <a:spcPct val="0"/>
                </a:spcBef>
              </a:pPr>
              <a:t>102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614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11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3A95E3-EACD-4B94-91AE-F21574EE631D}" type="slidenum">
              <a:rPr lang="en-GB" altLang="en-US"/>
              <a:pPr algn="r" eaLnBrk="1" hangingPunct="1">
                <a:spcBef>
                  <a:spcPct val="0"/>
                </a:spcBef>
              </a:pPr>
              <a:t>109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217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14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8A1F79-0EAE-4159-ABEA-EE81658E5A97}" type="slidenum">
              <a:rPr lang="en-GB" altLang="en-US"/>
              <a:pPr algn="r" eaLnBrk="1" hangingPunct="1">
                <a:spcBef>
                  <a:spcPct val="0"/>
                </a:spcBef>
              </a:pPr>
              <a:t>112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3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88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8B2E56-85BC-4DDF-9B8E-27CF9C2384A6}" type="slidenum">
              <a:rPr lang="en-GB" altLang="en-US"/>
              <a:pPr algn="r" eaLnBrk="1" hangingPunct="1">
                <a:spcBef>
                  <a:spcPct val="0"/>
                </a:spcBef>
              </a:pPr>
              <a:t>75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524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64AFEA-9F24-4AD7-8468-A75361665236}" type="slidenum">
              <a:rPr lang="en-GB" altLang="en-US"/>
              <a:pPr algn="r" eaLnBrk="1" hangingPunct="1">
                <a:spcBef>
                  <a:spcPct val="0"/>
                </a:spcBef>
              </a:pPr>
              <a:t>113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90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18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FD4892-7126-4FE7-AB38-26F9533CA552}" type="slidenum">
              <a:rPr lang="en-GB" altLang="en-US"/>
              <a:pPr algn="r" eaLnBrk="1" hangingPunct="1">
                <a:spcBef>
                  <a:spcPct val="0"/>
                </a:spcBef>
              </a:pPr>
              <a:t>117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0740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21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F0EA-7E57-4642-9EA8-9EE3F3F7B8E4}" type="slidenum">
              <a:rPr lang="en-GB" altLang="en-US"/>
              <a:pPr algn="r" eaLnBrk="1" hangingPunct="1">
                <a:spcBef>
                  <a:spcPct val="0"/>
                </a:spcBef>
              </a:pPr>
              <a:t>120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140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21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F0EA-7E57-4642-9EA8-9EE3F3F7B8E4}" type="slidenum">
              <a:rPr lang="en-GB" altLang="en-US"/>
              <a:pPr algn="r" eaLnBrk="1" hangingPunct="1">
                <a:spcBef>
                  <a:spcPct val="0"/>
                </a:spcBef>
              </a:pPr>
              <a:t>125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1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1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16443-0E2B-4F1F-8859-A9295AB45FE6}" type="slidenum">
              <a:rPr lang="en-GB" altLang="en-US"/>
              <a:pPr algn="r" eaLnBrk="1" hangingPunct="1">
                <a:spcBef>
                  <a:spcPct val="0"/>
                </a:spcBef>
              </a:pPr>
              <a:t>79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255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2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7250CE-0711-40A2-BB84-08A0435CFDB8}" type="slidenum">
              <a:rPr lang="en-GB" altLang="en-US"/>
              <a:pPr algn="r" eaLnBrk="1" hangingPunct="1">
                <a:spcBef>
                  <a:spcPct val="0"/>
                </a:spcBef>
              </a:pPr>
              <a:t>80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77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5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2619F9-AA73-44D3-A374-EB0A35E8D215}" type="slidenum">
              <a:rPr lang="en-GB" altLang="en-US"/>
              <a:pPr algn="r" eaLnBrk="1" hangingPunct="1">
                <a:spcBef>
                  <a:spcPct val="0"/>
                </a:spcBef>
              </a:pPr>
              <a:t>83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0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6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770C6B-F8EC-4C81-9B5B-718348C7DEEB}" type="slidenum">
              <a:rPr lang="en-GB" altLang="en-US"/>
              <a:pPr algn="r" eaLnBrk="1" hangingPunct="1">
                <a:spcBef>
                  <a:spcPct val="0"/>
                </a:spcBef>
              </a:pPr>
              <a:t>84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78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EA16E0-FDAB-4380-92C8-8FDA406C1CFF}" type="slidenum">
              <a:rPr lang="en-GB" altLang="en-US"/>
              <a:pPr algn="r" eaLnBrk="1" hangingPunct="1">
                <a:spcBef>
                  <a:spcPct val="0"/>
                </a:spcBef>
              </a:pPr>
              <a:t>87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415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0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DEA40-E3E6-4FBC-932D-ED767AD3F161}" type="slidenum">
              <a:rPr lang="en-GB" altLang="en-US"/>
              <a:pPr algn="r" eaLnBrk="1" hangingPunct="1">
                <a:spcBef>
                  <a:spcPct val="0"/>
                </a:spcBef>
              </a:pPr>
              <a:t>88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68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946C5-D68C-4593-8B76-5286E853D653}" type="slidenum">
              <a:rPr lang="en-GB" altLang="en-US"/>
              <a:pPr algn="r" eaLnBrk="1" hangingPunct="1">
                <a:spcBef>
                  <a:spcPct val="0"/>
                </a:spcBef>
              </a:pPr>
              <a:t>89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79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-4297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59333" y="1080525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8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G107A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AU" baseline="0" dirty="0" smtClean="0">
                <a:solidFill>
                  <a:prstClr val="black"/>
                </a:solidFill>
                <a:latin typeface="Calibri"/>
              </a:rPr>
              <a:t> final subcircuit arrangement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s –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TAFE 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NSW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4"/>
          <p:cNvSpPr txBox="1">
            <a:spLocks/>
          </p:cNvSpPr>
          <p:nvPr userDrawn="1"/>
        </p:nvSpPr>
        <p:spPr>
          <a:xfrm>
            <a:off x="1611313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G107A - final subcircuit arrangements – TAFE NSW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250825" y="6450013"/>
            <a:ext cx="4540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06425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5516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1684338" y="6411913"/>
            <a:ext cx="7496175" cy="255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1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0" y="6489700"/>
            <a:ext cx="454025" cy="215900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en-US" sz="1330" dirty="0" smtClean="0">
              <a:ln>
                <a:solidFill>
                  <a:schemeClr val="tx1"/>
                </a:solidFill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65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76388" y="6430963"/>
            <a:ext cx="7496175" cy="2555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799"/>
              </a:lnSpc>
              <a:defRPr sz="1333" cap="all" spc="80" baseline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7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37796"/>
            <a:ext cx="7740859" cy="6153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4850" y="4293096"/>
            <a:ext cx="6351426" cy="324036"/>
          </a:xfrm>
          <a:prstGeom prst="rect">
            <a:avLst/>
          </a:prstGeom>
          <a:solidFill>
            <a:srgbClr val="00CC66">
              <a:alpha val="9019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430895"/>
            <a:ext cx="5450040" cy="897714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20272" y="1376772"/>
            <a:ext cx="1116124" cy="4032448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70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5760244" y="3106620"/>
            <a:ext cx="1116012" cy="89342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5759450" y="4000046"/>
            <a:ext cx="1116013" cy="227327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827585" y="4576309"/>
            <a:ext cx="108004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6011068" y="4473116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924244" y="4576309"/>
            <a:ext cx="4916008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91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animBg="1"/>
      <p:bldP spid="227336" grpId="0" animBg="1"/>
      <p:bldP spid="227337" grpId="0" animBg="1"/>
      <p:bldP spid="227338" grpId="0" animBg="1"/>
      <p:bldP spid="227339" grpId="0" animBg="1"/>
      <p:bldP spid="1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11.5A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81537" y="1520788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76949" y="1520788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50137" y="15207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613479" y="1418531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</a:p>
          <a:p>
            <a:pPr algn="ctr" eaLnBrk="1" hangingPunct="1"/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11699" y="2058467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7112" y="2058467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33918" y="2079216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601756" y="1988840"/>
            <a:ext cx="1058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8049" y="263764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13462" y="2637644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86649" y="2637644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580112" y="2528900"/>
            <a:ext cx="10862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4712" y="2092786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494712" y="2629253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474084" y="1526252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159732" y="3205328"/>
            <a:ext cx="77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A/C 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428144" y="320532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499992" y="320532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16/20A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928457" y="320532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624228" y="3205268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15A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981537" y="4901158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66FF"/>
                </a:solidFill>
                <a:latin typeface="Comic Sans MS" pitchFamily="66" charset="0"/>
              </a:rPr>
              <a:t>H.W.S. </a:t>
            </a: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3445212" y="490115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66FF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FF66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4716016" y="4901158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66FF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988387" y="4901158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66FF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6660232" y="4892156"/>
            <a:ext cx="1033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66FF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1976224" y="3728653"/>
            <a:ext cx="1311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Cook Top	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3436105" y="372865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4716097" y="372865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5978238" y="372865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6604135" y="3726247"/>
            <a:ext cx="110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78235" y="4322233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Oven	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436325" y="432223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.5mm</a:t>
            </a:r>
            <a:r>
              <a:rPr lang="en-AU" altLang="en-US" sz="2000" b="1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4716317" y="432223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5978458" y="432223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6604355" y="4319827"/>
            <a:ext cx="110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1" y="0"/>
            <a:ext cx="7450479" cy="63392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8" y="116632"/>
            <a:ext cx="8306086" cy="62375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9692" y="1304764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67757" y="1304764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7586" y="1304764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 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188236" y="130476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24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71117" y="2189336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85207" y="2189336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 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769011" y="2189336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 A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159661" y="2189336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24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818742" y="3123481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378870" y="3123481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62674" y="3123481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860149" y="3123481"/>
            <a:ext cx="11721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(10doubles)</a:t>
            </a:r>
            <a:endParaRPr lang="en-AU" altLang="en-US" sz="14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809217" y="4111600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369345" y="4111600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853149" y="411160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849830" y="4111600"/>
            <a:ext cx="11721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 </a:t>
            </a:r>
          </a:p>
          <a:p>
            <a:r>
              <a:rPr lang="en-AU" altLang="en-US" sz="1400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10doubles)</a:t>
            </a:r>
            <a:endParaRPr lang="en-AU" altLang="en-US" sz="14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783817" y="5049180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342357" y="5049180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827749" y="504918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824430" y="5049180"/>
            <a:ext cx="11721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 </a:t>
            </a:r>
          </a:p>
          <a:p>
            <a:r>
              <a:rPr lang="en-AU" altLang="en-US" sz="1400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AU" alt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10doubles)</a:t>
            </a:r>
            <a:endParaRPr lang="en-AU" altLang="en-US" sz="14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7392772" y="1313311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7364197" y="219788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7403091" y="313202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392772" y="412014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7367372" y="505772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4838" y="764704"/>
            <a:ext cx="2231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Fan /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Heaters = 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95954" y="764704"/>
            <a:ext cx="3666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4 x 275W for heat lamps =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1320" y="1228690"/>
            <a:ext cx="2787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x 60W for Light =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10715" y="1772816"/>
            <a:ext cx="2735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x 150W for fan =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625206" y="764704"/>
            <a:ext cx="1079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1100W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903391" y="1228690"/>
            <a:ext cx="764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60W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746297" y="1772816"/>
            <a:ext cx="922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150W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98346" y="2312876"/>
            <a:ext cx="1106002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624228" y="2456892"/>
            <a:ext cx="1079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1310W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906539" y="2456892"/>
            <a:ext cx="83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Total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576" y="3513127"/>
            <a:ext cx="1391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 =    </a:t>
            </a: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P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52338" y="3897052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(V x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λ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1361501" y="3893877"/>
            <a:ext cx="1223963" cy="3175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13115" y="3522849"/>
            <a:ext cx="1301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=   1310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66390" y="3924546"/>
            <a:ext cx="1374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</a:t>
            </a: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230 x 1</a:t>
            </a: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3040663" y="3921371"/>
            <a:ext cx="1223963" cy="3175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04757" y="3693822"/>
            <a:ext cx="2489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= 5.7A each x 2  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54335" y="3690856"/>
            <a:ext cx="1978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= 11.4A Total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"/>
                            </p:stCondLst>
                            <p:childTnLst>
                              <p:par>
                                <p:cTn id="9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0"/>
                            </p:stCondLst>
                            <p:childTnLst>
                              <p:par>
                                <p:cTn id="1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21" grpId="0"/>
      <p:bldP spid="22" grpId="0"/>
      <p:bldP spid="24" grpId="0"/>
      <p:bldP spid="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3448"/>
            <a:ext cx="6840760" cy="6235892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43708" y="1592796"/>
            <a:ext cx="185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Fan /Heaters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4559" y="1598037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1.5mm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924166" y="1592796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12160" y="159279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3102" y="4650581"/>
            <a:ext cx="1027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Sauna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671329" y="4650581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1.5mm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3488" y="4639921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339752" y="5441218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H.W.S.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658590" y="544110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64837" y="5441103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012160" y="540153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012160" y="4609306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557239" y="2342855"/>
            <a:ext cx="77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A/C 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671329" y="2342855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938576" y="2342855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6012160" y="233968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377852" y="3136552"/>
            <a:ext cx="101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Range 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654559" y="3133377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879838" y="3136552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012160" y="3133377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2495327" y="3892773"/>
            <a:ext cx="75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Spa 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654559" y="3891979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6.0mm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879838" y="3892010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012160" y="388959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6692704" y="1592796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11.4A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6694292" y="540153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19.2A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694293" y="4609306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15.7A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6828142" y="233968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18A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6444208" y="2996952"/>
            <a:ext cx="1337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(34A)</a:t>
            </a:r>
            <a:r>
              <a:rPr lang="en-AU" altLang="en-US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AU" altLang="en-US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altLang="en-US" sz="2000" b="1" smtClean="0">
                <a:solidFill>
                  <a:srgbClr val="FF0000"/>
                </a:solidFill>
                <a:latin typeface="Comic Sans MS" pitchFamily="66" charset="0"/>
              </a:rPr>
              <a:t>TC5=20A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6828142" y="388959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0"/>
            <a:ext cx="7885571" cy="6195438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1580" y="2096852"/>
            <a:ext cx="6300700" cy="3238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83668" y="5095445"/>
            <a:ext cx="5716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Convention in non domestic is to use </a:t>
            </a:r>
            <a:b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2.5mm</a:t>
            </a:r>
            <a:r>
              <a:rPr lang="en-AU" altLang="en-US" sz="24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conductors for lighting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1925417" y="3098796"/>
            <a:ext cx="1299415" cy="86995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1907702" y="3968748"/>
            <a:ext cx="1317130" cy="230456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826975" y="4545013"/>
            <a:ext cx="1080729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2305670" y="4472781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907703" y="4545013"/>
            <a:ext cx="1317129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1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109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97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animBg="1"/>
      <p:bldP spid="227336" grpId="0" animBg="1"/>
      <p:bldP spid="227337" grpId="0" animBg="1"/>
      <p:bldP spid="227338" grpId="0" animBg="1"/>
      <p:bldP spid="22733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4" y="0"/>
            <a:ext cx="7582272" cy="9023330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274413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0337" y="4041067"/>
            <a:ext cx="7582272" cy="2233345"/>
          </a:xfrm>
          <a:prstGeom prst="rect">
            <a:avLst/>
          </a:prstGeom>
          <a:solidFill>
            <a:srgbClr val="33CC33">
              <a:alpha val="1098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30073"/>
            <a:ext cx="7704856" cy="632495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11660" y="1124744"/>
            <a:ext cx="19161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1 - HB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56323" y="1124744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98264" y="1124744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02698" y="1089819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4835" y="1983618"/>
            <a:ext cx="180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2 - HB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54735" y="1983618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695089" y="198361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001110" y="1948693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1348" y="2848930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3 - Fl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38860" y="2848930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680801" y="284893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07448" y="281400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24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007260" y="1089819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005672" y="194869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069137" y="2814005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0"/>
            <a:ext cx="7885571" cy="6195438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5725" y="2776329"/>
            <a:ext cx="6300700" cy="3238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5736966" y="3093824"/>
            <a:ext cx="1116012" cy="9472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5760243" y="3997978"/>
            <a:ext cx="1116013" cy="231134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827584" y="4545013"/>
            <a:ext cx="1080120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5976156" y="4508860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928341" y="4545013"/>
            <a:ext cx="4911911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11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animBg="1"/>
      <p:bldP spid="227336" grpId="0" animBg="1"/>
      <p:bldP spid="227337" grpId="0" animBg="1"/>
      <p:bldP spid="227338" grpId="0" animBg="1"/>
      <p:bldP spid="227339" grpId="0" animBg="1"/>
      <p:bldP spid="1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430895"/>
            <a:ext cx="5450040" cy="897714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7744" y="1774904"/>
            <a:ext cx="1404156" cy="93401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7504" y="5049180"/>
            <a:ext cx="755650" cy="18097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842915" y="4977172"/>
            <a:ext cx="288925" cy="3254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76744" y="5050768"/>
            <a:ext cx="2782444" cy="17938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67744" y="2740669"/>
            <a:ext cx="1391444" cy="267270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6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4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30073"/>
            <a:ext cx="7704856" cy="632495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11660" y="1124744"/>
            <a:ext cx="19161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1 - HB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56323" y="1124744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97773" y="1124744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02698" y="1089819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4835" y="1983618"/>
            <a:ext cx="180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2 - HB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54735" y="1983618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694598" y="1983618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001110" y="1948693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1348" y="2884934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3 - Fl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38860" y="2884934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680310" y="2884934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07448" y="2850009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24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007260" y="1089819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005672" y="194869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069137" y="2850009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53543" y="3840775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241613" y="3840775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 dirty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690431" y="3840775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652711" y="3840775"/>
            <a:ext cx="1063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10 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(5doubles)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90056" y="4725144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247393" y="4725144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 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28531" y="4725144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690017" y="4725144"/>
            <a:ext cx="1063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10 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(5doubles)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021234" y="3825044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7058540" y="470941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75" y="0"/>
            <a:ext cx="5557213" cy="6427037"/>
          </a:xfrm>
          <a:prstGeom prst="rect">
            <a:avLst/>
          </a:prstGeom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75524" y="1232756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Power </a:t>
            </a:r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3599892" y="1232756"/>
            <a:ext cx="1019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 smtClean="0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b="1" baseline="30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AU" altLang="en-US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644008" y="1232756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237079" y="1196752"/>
            <a:ext cx="1063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10 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(5doubles)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264188" y="1217025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0"/>
            <a:ext cx="7885571" cy="6195438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4850" y="3100559"/>
            <a:ext cx="6300700" cy="3238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5" y="80628"/>
            <a:ext cx="7427581" cy="6301122"/>
          </a:xfrm>
          <a:prstGeom prst="rect">
            <a:avLst/>
          </a:prstGeom>
        </p:spPr>
      </p:pic>
      <p:sp>
        <p:nvSpPr>
          <p:cNvPr id="6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5616117" y="2776778"/>
            <a:ext cx="1151396" cy="94025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5616117" y="3728598"/>
            <a:ext cx="1151395" cy="232869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609348" y="4905165"/>
            <a:ext cx="1118336" cy="25202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5903441" y="4797152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720245" y="4909735"/>
            <a:ext cx="5047267" cy="24745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75" y="0"/>
            <a:ext cx="5557213" cy="642703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528" y="1232756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Power </a:t>
            </a:r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5876" y="1232756"/>
            <a:ext cx="1297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 smtClean="0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b="1" baseline="30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AU" altLang="en-US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5039" y="1217025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65626" y="1125004"/>
            <a:ext cx="1063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10 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(5doubles)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32654" y="1217025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31105" y="1916832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1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671900" y="1916832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1916832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5580112" y="1948582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40630" y="2545482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2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81425" y="2545482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581525" y="2545482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589637" y="2577232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34280" y="3212976"/>
            <a:ext cx="138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3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3675075" y="3212976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4575175" y="3212976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581699" y="3244726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6222190" y="194858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6231715" y="257723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6224571" y="3244726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40"/>
            <a:ext cx="7885571" cy="6195438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22137" y="3392996"/>
            <a:ext cx="6300700" cy="72008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71055" y="-1204033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5516" y="3284538"/>
            <a:ext cx="2160588" cy="2159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32088" y="3384463"/>
            <a:ext cx="2286000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32 x 0.5 = 16A.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4738" y="3816263"/>
            <a:ext cx="3121025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can’t put on 1 x 10A C.B.</a:t>
            </a:r>
            <a:endParaRPr lang="en-AU" alt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82913" y="4275050"/>
            <a:ext cx="1833562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16 x 0.5 = 8A</a:t>
            </a:r>
            <a:endParaRPr lang="en-AU" altLang="en-US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63800" y="4751300"/>
            <a:ext cx="2779713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2 circuits x 10A C.B.’s</a:t>
            </a:r>
            <a:endParaRPr lang="en-AU" altLang="en-US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18175" y="2947901"/>
            <a:ext cx="2513830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32 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lights (10A CB)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5" y="80628"/>
            <a:ext cx="7427581" cy="6301122"/>
          </a:xfrm>
          <a:prstGeom prst="rect">
            <a:avLst/>
          </a:prstGeom>
        </p:spPr>
      </p:pic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5619750" y="2829246"/>
            <a:ext cx="1148494" cy="88778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5629748" y="3720306"/>
            <a:ext cx="1138496" cy="233283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623072" y="5492750"/>
            <a:ext cx="1104612" cy="27146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5903441" y="5373216"/>
            <a:ext cx="612775" cy="466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717686" y="5503863"/>
            <a:ext cx="5050558" cy="2603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27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 animBg="1"/>
      <p:bldP spid="227336" grpId="0" animBg="1"/>
      <p:bldP spid="227337" grpId="0" animBg="1"/>
      <p:bldP spid="227338" grpId="0" animBg="1"/>
      <p:bldP spid="227339" grpId="0" animBg="1"/>
      <p:bldP spid="1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53" y="18950"/>
            <a:ext cx="6223144" cy="6470390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528" y="1464805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Power </a:t>
            </a:r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3092" y="1464805"/>
            <a:ext cx="1297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 smtClean="0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b="1" baseline="30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AU" altLang="en-US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84263" y="1449074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44108" y="1357053"/>
            <a:ext cx="1063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10 </a:t>
            </a:r>
            <a:endParaRPr lang="en-AU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(5doubles)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657902" y="1449074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31105" y="2184885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1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809116" y="2184885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81224" y="2184885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5858594" y="2216635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40630" y="2921547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2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818641" y="2921547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790749" y="2921547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868119" y="2953297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34280" y="3661049"/>
            <a:ext cx="138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3ph SO 3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3812291" y="3661049"/>
            <a:ext cx="8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6mm</a:t>
            </a:r>
            <a:r>
              <a:rPr lang="en-AU" altLang="en-US" sz="2000" b="1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4784399" y="3661049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32A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860181" y="3692799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6647438" y="2216635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6656963" y="295329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6649819" y="3692799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32A</a:t>
            </a:r>
            <a:endParaRPr lang="en-AU" altLang="en-US" sz="2000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13058" y="4374654"/>
            <a:ext cx="109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Mach 1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737108" y="4374654"/>
            <a:ext cx="1000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4806624" y="437465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63A</a:t>
            </a: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5858594" y="4374654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20995" y="5100055"/>
            <a:ext cx="110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Mach 2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3749014" y="5100055"/>
            <a:ext cx="1000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781224" y="510005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40A</a:t>
            </a: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883994" y="5100055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35283" y="5841268"/>
            <a:ext cx="109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Mach 3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762508" y="5841268"/>
            <a:ext cx="1000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10mm</a:t>
            </a:r>
            <a:r>
              <a:rPr lang="en-AU" alt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4793924" y="584126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40A</a:t>
            </a: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5883994" y="5841268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6628079" y="439457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54A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6653479" y="5119974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34A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6653479" y="586118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34A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7942"/>
            <a:ext cx="6916318" cy="85436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0018 -0.3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52636"/>
            <a:ext cx="8724093" cy="55086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124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9" y="116632"/>
            <a:ext cx="861288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125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5" y="260648"/>
            <a:ext cx="861576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6549" y="2898052"/>
            <a:ext cx="5003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Separated Extra-Low Voltage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6550" y="3953563"/>
            <a:ext cx="5003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Protected Extra-Low Voltage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6550" y="4979210"/>
            <a:ext cx="4859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exceeding 50V </a:t>
            </a:r>
            <a:r>
              <a:rPr lang="en-AU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a.c</a:t>
            </a:r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or 120V ripple free </a:t>
            </a:r>
            <a:r>
              <a:rPr lang="en-AU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d.c.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126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89" y="116632"/>
            <a:ext cx="861288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9532" y="620688"/>
            <a:ext cx="7956884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376" y="1124768"/>
            <a:ext cx="7741084" cy="2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2569" y="1376772"/>
            <a:ext cx="4235435" cy="21714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04664"/>
            <a:ext cx="8735705" cy="39964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030" y="440668"/>
            <a:ext cx="8525437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59831" y="944724"/>
            <a:ext cx="5724635" cy="25202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9533" y="1222706"/>
            <a:ext cx="3348372" cy="25202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83" y="332656"/>
            <a:ext cx="8772461" cy="4140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129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2636"/>
            <a:ext cx="8730682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130476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7916" y="1304764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1916" y="1304764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716" y="1885789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7916" y="1885789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01916" y="1885789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865" y="1304764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865" y="1885729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18" y="152636"/>
            <a:ext cx="8625389" cy="6301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130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2" y="548680"/>
            <a:ext cx="8622547" cy="46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131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7" y="116631"/>
            <a:ext cx="8712521" cy="60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132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6" y="260648"/>
            <a:ext cx="86243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2492896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Isolation </a:t>
            </a:r>
            <a:r>
              <a:rPr lang="en-AU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Tx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47964" y="2960948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Battery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984" y="3829918"/>
            <a:ext cx="396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Motor / Generator set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35611" y="4653136"/>
            <a:ext cx="326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Electronic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133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7" y="116631"/>
            <a:ext cx="8712521" cy="60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134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961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135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332656"/>
            <a:ext cx="861347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2780928"/>
            <a:ext cx="33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other and higher voltages</a:t>
            </a:r>
            <a:endParaRPr lang="en-AU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1980" y="3897052"/>
            <a:ext cx="40684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No. </a:t>
            </a:r>
          </a:p>
          <a:p>
            <a:pPr algn="l" eaLnBrk="1" hangingPunct="1"/>
            <a:r>
              <a:rPr lang="en-AU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Exception if installed under clause 3.9.8.3</a:t>
            </a:r>
            <a:endParaRPr lang="en-AU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136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88640"/>
            <a:ext cx="88961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137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8" y="99856"/>
            <a:ext cx="8362620" cy="63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138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54" y="80629"/>
            <a:ext cx="7125418" cy="63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4020" y="2345015"/>
            <a:ext cx="306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other circuits; or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8945" y="2741059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earth; or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78945" y="3173107"/>
            <a:ext cx="3349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earthing 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or exposed conductive parts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0024" y="4001199"/>
            <a:ext cx="370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extraneous conductive parts.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8944" y="4937102"/>
            <a:ext cx="3025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25Va.c. or 60Vd.c.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139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78" y="99856"/>
            <a:ext cx="8362620" cy="63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7804" y="3537012"/>
            <a:ext cx="3204356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32" y="119788"/>
            <a:ext cx="7393388" cy="623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5166515"/>
            <a:ext cx="7848872" cy="11234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140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0" y="21348"/>
            <a:ext cx="7561535" cy="51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141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7" y="116632"/>
            <a:ext cx="770532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1" y="5405906"/>
            <a:ext cx="7848872" cy="112345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984" y="2140324"/>
            <a:ext cx="3060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Barriers or enclosures to IPXXB or IP2X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984" y="2951190"/>
            <a:ext cx="44280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Insulation capable of </a:t>
            </a:r>
            <a:b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withstanding 500V </a:t>
            </a:r>
            <a:r>
              <a:rPr lang="en-AU" alt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a.c</a:t>
            </a:r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 1 minute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984" y="4148934"/>
            <a:ext cx="30607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No. </a:t>
            </a:r>
          </a:p>
          <a:p>
            <a:pPr algn="l" eaLnBrk="1" hangingPunct="1"/>
            <a:endParaRPr lang="en-AU" altLang="en-US" sz="1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n-AU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(some exceptions apply)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142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82" y="21348"/>
            <a:ext cx="7901827" cy="53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9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60648"/>
            <a:ext cx="8749820" cy="41404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144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6" y="1"/>
            <a:ext cx="7815570" cy="63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145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04664"/>
            <a:ext cx="889190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146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32" y="75542"/>
            <a:ext cx="5898272" cy="62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032" y="44624"/>
            <a:ext cx="5898272" cy="625547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3908" y="1664804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152" y="1772816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7.4.2(a)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43908" y="2384884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500V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152" y="2492896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7.4.3(a)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5512" y="3132546"/>
            <a:ext cx="2044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Earth</a:t>
            </a:r>
          </a:p>
          <a:p>
            <a:pPr algn="l" eaLnBrk="1" hangingPunct="1"/>
            <a:endParaRPr lang="en-AU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7629" y="3271072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7.4.3(b)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89777" y="4145014"/>
            <a:ext cx="2016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n-AU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7629" y="4145014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7.4.3(c)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27885" y="5004035"/>
            <a:ext cx="22682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Connected to the equipotential bonding conductor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0152" y="5112047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7.4.6(b)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147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 smtClean="0"/>
              <a:t>END OF LESSON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C617-1676-41DE-8CBE-22654239D534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148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4" y="0"/>
            <a:ext cx="7582272" cy="9023330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274413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9384" y="2456892"/>
            <a:ext cx="7582272" cy="684076"/>
          </a:xfrm>
          <a:prstGeom prst="rect">
            <a:avLst/>
          </a:prstGeom>
          <a:solidFill>
            <a:srgbClr val="33CC33">
              <a:alpha val="1098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4354" y="3501008"/>
            <a:ext cx="7582272" cy="468052"/>
          </a:xfrm>
          <a:prstGeom prst="rect">
            <a:avLst/>
          </a:prstGeom>
          <a:solidFill>
            <a:srgbClr val="33CC33">
              <a:alpha val="1098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2273" y="3969059"/>
            <a:ext cx="7582272" cy="828093"/>
          </a:xfrm>
          <a:prstGeom prst="rect">
            <a:avLst/>
          </a:prstGeom>
          <a:solidFill>
            <a:srgbClr val="33CC33">
              <a:alpha val="1098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4144" y="4797150"/>
            <a:ext cx="7582272" cy="900101"/>
          </a:xfrm>
          <a:prstGeom prst="rect">
            <a:avLst/>
          </a:prstGeom>
          <a:solidFill>
            <a:srgbClr val="33CC33">
              <a:alpha val="1098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0174 -0.4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5" grpId="1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5051" y="-1250875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408" y="5229200"/>
            <a:ext cx="5192713" cy="20955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0522" y="1952836"/>
            <a:ext cx="1879600" cy="365580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22702" y="2451100"/>
            <a:ext cx="2665412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24 x 2 = 48 points.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17914" y="3455988"/>
            <a:ext cx="3119438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can’t put on 1 x 20A C.B.</a:t>
            </a:r>
            <a:endParaRPr lang="en-AU" alt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05302" y="4446588"/>
            <a:ext cx="1733550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16 x 1 = 16A</a:t>
            </a:r>
            <a:endParaRPr lang="en-AU" altLang="en-US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35389" y="4922838"/>
            <a:ext cx="2779713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3 circuits x 20A C.B.’s</a:t>
            </a:r>
            <a:endParaRPr lang="en-AU" altLang="en-US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9839" y="2032000"/>
            <a:ext cx="2717800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 double = 2 points.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27439" y="3914775"/>
            <a:ext cx="3121025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can’t put on 2 x 20A C.B.</a:t>
            </a:r>
            <a:endParaRPr lang="en-AU" altLang="en-US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46552" y="2989263"/>
            <a:ext cx="2017712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48 x 1 = 48A.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0522" y="5229200"/>
            <a:ext cx="1879599" cy="209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1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130476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7916" y="1304764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1916" y="1304764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716" y="1885789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7916" y="1885789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01916" y="1885789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865" y="1304764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865" y="1885729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34318" y="254455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01086" y="320338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34318" y="384762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21810" y="254461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84010" y="2544618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48755" y="2466814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 smtClean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pPr algn="ctr" eaLnBrk="1" hangingPunct="1"/>
            <a:r>
              <a:rPr lang="en-AU" altLang="en-US" b="1" dirty="0" smtClean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21810" y="3197399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84010" y="3197399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36096" y="3140968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21810" y="387176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84010" y="3871768"/>
            <a:ext cx="687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80712" y="3826785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8625389" cy="6301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3825044"/>
            <a:ext cx="3204356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32" y="119788"/>
            <a:ext cx="7393388" cy="623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0" y="84351"/>
            <a:ext cx="7797142" cy="624797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728" y="908720"/>
            <a:ext cx="7672656" cy="64807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922346"/>
            <a:ext cx="572463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</a:t>
            </a:r>
            <a:r>
              <a:rPr lang="en-US" sz="2800" b="1" dirty="0" smtClean="0">
                <a:latin typeface="+mj-lt"/>
              </a:rPr>
              <a:t>2</a:t>
            </a:r>
            <a:endParaRPr lang="en-US" sz="2800" b="1" dirty="0"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 dirty="0" smtClean="0">
                <a:latin typeface="+mj-lt"/>
              </a:rPr>
              <a:t>FINAL SUBCIRCUITS ARRANGEMENTS</a:t>
            </a:r>
            <a:endParaRPr lang="en-AU" sz="2800" b="1" dirty="0">
              <a:latin typeface="+mj-lt"/>
            </a:endParaRPr>
          </a:p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8192" y="-1671639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645" y="4977296"/>
            <a:ext cx="7999747" cy="2159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65513" y="5408613"/>
            <a:ext cx="36877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 point per final sub-circuit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2438" y="5408613"/>
            <a:ext cx="29257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Connected load = 25A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84268" y="2492896"/>
            <a:ext cx="1116124" cy="27003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130476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7916" y="1304764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1916" y="1304764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716" y="1885789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7916" y="1885789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01916" y="1885789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865" y="1304764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865" y="1885729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34318" y="254455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01086" y="320338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34318" y="384762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21810" y="254461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84010" y="2544618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21810" y="3197399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84010" y="3197399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21810" y="387176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84010" y="3871768"/>
            <a:ext cx="687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15716" y="4552352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72356" y="455235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01916" y="4552352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053946" y="455082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096" y="245689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47919" y="312267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04785" y="379874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8" y="80628"/>
            <a:ext cx="8625389" cy="6301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9" grpId="0"/>
      <p:bldP spid="39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37389" y="4149080"/>
            <a:ext cx="3204356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16" y="150328"/>
            <a:ext cx="7393388" cy="623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6120" y="-1451683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7278" y="4364967"/>
            <a:ext cx="7756289" cy="17895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28417" y="3198378"/>
            <a:ext cx="3451225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1 point per final sub-circuit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9892" y="1671203"/>
            <a:ext cx="2708275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Connected load = P/V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03130" y="2158566"/>
            <a:ext cx="1701800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 = 4400/230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99992" y="2658628"/>
            <a:ext cx="1109663" cy="4016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 = 19.1A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4103" y="5049180"/>
            <a:ext cx="7756289" cy="17895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2" name="Rectangle 11"/>
          <p:cNvSpPr/>
          <p:nvPr/>
        </p:nvSpPr>
        <p:spPr>
          <a:xfrm>
            <a:off x="7020272" y="2708920"/>
            <a:ext cx="1116124" cy="27003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130476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7916" y="1304764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1916" y="1304764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716" y="1885789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7916" y="1885789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01916" y="1885789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865" y="1304764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865" y="1885729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8A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34318" y="254455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01086" y="320338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34318" y="384762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21810" y="254461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84010" y="2544618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21810" y="3197399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84010" y="3197399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21810" y="387176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84010" y="3871768"/>
            <a:ext cx="687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15716" y="4552352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A/C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72356" y="4552352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01916" y="4552352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15716" y="5231212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H.W.S.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387385" y="5228309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901917" y="5228309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001086" y="4584075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94256" y="5228309"/>
            <a:ext cx="954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19.1A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6096" y="245689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36096" y="3139985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44450" y="3812975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8Doubles</a:t>
            </a:r>
          </a:p>
          <a:p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(16points)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8" y="80628"/>
            <a:ext cx="8625389" cy="6301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/>
      <p:bldP spid="42" grpId="0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4644"/>
            <a:ext cx="8909279" cy="543660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3788" y="1772816"/>
            <a:ext cx="4968552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6120" y="-1451683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900" y="4113076"/>
            <a:ext cx="7793496" cy="187883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" y="4875694"/>
            <a:ext cx="7793496" cy="173486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2363" y="2474913"/>
            <a:ext cx="2755900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0000"/>
                </a:solidFill>
                <a:latin typeface="Comic Sans MS" pitchFamily="66" charset="0"/>
              </a:rPr>
              <a:t>can’t put on 1 x 16A C.B.</a:t>
            </a:r>
            <a:endParaRPr lang="en-AU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49850" y="3005138"/>
            <a:ext cx="2405063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0000"/>
                </a:solidFill>
                <a:latin typeface="Comic Sans MS" pitchFamily="66" charset="0"/>
              </a:rPr>
              <a:t>So 2 circuits needed</a:t>
            </a:r>
            <a:endParaRPr lang="en-AU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45038" y="3536950"/>
            <a:ext cx="3146425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0000"/>
                </a:solidFill>
                <a:latin typeface="Comic Sans MS" pitchFamily="66" charset="0"/>
              </a:rPr>
              <a:t>10 / 2 = 5 points per circuit</a:t>
            </a:r>
            <a:endParaRPr lang="en-AU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07000" y="1981200"/>
            <a:ext cx="2222500" cy="4000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10 x 1.85 = 18.5A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9137"/>
            <a:ext cx="6683590" cy="634845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1565" y="908720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6231" y="94047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108" y="94047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20928" y="1623095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441156" y="165960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574270" y="1654845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8193" y="94047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397" y="162303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4644"/>
            <a:ext cx="8909279" cy="543660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99792" y="2168860"/>
            <a:ext cx="3313113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6120" y="-1358887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4585246"/>
            <a:ext cx="2160588" cy="2159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01095" y="3253333"/>
            <a:ext cx="194957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22 </a:t>
            </a:r>
            <a:r>
              <a:rPr lang="en-AU" altLang="en-US" sz="2000" dirty="0">
                <a:solidFill>
                  <a:srgbClr val="FF0000"/>
                </a:solidFill>
                <a:latin typeface="Comic Sans MS" pitchFamily="66" charset="0"/>
              </a:rPr>
              <a:t>x 0.5 = </a:t>
            </a:r>
            <a:r>
              <a:rPr lang="en-AU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11A</a:t>
            </a:r>
            <a:r>
              <a:rPr lang="en-AU" altLang="en-US" sz="20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64170" y="3685133"/>
            <a:ext cx="2683748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dirty="0" smtClean="0">
                <a:solidFill>
                  <a:srgbClr val="FF0000"/>
                </a:solidFill>
                <a:latin typeface="Comic Sans MS" pitchFamily="66" charset="0"/>
              </a:rPr>
              <a:t>can </a:t>
            </a:r>
            <a:r>
              <a:rPr lang="en-AU" altLang="en-US" dirty="0">
                <a:solidFill>
                  <a:srgbClr val="FF0000"/>
                </a:solidFill>
                <a:latin typeface="Comic Sans MS" pitchFamily="66" charset="0"/>
              </a:rPr>
              <a:t>put on 1 x 20A C.B.</a:t>
            </a:r>
            <a:endParaRPr lang="en-AU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5121188"/>
            <a:ext cx="2160588" cy="2159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1560" y="332656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 smtClean="0">
                <a:solidFill>
                  <a:srgbClr val="4596CA"/>
                </a:solidFill>
                <a:latin typeface="Arial" charset="0"/>
              </a:rPr>
              <a:t>FINAL SUBCIRCUIT ARRANGEMENTS</a:t>
            </a:r>
            <a:r>
              <a:rPr lang="en-GB" altLang="en-US" sz="4000" dirty="0" smtClean="0">
                <a:solidFill>
                  <a:srgbClr val="4596CA"/>
                </a:solidFill>
                <a:latin typeface="Arial" charset="0"/>
              </a:rPr>
              <a:t/>
            </a:r>
            <a:br>
              <a:rPr lang="en-GB" altLang="en-US" sz="4000" dirty="0" smtClean="0">
                <a:solidFill>
                  <a:srgbClr val="4596CA"/>
                </a:solidFill>
                <a:latin typeface="Arial" charset="0"/>
              </a:rPr>
            </a:b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55576" y="1448780"/>
            <a:ext cx="362052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 smtClean="0">
                <a:latin typeface="+mj-lt"/>
              </a:rPr>
              <a:t> 	</a:t>
            </a:r>
            <a:r>
              <a:rPr lang="en-AU" sz="2400" dirty="0" smtClean="0">
                <a:latin typeface="+mj-lt"/>
              </a:rPr>
              <a:t>Arrangement </a:t>
            </a:r>
            <a:r>
              <a:rPr lang="en-AU" sz="2400" dirty="0">
                <a:latin typeface="+mj-lt"/>
              </a:rPr>
              <a:t>into circuits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763513" y="1952836"/>
            <a:ext cx="48371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 smtClean="0">
                <a:latin typeface="+mj-lt"/>
              </a:rPr>
              <a:t>Maximum demand</a:t>
            </a:r>
            <a:endParaRPr lang="en-GB" sz="2400" dirty="0">
              <a:latin typeface="+mj-lt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 rot="10800000" flipV="1">
            <a:off x="763513" y="2456892"/>
            <a:ext cx="68826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AU" sz="2400" dirty="0">
                <a:latin typeface="+mj-lt"/>
              </a:rPr>
              <a:t> </a:t>
            </a:r>
            <a:r>
              <a:rPr lang="en-AU" sz="2400" dirty="0" smtClean="0">
                <a:latin typeface="+mj-lt"/>
              </a:rPr>
              <a:t>Factors </a:t>
            </a:r>
            <a:r>
              <a:rPr lang="en-AU" sz="2400" dirty="0">
                <a:latin typeface="+mj-lt"/>
              </a:rPr>
              <a:t>determining number and type of circuits</a:t>
            </a:r>
            <a:endParaRPr lang="en-GB" sz="2400" dirty="0">
              <a:latin typeface="+mj-lt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73092" y="951111"/>
            <a:ext cx="96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2400" b="1" dirty="0">
                <a:latin typeface="+mj-lt"/>
              </a:rPr>
              <a:t>Topics</a:t>
            </a: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 rot="10800000" flipV="1">
            <a:off x="773092" y="2960948"/>
            <a:ext cx="569769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 smtClean="0">
                <a:latin typeface="+mj-lt"/>
              </a:rPr>
              <a:t>Current </a:t>
            </a:r>
            <a:r>
              <a:rPr lang="en-AU" sz="2400" dirty="0">
                <a:latin typeface="+mj-lt"/>
              </a:rPr>
              <a:t>requirements for final sub-circuits</a:t>
            </a:r>
            <a:endParaRPr lang="en-GB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4988192"/>
            <a:ext cx="79940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x-none" sz="2400" b="1" i="1" dirty="0">
                <a:latin typeface="+mj-lt"/>
                <a:ea typeface="Calibri"/>
                <a:cs typeface="Times New Roman"/>
              </a:rPr>
              <a:t>Aim</a:t>
            </a:r>
            <a:endParaRPr lang="en-AU" sz="2400" dirty="0">
              <a:latin typeface="+mj-lt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AU" dirty="0">
                <a:latin typeface="+mj-lt"/>
                <a:ea typeface="Calibri"/>
                <a:cs typeface="Times New Roman"/>
              </a:rPr>
              <a:t>Learners will plan the cable arrangements for final sub-circuits in a variety of installations.</a:t>
            </a:r>
            <a:endParaRPr lang="en-AU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85691" y="3465004"/>
            <a:ext cx="48371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</a:t>
            </a:r>
            <a:r>
              <a:rPr lang="en-AU" sz="2400" dirty="0" smtClean="0">
                <a:latin typeface="+mj-lt"/>
              </a:rPr>
              <a:t>Circuit </a:t>
            </a:r>
            <a:r>
              <a:rPr lang="en-AU" sz="2400" dirty="0">
                <a:latin typeface="+mj-lt"/>
              </a:rPr>
              <a:t>layouts/schedules</a:t>
            </a:r>
            <a:endParaRPr lang="en-GB" sz="2400" dirty="0">
              <a:latin typeface="+mj-lt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 rot="10800000" flipV="1">
            <a:off x="785691" y="3969060"/>
            <a:ext cx="68826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AU" sz="2400" dirty="0">
                <a:latin typeface="+mj-lt"/>
              </a:rPr>
              <a:t> </a:t>
            </a:r>
            <a:r>
              <a:rPr lang="en-AU" sz="2400" dirty="0" smtClean="0">
                <a:latin typeface="+mj-lt"/>
              </a:rPr>
              <a:t>SELV </a:t>
            </a:r>
            <a:r>
              <a:rPr lang="en-AU" sz="2400" dirty="0">
                <a:latin typeface="+mj-lt"/>
              </a:rPr>
              <a:t>and PELV circuits</a:t>
            </a:r>
            <a:endParaRPr lang="en-GB" sz="2400" dirty="0">
              <a:latin typeface="+mj-lt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 rot="10800000" flipV="1">
            <a:off x="791581" y="4473116"/>
            <a:ext cx="328247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defTabSz="266700">
              <a:buFontTx/>
              <a:buChar char="•"/>
            </a:pPr>
            <a:r>
              <a:rPr lang="en-GB" sz="2400" dirty="0">
                <a:latin typeface="+mj-lt"/>
              </a:rPr>
              <a:t> </a:t>
            </a:r>
            <a:r>
              <a:rPr lang="en-AU" sz="2400" dirty="0" smtClean="0">
                <a:latin typeface="+mj-lt"/>
              </a:rPr>
              <a:t>Isolated </a:t>
            </a:r>
            <a:r>
              <a:rPr lang="en-AU" sz="2400" dirty="0">
                <a:latin typeface="+mj-lt"/>
              </a:rPr>
              <a:t>supply circuits</a:t>
            </a:r>
            <a:endParaRPr lang="en-GB" sz="24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9137"/>
            <a:ext cx="6683590" cy="634845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1565" y="908720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6231" y="94047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108" y="94047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20928" y="1623095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441156" y="165960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574270" y="1654845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8193" y="94047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397" y="162303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21003" y="2158691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43732" y="2190441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03142" y="2190441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89055" y="2190441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5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4644"/>
            <a:ext cx="8909279" cy="543660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5796" y="2528900"/>
            <a:ext cx="3313113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775" y="5229200"/>
            <a:ext cx="3313113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0138" y="3971925"/>
            <a:ext cx="3135312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12 x 10A Socket Outlets</a:t>
            </a:r>
          </a:p>
          <a:p>
            <a:pPr algn="ctr" eaLnBrk="1" hangingPunct="1"/>
            <a:r>
              <a:rPr lang="en-AU" altLang="en-US" sz="2000">
                <a:solidFill>
                  <a:srgbClr val="FF0000"/>
                </a:solidFill>
                <a:latin typeface="Comic Sans MS" pitchFamily="66" charset="0"/>
              </a:rPr>
              <a:t>How many circuits?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9137"/>
            <a:ext cx="6683590" cy="634845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1565" y="908720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6231" y="94047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108" y="94047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20928" y="1623095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441156" y="165960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574270" y="1654845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8193" y="94047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397" y="162303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0494" y="2748307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Power 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89556" y="278890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27513" y="278890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34879" y="278890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6061" y="2168860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Light 3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438277" y="220543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5492923" y="220067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5672" y="216886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1139" y="3366539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Power 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41156" y="3398289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79113" y="3398289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5672" y="338647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5" grpId="0"/>
      <p:bldP spid="19" grpId="0"/>
      <p:bldP spid="23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4644"/>
            <a:ext cx="8909279" cy="543660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5796" y="2924560"/>
            <a:ext cx="4500500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0" y="2136775"/>
            <a:ext cx="83185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9137"/>
            <a:ext cx="6683590" cy="6348452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1565" y="908720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6231" y="940470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108" y="940470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20928" y="1623095"/>
            <a:ext cx="1954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H/Bay Light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441156" y="1659607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574270" y="1654845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8193" y="94047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397" y="162303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9.25A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0494" y="2748307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Power 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89556" y="278890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27513" y="278890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34879" y="278890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6061" y="2168860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Light 3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438277" y="2205432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5492923" y="2200670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5672" y="216886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1139" y="3366539"/>
            <a:ext cx="1164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Power 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41156" y="3398289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79113" y="3398289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5672" y="3386470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45901" y="4017557"/>
            <a:ext cx="1856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 Outlet 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62165" y="404930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00122" y="4049307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46681" y="4037488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45901" y="4637405"/>
            <a:ext cx="1856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 Outlet 2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62165" y="4669155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00122" y="4669155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46681" y="4657336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45901" y="5246926"/>
            <a:ext cx="1856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 Outlet 3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62165" y="5278676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00122" y="5278676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46681" y="5266857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0825" y="764703"/>
            <a:ext cx="8605204" cy="2413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0825" y="1006078"/>
            <a:ext cx="3912317" cy="22667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296652"/>
            <a:ext cx="8748526" cy="35315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6" y="332656"/>
            <a:ext cx="8015201" cy="59618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596" y="-19987"/>
            <a:ext cx="6840760" cy="648819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4008" y="1232756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I = 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50916" y="1520094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148250" y="1556792"/>
            <a:ext cx="3238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43908" y="3320988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16A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7246" y="403181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61371" y="4713287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4408" y="3172073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5000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72720" y="3460998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236208" y="3495923"/>
            <a:ext cx="6127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9945" y="3172073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21.7A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29808" y="3928157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8000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98120" y="4217082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61608" y="4252007"/>
            <a:ext cx="6127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53758" y="3928157"/>
            <a:ext cx="133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34.8A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52020" y="4685829"/>
            <a:ext cx="134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10000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98120" y="4973166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230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261608" y="5009679"/>
            <a:ext cx="6127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53758" y="4685829"/>
            <a:ext cx="133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43.5A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63582" y="5954682"/>
            <a:ext cx="6496750" cy="396875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"/>
                            </p:stCondLst>
                            <p:childTnLst>
                              <p:par>
                                <p:cTn id="8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40"/>
                            </p:stCondLst>
                            <p:childTnLst>
                              <p:par>
                                <p:cTn id="1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1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1560" y="332657"/>
            <a:ext cx="7884876" cy="10441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2800" dirty="0" smtClean="0">
                <a:solidFill>
                  <a:srgbClr val="4596CA"/>
                </a:solidFill>
                <a:latin typeface="Arial" charset="0"/>
              </a:rPr>
              <a:t>FINAL SUBCIRCUIT ARRANGEMENTS</a:t>
            </a:r>
            <a:r>
              <a:rPr lang="en-GB" altLang="en-US" sz="2800" dirty="0" smtClean="0">
                <a:solidFill>
                  <a:srgbClr val="4596CA"/>
                </a:solidFill>
                <a:latin typeface="Arial" charset="0"/>
              </a:rPr>
              <a:t/>
            </a:r>
            <a:br>
              <a:rPr lang="en-GB" altLang="en-US" sz="2800" dirty="0" smtClean="0">
                <a:solidFill>
                  <a:srgbClr val="4596CA"/>
                </a:solidFill>
                <a:latin typeface="Arial" charset="0"/>
              </a:rPr>
            </a:br>
            <a:endParaRPr lang="en-AU" sz="2800" dirty="0">
              <a:solidFill>
                <a:srgbClr val="4596C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548" y="908720"/>
            <a:ext cx="83889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x-none" sz="2400" b="1" i="1" dirty="0">
                <a:latin typeface="+mj-lt"/>
                <a:ea typeface="Calibri"/>
                <a:cs typeface="Times New Roman"/>
              </a:rPr>
              <a:t>Learning objectives</a:t>
            </a:r>
            <a:r>
              <a:rPr lang="en-AU" sz="2400" dirty="0">
                <a:latin typeface="+mj-lt"/>
                <a:ea typeface="Calibri"/>
                <a:cs typeface="Times New Roman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latin typeface="+mj-lt"/>
                <a:ea typeface="Calibri"/>
                <a:cs typeface="Times New Roman"/>
              </a:rPr>
              <a:t>Learners should be able to meet the following learning objectives: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Determine the daily and seasonal demand for lighting, power, heating and other loads in a given installation</a:t>
            </a:r>
            <a:r>
              <a:rPr lang="en-AU" dirty="0" smtClean="0">
                <a:latin typeface="+mj-lt"/>
                <a:ea typeface="Calibri"/>
                <a:cs typeface="Times New Roman"/>
              </a:rPr>
              <a:t>.    </a:t>
            </a:r>
            <a:endParaRPr lang="en-AU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Determine the number and types of circuits required for a particular installation</a:t>
            </a:r>
            <a:r>
              <a:rPr lang="en-AU" dirty="0" smtClean="0">
                <a:latin typeface="+mj-lt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>
                <a:latin typeface="+mj-lt"/>
                <a:ea typeface="Calibri"/>
                <a:cs typeface="Times New Roman"/>
              </a:rPr>
              <a:t>Determine the current requirements for given final sub-circuits</a:t>
            </a:r>
            <a:r>
              <a:rPr lang="en-AU" dirty="0" smtClean="0">
                <a:latin typeface="+mj-lt"/>
                <a:ea typeface="Calibri"/>
                <a:cs typeface="Times New Roman"/>
              </a:rPr>
              <a:t>.</a:t>
            </a:r>
            <a:endParaRPr lang="en-AU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 smtClean="0">
                <a:latin typeface="+mj-lt"/>
                <a:ea typeface="Calibri"/>
                <a:cs typeface="Times New Roman"/>
              </a:rPr>
              <a:t>Prepare </a:t>
            </a:r>
            <a:r>
              <a:rPr lang="en-AU" dirty="0">
                <a:latin typeface="+mj-lt"/>
                <a:ea typeface="Calibri"/>
                <a:cs typeface="Times New Roman"/>
              </a:rPr>
              <a:t>a layout/schedule of circuits for given installations</a:t>
            </a:r>
            <a:r>
              <a:rPr lang="en-AU" dirty="0" smtClean="0">
                <a:latin typeface="+mj-lt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 smtClean="0">
                <a:latin typeface="+mj-lt"/>
                <a:ea typeface="Calibri"/>
                <a:cs typeface="Times New Roman"/>
              </a:rPr>
              <a:t>Determine </a:t>
            </a:r>
            <a:r>
              <a:rPr lang="en-AU" dirty="0">
                <a:latin typeface="+mj-lt"/>
                <a:ea typeface="Calibri"/>
                <a:cs typeface="Times New Roman"/>
              </a:rPr>
              <a:t>an application and arrangement of a SELV and PELV </a:t>
            </a:r>
            <a:r>
              <a:rPr lang="en-AU" dirty="0" smtClean="0">
                <a:latin typeface="+mj-lt"/>
                <a:ea typeface="Calibri"/>
                <a:cs typeface="Times New Roman"/>
              </a:rPr>
              <a:t>circuit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AU" dirty="0" smtClean="0">
                <a:latin typeface="+mj-lt"/>
                <a:ea typeface="Calibri"/>
                <a:cs typeface="Times New Roman"/>
              </a:rPr>
              <a:t>Determine </a:t>
            </a:r>
            <a:r>
              <a:rPr lang="en-AU" dirty="0">
                <a:latin typeface="+mj-lt"/>
                <a:ea typeface="Calibri"/>
                <a:cs typeface="Times New Roman"/>
              </a:rPr>
              <a:t>an application and arrangement of an isolated supply 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75231"/>
            <a:ext cx="6424834" cy="62340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532" y="116632"/>
            <a:ext cx="8410364" cy="5480407"/>
            <a:chOff x="359532" y="116632"/>
            <a:chExt cx="8410364" cy="5480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532" y="3825044"/>
              <a:ext cx="8410364" cy="177199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32" y="116632"/>
              <a:ext cx="8410364" cy="4024649"/>
            </a:xfrm>
            <a:prstGeom prst="rect">
              <a:avLst/>
            </a:prstGeom>
          </p:spPr>
        </p:pic>
      </p:grpSp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7" y="75231"/>
            <a:ext cx="6424834" cy="6234089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7088" y="3320988"/>
            <a:ext cx="219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Circuit breakers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40100" y="3645024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C.F.S. Units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6925" y="4041068"/>
            <a:ext cx="180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H.R.C. fuses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21336" y="4365104"/>
            <a:ext cx="350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Circuit breakers and fuses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01021" y="5137187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5656" y="1232756"/>
            <a:ext cx="1570037" cy="292100"/>
          </a:xfrm>
          <a:prstGeom prst="rect">
            <a:avLst/>
          </a:prstGeom>
          <a:solidFill>
            <a:srgbClr val="FFFF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79812" y="1736812"/>
            <a:ext cx="34559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</a:t>
            </a:r>
            <a:r>
              <a:rPr lang="en-A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</a:t>
            </a:r>
            <a:r>
              <a:rPr lang="en-A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≤ I</a:t>
            </a:r>
            <a:r>
              <a:rPr lang="en-A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r>
              <a:rPr lang="en-A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≤ I</a:t>
            </a:r>
            <a:r>
              <a:rPr lang="en-A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</a:t>
            </a:r>
            <a:r>
              <a:rPr lang="en-A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332656"/>
            <a:ext cx="9095813" cy="4176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0628"/>
            <a:ext cx="6804756" cy="62624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5701"/>
            <a:ext cx="6948772" cy="6315737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15816" y="3405051"/>
            <a:ext cx="34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FF0000"/>
                </a:solidFill>
                <a:latin typeface="Comic Sans MS" pitchFamily="66" charset="0"/>
              </a:rPr>
              <a:t>≤</a:t>
            </a:r>
            <a:endParaRPr lang="en-AU" altLang="en-US" sz="4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50643" y="3405051"/>
            <a:ext cx="34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FF0000"/>
                </a:solidFill>
                <a:latin typeface="Comic Sans MS" pitchFamily="66" charset="0"/>
              </a:rPr>
              <a:t>≤</a:t>
            </a:r>
            <a:endParaRPr lang="en-AU" altLang="en-US" sz="40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60132" y="4037062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en-AU" altLang="en-US" sz="20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60132" y="446911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60132" y="4929448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0132" y="533774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7684" y="4005064"/>
            <a:ext cx="4356484" cy="2880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841" y="1820875"/>
            <a:ext cx="34432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</a:t>
            </a:r>
            <a:r>
              <a:rPr lang="en-AU" sz="4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en-A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≤ 1.45 x I</a:t>
            </a:r>
            <a:r>
              <a:rPr lang="en-AU" sz="4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</a:t>
            </a:r>
            <a:r>
              <a:rPr lang="en-A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46" y="188640"/>
            <a:ext cx="8360929" cy="4752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94695"/>
            <a:ext cx="8541381" cy="7745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85725"/>
            <a:ext cx="8478838" cy="80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6" name="Arc 5"/>
          <p:cNvSpPr/>
          <p:nvPr/>
        </p:nvSpPr>
        <p:spPr>
          <a:xfrm flipH="1" flipV="1">
            <a:off x="2951819" y="-3519772"/>
            <a:ext cx="12061341" cy="7704858"/>
          </a:xfrm>
          <a:prstGeom prst="arc">
            <a:avLst>
              <a:gd name="adj1" fmla="val 17731882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52320" y="1574852"/>
            <a:ext cx="1044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Fuse Curve</a:t>
            </a:r>
            <a:endParaRPr lang="en-AU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7924" y="1928795"/>
            <a:ext cx="3687770" cy="4560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87824" y="332657"/>
            <a:ext cx="0" cy="5601398"/>
          </a:xfrm>
          <a:prstGeom prst="line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72300" y="2595485"/>
            <a:ext cx="1818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AU" altLang="en-US" sz="20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=1.6 x I</a:t>
            </a:r>
            <a:r>
              <a:rPr lang="en-AU" altLang="en-US" sz="20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N</a:t>
            </a:r>
            <a:endParaRPr lang="en-AU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983843" y="2949428"/>
            <a:ext cx="4591851" cy="29388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92425" y="3308342"/>
            <a:ext cx="1818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en-AU" altLang="en-US" sz="20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=1.45 x I</a:t>
            </a:r>
            <a:r>
              <a:rPr lang="en-AU" altLang="en-US" sz="20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N</a:t>
            </a:r>
            <a:endParaRPr lang="en-AU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47838" y="3662285"/>
            <a:ext cx="4647982" cy="236587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1" animBg="1"/>
      <p:bldP spid="8" grpId="2"/>
      <p:bldP spid="15" grpId="2"/>
      <p:bldP spid="20" grpId="0"/>
      <p:bldP spid="2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824" y="2823022"/>
            <a:ext cx="321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AU" altLang="en-US" sz="2400" b="1" baseline="-2500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 ≤ I</a:t>
            </a:r>
            <a:r>
              <a:rPr lang="en-AU" altLang="en-US" sz="2400" b="1" baseline="-250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 ≤ (I</a:t>
            </a:r>
            <a:r>
              <a:rPr lang="en-AU" altLang="en-US" sz="2400" b="1" baseline="-2500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 x 0.9)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8786492" cy="51845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41345" y="3356992"/>
            <a:ext cx="334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4000" b="1" dirty="0">
                <a:solidFill>
                  <a:srgbClr val="FF0000"/>
                </a:solidFill>
                <a:latin typeface="Comic Sans MS" pitchFamily="66" charset="0"/>
              </a:rPr>
              <a:t>≤</a:t>
            </a:r>
            <a:endParaRPr lang="en-AU" altLang="en-US" sz="4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4291" y="3336310"/>
            <a:ext cx="334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4000" b="1" dirty="0">
                <a:solidFill>
                  <a:srgbClr val="FF0000"/>
                </a:solidFill>
                <a:latin typeface="Comic Sans MS" pitchFamily="66" charset="0"/>
              </a:rPr>
              <a:t>≤</a:t>
            </a:r>
            <a:endParaRPr lang="en-AU" alt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9007" y="3556640"/>
            <a:ext cx="132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x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0.9</a:t>
            </a:r>
            <a:endParaRPr lang="en-AU" altLang="en-US" sz="20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60509" y="4030817"/>
            <a:ext cx="1023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60509" y="4504994"/>
            <a:ext cx="1023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60509" y="4905292"/>
            <a:ext cx="1023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en-AU" altLang="en-US" sz="20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60509" y="5337175"/>
            <a:ext cx="1023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sz="2000" b="1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99743" y="4037002"/>
            <a:ext cx="1156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X 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9A</a:t>
            </a:r>
            <a:endParaRPr lang="en-AU" altLang="en-US" sz="2000" b="1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13430" y="4505054"/>
            <a:ext cx="16227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18.9A</a:t>
            </a:r>
            <a:endParaRPr lang="en-AU" altLang="en-US" sz="2000" b="1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82019" y="4937102"/>
            <a:ext cx="1482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32.4A</a:t>
            </a:r>
            <a:endParaRPr lang="en-AU" altLang="en-US" sz="2000" b="1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82019" y="5375335"/>
            <a:ext cx="1482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14.4A</a:t>
            </a:r>
            <a:endParaRPr lang="en-AU" alt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8620"/>
            <a:ext cx="7056783" cy="6292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5936" y="2158272"/>
            <a:ext cx="4860092" cy="27995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1539" y="2438225"/>
            <a:ext cx="8424489" cy="2333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1541" y="2671589"/>
            <a:ext cx="4104456" cy="21735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80112" y="3521472"/>
            <a:ext cx="3420380" cy="23156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1539" y="3817814"/>
            <a:ext cx="4716525" cy="22325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73" y="368660"/>
            <a:ext cx="8744623" cy="38082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779" y="1764680"/>
            <a:ext cx="1497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</a:t>
            </a:r>
            <a:r>
              <a:rPr lang="en-AU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</a:t>
            </a: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= I</a:t>
            </a:r>
            <a:r>
              <a:rPr lang="en-AU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endParaRPr lang="en-A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617517" y="2412752"/>
            <a:ext cx="841375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563542" y="2376748"/>
            <a:ext cx="944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D.R.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6" y="260648"/>
            <a:ext cx="8890481" cy="4716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196" y="-27384"/>
            <a:ext cx="7393918" cy="645001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0001" y="3084068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9775" y="3685158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0001" y="4219242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9775" y="4761148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09775" y="5284626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63290" y="2953893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59316" y="3248980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447556" y="3282506"/>
            <a:ext cx="360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5314" y="2953893"/>
            <a:ext cx="974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20A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109328" y="3501008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20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385128" y="3796095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cxnSp>
        <p:nvCxnSpPr>
          <p:cNvPr id="16" name="Straight Connector 18"/>
          <p:cNvCxnSpPr>
            <a:cxnSpLocks noChangeShapeType="1"/>
          </p:cNvCxnSpPr>
          <p:nvPr/>
        </p:nvCxnSpPr>
        <p:spPr bwMode="auto">
          <a:xfrm>
            <a:off x="5493594" y="3829620"/>
            <a:ext cx="360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101126" y="3501008"/>
            <a:ext cx="1215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22.2A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109328" y="4070017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32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505354" y="4365104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cxnSp>
        <p:nvCxnSpPr>
          <p:cNvPr id="21" name="Straight Connector 18"/>
          <p:cNvCxnSpPr>
            <a:cxnSpLocks noChangeShapeType="1"/>
          </p:cNvCxnSpPr>
          <p:nvPr/>
        </p:nvCxnSpPr>
        <p:spPr bwMode="auto">
          <a:xfrm>
            <a:off x="5465019" y="4424030"/>
            <a:ext cx="360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221352" y="4070017"/>
            <a:ext cx="974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32A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5109328" y="4646141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32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5385128" y="4941228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cxnSp>
        <p:nvCxnSpPr>
          <p:cNvPr id="25" name="Straight Connector 18"/>
          <p:cNvCxnSpPr>
            <a:cxnSpLocks noChangeShapeType="1"/>
          </p:cNvCxnSpPr>
          <p:nvPr/>
        </p:nvCxnSpPr>
        <p:spPr bwMode="auto">
          <a:xfrm>
            <a:off x="5447556" y="4977172"/>
            <a:ext cx="360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6101126" y="4646141"/>
            <a:ext cx="1215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35.6A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5144253" y="5186201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40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5420053" y="5513226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0.9</a:t>
            </a:r>
          </a:p>
        </p:txBody>
      </p:sp>
      <p:cxnSp>
        <p:nvCxnSpPr>
          <p:cNvPr id="29" name="Straight Connector 18"/>
          <p:cNvCxnSpPr>
            <a:cxnSpLocks noChangeShapeType="1"/>
          </p:cNvCxnSpPr>
          <p:nvPr/>
        </p:nvCxnSpPr>
        <p:spPr bwMode="auto">
          <a:xfrm>
            <a:off x="5482481" y="5551326"/>
            <a:ext cx="360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6136051" y="5186201"/>
            <a:ext cx="1215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=  44.4A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64587" y="796642"/>
            <a:ext cx="10999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I</a:t>
            </a:r>
            <a:r>
              <a:rPr lang="en-AU" sz="2000" b="1" baseline="-250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Z</a:t>
            </a:r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= I</a:t>
            </a:r>
            <a:r>
              <a:rPr lang="en-AU" sz="2000" b="1" baseline="-250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N</a:t>
            </a:r>
            <a:endParaRPr lang="en-AU" sz="2000" b="1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5386809" y="1228690"/>
            <a:ext cx="5400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294432" y="1268760"/>
            <a:ext cx="7537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D.R.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"/>
                            </p:stCondLst>
                            <p:childTnLst>
                              <p:par>
                                <p:cTn id="6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"/>
                            </p:stCondLst>
                            <p:childTnLst>
                              <p:par>
                                <p:cTn id="9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"/>
                            </p:stCondLst>
                            <p:childTnLst>
                              <p:par>
                                <p:cTn id="1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"/>
                            </p:stCondLst>
                            <p:childTnLst>
                              <p:par>
                                <p:cTn id="1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"/>
                            </p:stCondLst>
                            <p:childTnLst>
                              <p:par>
                                <p:cTn id="1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6" grpId="0"/>
      <p:bldP spid="27" grpId="0"/>
      <p:bldP spid="28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4644"/>
            <a:ext cx="8863179" cy="48965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600" y="116632"/>
            <a:ext cx="7092788" cy="6176084"/>
            <a:chOff x="1079612" y="133236"/>
            <a:chExt cx="6732748" cy="59169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612" y="133236"/>
              <a:ext cx="6732748" cy="284889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612" y="2924944"/>
              <a:ext cx="6732748" cy="3125261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0"/>
            <a:ext cx="8035011" cy="63680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2" y="116632"/>
            <a:ext cx="7665339" cy="6264696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2420888"/>
            <a:ext cx="5436604" cy="21602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592" y="2780928"/>
            <a:ext cx="5436604" cy="21602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4797153"/>
            <a:ext cx="5436604" cy="21602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44269" y="2573957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75°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41094" y="3428603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75°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06344" y="2554907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75°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04756" y="3409553"/>
            <a:ext cx="74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90°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58556" y="4227177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90°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922219" y="4208127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90°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25" y="0"/>
            <a:ext cx="8035011" cy="63680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6316" y="2636912"/>
            <a:ext cx="491480" cy="20597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7113" y="2852812"/>
            <a:ext cx="8455347" cy="25215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8" y="414194"/>
            <a:ext cx="8791218" cy="37348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43708" y="3099384"/>
            <a:ext cx="1296380" cy="86967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7584" y="4581128"/>
            <a:ext cx="1080133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09088" y="4508896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934548" y="4581128"/>
            <a:ext cx="1305540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25330" y="3976826"/>
            <a:ext cx="1287050" cy="226805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375756" y="626818"/>
            <a:ext cx="5580620" cy="20989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35597" y="836712"/>
            <a:ext cx="396043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31640" y="834468"/>
            <a:ext cx="6624736" cy="218268"/>
          </a:xfrm>
          <a:prstGeom prst="rect">
            <a:avLst/>
          </a:prstGeom>
          <a:solidFill>
            <a:srgbClr val="A7D971"/>
          </a:solidFill>
          <a:ln>
            <a:solidFill>
              <a:srgbClr val="92D050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AU" altLang="en-US" smtClean="0">
              <a:solidFill>
                <a:srgbClr val="FFFF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35597" y="1044362"/>
            <a:ext cx="5472607" cy="216024"/>
          </a:xfrm>
          <a:prstGeom prst="rect">
            <a:avLst/>
          </a:prstGeom>
          <a:solidFill>
            <a:srgbClr val="A7D971"/>
          </a:solidFill>
          <a:ln>
            <a:solidFill>
              <a:srgbClr val="92D050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AU" altLang="en-US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-53856"/>
            <a:ext cx="7200800" cy="64351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60132" y="2204864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6685" y="3115429"/>
            <a:ext cx="1155927" cy="86995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28335" y="4006056"/>
            <a:ext cx="1164277" cy="226726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27585" y="4561646"/>
            <a:ext cx="108004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504085" y="4489414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907629" y="4561646"/>
            <a:ext cx="2484983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8738" y="227687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303295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75462" y="3114737"/>
            <a:ext cx="1332941" cy="88936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63441" y="4006056"/>
            <a:ext cx="1344961" cy="226726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7585" y="4581314"/>
            <a:ext cx="1080590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200292" y="4508136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07704" y="4580368"/>
            <a:ext cx="6300700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9" name="Oval 2"/>
          <p:cNvSpPr>
            <a:spLocks noChangeAspect="1" noChangeArrowheads="1"/>
          </p:cNvSpPr>
          <p:nvPr/>
        </p:nvSpPr>
        <p:spPr bwMode="auto">
          <a:xfrm>
            <a:off x="8784468" y="6525344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8738" y="227687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303295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2978" y="3799892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" name="Oval 2"/>
          <p:cNvSpPr>
            <a:spLocks noChangeAspect="1" noChangeArrowheads="1"/>
          </p:cNvSpPr>
          <p:nvPr/>
        </p:nvSpPr>
        <p:spPr bwMode="auto">
          <a:xfrm>
            <a:off x="8784468" y="6525344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759450" y="3098795"/>
            <a:ext cx="1116012" cy="88741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59450" y="3975898"/>
            <a:ext cx="1116012" cy="229741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8631" y="4839498"/>
            <a:ext cx="6011907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011068" y="4755739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759449" y="4827971"/>
            <a:ext cx="1125985" cy="32385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8738" y="227687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303295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2978" y="3799892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4623519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" name="Oval 2"/>
          <p:cNvSpPr>
            <a:spLocks noChangeAspect="1" noChangeArrowheads="1"/>
          </p:cNvSpPr>
          <p:nvPr/>
        </p:nvSpPr>
        <p:spPr bwMode="auto">
          <a:xfrm>
            <a:off x="8784468" y="6525344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27538" y="3117052"/>
            <a:ext cx="1332594" cy="89535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27538" y="4012408"/>
            <a:ext cx="1332594" cy="226090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7584" y="5121374"/>
            <a:ext cx="1099187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680012" y="5056191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09676" y="5128423"/>
            <a:ext cx="385045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8738" y="227687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25A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303295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2978" y="3799892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4623519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6136" y="5379603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0"/>
            <a:ext cx="6192688" cy="6344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5656" y="620688"/>
            <a:ext cx="2016224" cy="25202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612" y="-1"/>
            <a:ext cx="6264696" cy="63434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8" y="80629"/>
            <a:ext cx="7092029" cy="628277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8084" y="868650"/>
            <a:ext cx="1391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 =    </a:t>
            </a:r>
            <a:r>
              <a:rPr lang="en-A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P</a:t>
            </a:r>
            <a:endParaRPr lang="en-A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4846" y="1252575"/>
            <a:ext cx="1043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(V x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λ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2094009" y="1249400"/>
            <a:ext cx="1223963" cy="3175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32138" y="832646"/>
            <a:ext cx="1560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</a:t>
            </a:r>
            <a:r>
              <a:rPr lang="en-AU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 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=       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250356" y="1264694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(√3 x 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V</a:t>
            </a:r>
            <a:r>
              <a:rPr lang="en-AU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 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x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λ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flipV="1">
            <a:off x="5349256" y="1264694"/>
            <a:ext cx="1563004" cy="661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36809" y="4543723"/>
            <a:ext cx="1171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I  =   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00359" y="483106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(V x </a:t>
            </a:r>
            <a:r>
              <a:rPr lang="el-GR" altLang="en-US" sz="2000" b="1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332134" y="4867573"/>
            <a:ext cx="601663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60797" y="4580235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   2000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17972" y="4869160"/>
            <a:ext cx="1798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(230 x 0.85)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591022" y="4904085"/>
            <a:ext cx="12969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43584" y="4704060"/>
            <a:ext cx="1490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10.23A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0"/>
                            </p:stCondLst>
                            <p:childTnLst>
                              <p:par>
                                <p:cTn id="7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9" grpId="0"/>
      <p:bldP spid="10" grpId="0"/>
      <p:bldP spid="13" grpId="0"/>
      <p:bldP spid="14" grpId="0"/>
      <p:bldP spid="16" grpId="0"/>
      <p:bldP spid="17" grpId="0"/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5" y="80628"/>
            <a:ext cx="7926841" cy="6407485"/>
          </a:xfrm>
          <a:prstGeom prst="rect">
            <a:avLst/>
          </a:prstGeom>
        </p:spPr>
      </p:pic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769896" y="6490481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54688" y="2961767"/>
            <a:ext cx="1230794" cy="93528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54688" y="3902799"/>
            <a:ext cx="1230794" cy="247437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29655" y="4545013"/>
            <a:ext cx="1226033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083461" y="4473116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655687" y="4545013"/>
            <a:ext cx="5329795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24128" y="2204864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>
                <a:solidFill>
                  <a:srgbClr val="FF0000"/>
                </a:solidFill>
                <a:latin typeface="Comic Sans MS" pitchFamily="66" charset="0"/>
              </a:rPr>
              <a:t>20A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20968" y="3009900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32A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20968" y="3833291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40A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20968" y="4638327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720969" y="5324127"/>
            <a:ext cx="784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25A</a:t>
            </a:r>
            <a:endParaRPr lang="en-AU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612" y="-1"/>
            <a:ext cx="6264696" cy="63434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8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556" y="1628800"/>
            <a:ext cx="7812868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5556" y="2492896"/>
            <a:ext cx="6228692" cy="2160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07" y="289974"/>
            <a:ext cx="8594565" cy="33910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1917" y="2312876"/>
            <a:ext cx="5580062" cy="287338"/>
          </a:xfrm>
          <a:prstGeom prst="rect">
            <a:avLst/>
          </a:prstGeom>
          <a:solidFill>
            <a:srgbClr val="00CC66">
              <a:alpha val="9019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192" y="4329100"/>
            <a:ext cx="2162175" cy="2524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48464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3239963" y="3104964"/>
            <a:ext cx="1152649" cy="9001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228266" y="4005064"/>
            <a:ext cx="1164346" cy="226825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3527177" y="4221088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827583" y="4293394"/>
            <a:ext cx="3565029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48017" y="6525344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28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animBg="1"/>
      <p:bldP spid="194568" grpId="0" animBg="1"/>
      <p:bldP spid="194570" grpId="0" animBg="1"/>
      <p:bldP spid="194571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4850" y="2636912"/>
            <a:ext cx="6747470" cy="287338"/>
          </a:xfrm>
          <a:prstGeom prst="rect">
            <a:avLst/>
          </a:prstGeom>
          <a:solidFill>
            <a:srgbClr val="00CC66">
              <a:alpha val="9019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7" y="116632"/>
            <a:ext cx="7756522" cy="6249593"/>
          </a:xfrm>
          <a:prstGeom prst="rect">
            <a:avLst/>
          </a:prstGeom>
        </p:spPr>
      </p:pic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4075" y="2636912"/>
            <a:ext cx="7698325" cy="28803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670" y="5265204"/>
            <a:ext cx="5428437" cy="21602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48017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2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24644"/>
            <a:ext cx="8883108" cy="464451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60475" y="2531058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AU" altLang="en-US" sz="2000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 =        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9125" y="2851733"/>
            <a:ext cx="182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(√3 x V</a:t>
            </a:r>
            <a:r>
              <a:rPr lang="en-AU" altLang="en-US" sz="2000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 x </a:t>
            </a:r>
            <a:r>
              <a:rPr lang="el-GR" altLang="en-US" sz="2000" b="1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014550" y="2888245"/>
            <a:ext cx="1406525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1900" y="2600908"/>
            <a:ext cx="179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     40000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7013" y="2891420"/>
            <a:ext cx="205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(√3 x 400 x 1)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213238" y="2924758"/>
            <a:ext cx="1547812" cy="63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6025" y="2691395"/>
            <a:ext cx="122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= 57.7A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9" grpId="0"/>
      <p:bldP spid="10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3203848" y="3104827"/>
            <a:ext cx="1260028" cy="90396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3198552" y="4006056"/>
            <a:ext cx="1265324" cy="236379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827585" y="4561646"/>
            <a:ext cx="111071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8666" name="Oval 10"/>
          <p:cNvSpPr>
            <a:spLocks noChangeArrowheads="1"/>
          </p:cNvSpPr>
          <p:nvPr/>
        </p:nvSpPr>
        <p:spPr bwMode="auto">
          <a:xfrm>
            <a:off x="3527425" y="4473116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1938301" y="4545124"/>
            <a:ext cx="252557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5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 animBg="1"/>
      <p:bldP spid="198664" grpId="0" animBg="1"/>
      <p:bldP spid="198665" grpId="0" animBg="1"/>
      <p:bldP spid="198666" grpId="0" animBg="1"/>
      <p:bldP spid="198667" grpId="0" animBg="1"/>
      <p:bldP spid="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11.5A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81537" y="1520788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76949" y="1520788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50137" y="15207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613479" y="1418531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</a:p>
          <a:p>
            <a:pPr algn="ctr" eaLnBrk="1" hangingPunct="1"/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11699" y="2058467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7112" y="2058467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33918" y="2079216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580112" y="1952836"/>
            <a:ext cx="109888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8049" y="263764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13462" y="2637644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86649" y="2637644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582062" y="2492896"/>
            <a:ext cx="11141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4712" y="2092786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494712" y="2629253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474084" y="1526252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11284" y="3015300"/>
            <a:ext cx="7533123" cy="557715"/>
          </a:xfrm>
          <a:prstGeom prst="rect">
            <a:avLst/>
          </a:prstGeom>
          <a:solidFill>
            <a:srgbClr val="00CC66">
              <a:alpha val="9019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239852" y="3106154"/>
            <a:ext cx="1152761" cy="86995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239852" y="4006055"/>
            <a:ext cx="1152761" cy="229790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827585" y="4554107"/>
            <a:ext cx="1080046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06858" name="Oval 10"/>
          <p:cNvSpPr>
            <a:spLocks noChangeArrowheads="1"/>
          </p:cNvSpPr>
          <p:nvPr/>
        </p:nvSpPr>
        <p:spPr bwMode="auto">
          <a:xfrm>
            <a:off x="3527425" y="4509120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1907631" y="4552371"/>
            <a:ext cx="2484982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3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  <p:bldP spid="206856" grpId="0" animBg="1"/>
      <p:bldP spid="206857" grpId="0" animBg="1"/>
      <p:bldP spid="206858" grpId="0" animBg="1"/>
      <p:bldP spid="206859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2569" y="5108513"/>
            <a:ext cx="8043827" cy="372715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0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11.5A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81537" y="1520788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76949" y="1520788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50137" y="15207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613479" y="1418531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</a:p>
          <a:p>
            <a:pPr algn="ctr" eaLnBrk="1" hangingPunct="1"/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11699" y="2058467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7112" y="2058467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33918" y="2079216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519210" y="1988840"/>
            <a:ext cx="11770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8049" y="263764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13462" y="2637644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86649" y="2637644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580112" y="2528900"/>
            <a:ext cx="10862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4712" y="2092786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494712" y="2629253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474084" y="1526252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159732" y="3205328"/>
            <a:ext cx="77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A/C 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428144" y="320532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499992" y="320532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16/20A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928457" y="320532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624228" y="3205268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15A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4851" y="3537012"/>
            <a:ext cx="6351426" cy="324036"/>
          </a:xfrm>
          <a:prstGeom prst="rect">
            <a:avLst/>
          </a:prstGeom>
          <a:solidFill>
            <a:srgbClr val="FF0000">
              <a:alpha val="9000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7" y="152635"/>
            <a:ext cx="8251359" cy="6196403"/>
          </a:xfrm>
          <a:prstGeom prst="rect">
            <a:avLst/>
          </a:prstGeom>
        </p:spPr>
      </p:pic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63588" y="4941168"/>
            <a:ext cx="7416824" cy="324036"/>
          </a:xfrm>
          <a:prstGeom prst="rect">
            <a:avLst/>
          </a:prstGeom>
          <a:solidFill>
            <a:srgbClr val="FF0000">
              <a:alpha val="9000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907704" y="3104964"/>
            <a:ext cx="1313996" cy="86449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92D050"/>
              </a:solidFill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1925452" y="3996974"/>
            <a:ext cx="1296248" cy="2276341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92D050"/>
              </a:solidFill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827583" y="4293319"/>
            <a:ext cx="2428379" cy="3238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92D050"/>
              </a:solidFill>
            </a:endParaRPr>
          </a:p>
        </p:txBody>
      </p:sp>
      <p:sp>
        <p:nvSpPr>
          <p:cNvPr id="217098" name="Oval 10"/>
          <p:cNvSpPr>
            <a:spLocks noChangeArrowheads="1"/>
          </p:cNvSpPr>
          <p:nvPr/>
        </p:nvSpPr>
        <p:spPr bwMode="auto">
          <a:xfrm>
            <a:off x="2308073" y="4221087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>
              <a:solidFill>
                <a:srgbClr val="92D050"/>
              </a:solidFill>
            </a:endParaRPr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7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  <p:bldP spid="217096" grpId="0" animBg="1"/>
      <p:bldP spid="217097" grpId="0" animBg="1"/>
      <p:bldP spid="217098" grpId="0" animBg="1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0733" y="4581152"/>
            <a:ext cx="8968978" cy="2160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503" y="5265204"/>
            <a:ext cx="8962207" cy="2160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243701" y="4436852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5796" y="3235288"/>
            <a:ext cx="1728192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32" y="119788"/>
            <a:ext cx="7393388" cy="623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11.5A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81537" y="1520788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76949" y="1520788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50137" y="15207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11699" y="2058467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7112" y="2058467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33918" y="2079216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8049" y="263764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13462" y="2637644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86649" y="2637644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4712" y="2092786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494712" y="2629253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474084" y="1526252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159732" y="3205328"/>
            <a:ext cx="77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A/C 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428144" y="320532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499992" y="320532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16/20A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928457" y="320532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624228" y="3205268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15A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976224" y="3728653"/>
            <a:ext cx="1311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Cook Top	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436105" y="372865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716097" y="372865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978238" y="372865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6604135" y="3726247"/>
            <a:ext cx="110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613479" y="1418531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</a:p>
          <a:p>
            <a:pPr algn="ctr" eaLnBrk="1" hangingPunct="1"/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5519210" y="1988840"/>
            <a:ext cx="11770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580112" y="2528900"/>
            <a:ext cx="10862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4851" y="3933056"/>
            <a:ext cx="6351426" cy="324036"/>
          </a:xfrm>
          <a:prstGeom prst="rect">
            <a:avLst/>
          </a:prstGeom>
          <a:solidFill>
            <a:srgbClr val="FF0000">
              <a:alpha val="9000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7" y="152635"/>
            <a:ext cx="8251359" cy="6196403"/>
          </a:xfrm>
          <a:prstGeom prst="rect">
            <a:avLst/>
          </a:prstGeom>
        </p:spPr>
      </p:pic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63588" y="4617132"/>
            <a:ext cx="7416824" cy="324036"/>
          </a:xfrm>
          <a:prstGeom prst="rect">
            <a:avLst/>
          </a:prstGeom>
          <a:solidFill>
            <a:srgbClr val="FF0000">
              <a:alpha val="9000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12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214871"/>
            <a:ext cx="5450040" cy="8977142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3507" y="3645024"/>
            <a:ext cx="8926203" cy="216024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436" y="4336883"/>
            <a:ext cx="8948273" cy="212935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312938" y="3518880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3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0104"/>
            <a:ext cx="7005169" cy="62652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15716" y="944724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Light 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79379" y="944724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1.5 mm</a:t>
            </a:r>
            <a:r>
              <a:rPr lang="en-AU" altLang="en-US" sz="2000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9229" y="94472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16A</a:t>
            </a:r>
            <a:endParaRPr lang="en-AU" altLang="en-US" sz="2000" b="1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49020" y="944724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78662" y="938424"/>
            <a:ext cx="1254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11.5A</a:t>
            </a:r>
            <a:endParaRPr lang="en-AU" altLang="en-US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81537" y="1520788"/>
            <a:ext cx="116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1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76949" y="1520788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50137" y="15207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011699" y="2058467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07112" y="2058467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33918" y="2079216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8049" y="2637644"/>
            <a:ext cx="116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Power 3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413462" y="2637644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86649" y="2637644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7030A0"/>
                </a:solidFill>
                <a:latin typeface="Comic Sans MS" pitchFamily="66" charset="0"/>
              </a:rPr>
              <a:t>20A</a:t>
            </a:r>
            <a:endParaRPr lang="en-AU" altLang="en-US" sz="2000" b="1" baseline="3000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4712" y="2092786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494712" y="2629253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474084" y="1526252"/>
            <a:ext cx="1338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159732" y="3205328"/>
            <a:ext cx="77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A/C 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428144" y="320532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499992" y="3205328"/>
            <a:ext cx="113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16/20A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928457" y="3205328"/>
            <a:ext cx="34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AU" altLang="en-US" sz="2000" b="1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624228" y="3205268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15A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976224" y="3728653"/>
            <a:ext cx="1311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Cook Top	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436105" y="372865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2.5mm</a:t>
            </a:r>
            <a:r>
              <a:rPr lang="en-AU" altLang="en-US" sz="2000" b="1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716097" y="372865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978238" y="372865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6604135" y="3726247"/>
            <a:ext cx="110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20A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078235" y="4322233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Oven	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3436325" y="432223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.5mm</a:t>
            </a:r>
            <a:r>
              <a:rPr lang="en-AU" altLang="en-US" sz="2000" b="1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4716317" y="4322233"/>
            <a:ext cx="68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16A</a:t>
            </a:r>
            <a:endParaRPr lang="en-AU" alt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978458" y="432223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6604355" y="4319827"/>
            <a:ext cx="110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16A</a:t>
            </a:r>
            <a:endParaRPr lang="en-AU" altLang="en-US" sz="2000" b="1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613479" y="1418531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</a:p>
          <a:p>
            <a:pPr algn="ctr" eaLnBrk="1" hangingPunct="1"/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5519210" y="1988840"/>
            <a:ext cx="11770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5580112" y="2528900"/>
            <a:ext cx="10862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16 </a:t>
            </a:r>
            <a:r>
              <a:rPr lang="en-AU" alt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(8Doubles)</a:t>
            </a:r>
            <a:endParaRPr lang="en-AU" altLang="en-US" sz="1400" b="1" baseline="30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87529"/>
            <a:ext cx="8246400" cy="6049783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4851" y="3573016"/>
            <a:ext cx="6351426" cy="684076"/>
          </a:xfrm>
          <a:prstGeom prst="rect">
            <a:avLst/>
          </a:prstGeom>
          <a:solidFill>
            <a:srgbClr val="00CC66">
              <a:alpha val="9019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13565" y="872715"/>
            <a:ext cx="25562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OR do them together DEMO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5" y="116632"/>
            <a:ext cx="8251359" cy="6196403"/>
          </a:xfrm>
          <a:prstGeom prst="rect">
            <a:avLst/>
          </a:prstGeom>
        </p:spPr>
      </p:pic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900113" y="5243513"/>
            <a:ext cx="7380287" cy="3238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09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animBg="1"/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8"/>
            <a:ext cx="7380820" cy="6289220"/>
          </a:xfrm>
          <a:prstGeom prst="rect">
            <a:avLst/>
          </a:prstGeom>
        </p:spPr>
      </p:pic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907704" y="3104964"/>
            <a:ext cx="1335769" cy="88106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1907703" y="4006056"/>
            <a:ext cx="1335769" cy="226726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818591" y="4588673"/>
            <a:ext cx="2437372" cy="32385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217098" name="Oval 10"/>
          <p:cNvSpPr>
            <a:spLocks noChangeArrowheads="1"/>
          </p:cNvSpPr>
          <p:nvPr/>
        </p:nvSpPr>
        <p:spPr bwMode="auto">
          <a:xfrm>
            <a:off x="2303748" y="4508859"/>
            <a:ext cx="612775" cy="468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5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54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  <p:bldP spid="217096" grpId="0" animBg="1"/>
      <p:bldP spid="217097" grpId="0" animBg="1"/>
      <p:bldP spid="217098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6120" y="-1430895"/>
            <a:ext cx="5450040" cy="8977142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3508" y="5206020"/>
            <a:ext cx="8784976" cy="2032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228431" y="5073464"/>
            <a:ext cx="612775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5556" y="5814927"/>
            <a:ext cx="826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 to next page of the table</a:t>
            </a:r>
          </a:p>
        </p:txBody>
      </p:sp>
    </p:spTree>
    <p:extLst>
      <p:ext uri="{BB962C8B-B14F-4D97-AF65-F5344CB8AC3E}">
        <p14:creationId xmlns:p14="http://schemas.microsoft.com/office/powerpoint/2010/main" val="2191564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42164" y="-1785980"/>
            <a:ext cx="4284476" cy="8881788"/>
          </a:xfrm>
          <a:prstGeom prst="rect">
            <a:avLst/>
          </a:prstGeom>
        </p:spPr>
      </p:pic>
      <p:sp>
        <p:nvSpPr>
          <p:cNvPr id="13" name="Oval 2"/>
          <p:cNvSpPr>
            <a:spLocks noChangeAspect="1" noChangeArrowheads="1"/>
          </p:cNvSpPr>
          <p:nvPr/>
        </p:nvSpPr>
        <p:spPr bwMode="auto">
          <a:xfrm>
            <a:off x="8784021" y="6561348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5516" y="3140968"/>
            <a:ext cx="8712968" cy="20320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3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7030A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</TotalTime>
  <Words>1687</Words>
  <Application>Microsoft Office PowerPoint</Application>
  <PresentationFormat>On-screen Show (4:3)</PresentationFormat>
  <Paragraphs>999</Paragraphs>
  <Slides>148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5" baseType="lpstr">
      <vt:lpstr>Arial</vt:lpstr>
      <vt:lpstr>Calibri</vt:lpstr>
      <vt:lpstr>Comic Sans MS</vt:lpstr>
      <vt:lpstr>Symbol</vt:lpstr>
      <vt:lpstr>Times New Roman</vt:lpstr>
      <vt:lpstr>Wingdings</vt:lpstr>
      <vt:lpstr>2_powerpoint-template-simple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Batten;Michael Dielman</dc:creator>
  <cp:lastModifiedBy>Russell, Robert</cp:lastModifiedBy>
  <cp:revision>405</cp:revision>
  <dcterms:created xsi:type="dcterms:W3CDTF">2005-06-29T04:42:32Z</dcterms:created>
  <dcterms:modified xsi:type="dcterms:W3CDTF">2018-12-11T04:13:36Z</dcterms:modified>
</cp:coreProperties>
</file>