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83"/>
  </p:notesMasterIdLst>
  <p:handoutMasterIdLst>
    <p:handoutMasterId r:id="rId84"/>
  </p:handout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2" r:id="rId11"/>
    <p:sldId id="393" r:id="rId12"/>
    <p:sldId id="394" r:id="rId13"/>
    <p:sldId id="466" r:id="rId14"/>
    <p:sldId id="397" r:id="rId15"/>
    <p:sldId id="398" r:id="rId16"/>
    <p:sldId id="399" r:id="rId17"/>
    <p:sldId id="407" r:id="rId18"/>
    <p:sldId id="409" r:id="rId19"/>
    <p:sldId id="408" r:id="rId20"/>
    <p:sldId id="411" r:id="rId21"/>
    <p:sldId id="410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22" r:id="rId37"/>
    <p:sldId id="421" r:id="rId38"/>
    <p:sldId id="419" r:id="rId39"/>
    <p:sldId id="425" r:id="rId40"/>
    <p:sldId id="420" r:id="rId41"/>
    <p:sldId id="426" r:id="rId42"/>
    <p:sldId id="423" r:id="rId43"/>
    <p:sldId id="427" r:id="rId44"/>
    <p:sldId id="424" r:id="rId45"/>
    <p:sldId id="428" r:id="rId46"/>
    <p:sldId id="431" r:id="rId47"/>
    <p:sldId id="467" r:id="rId48"/>
    <p:sldId id="433" r:id="rId49"/>
    <p:sldId id="429" r:id="rId50"/>
    <p:sldId id="432" r:id="rId51"/>
    <p:sldId id="443" r:id="rId52"/>
    <p:sldId id="442" r:id="rId53"/>
    <p:sldId id="430" r:id="rId54"/>
    <p:sldId id="434" r:id="rId55"/>
    <p:sldId id="441" r:id="rId56"/>
    <p:sldId id="435" r:id="rId57"/>
    <p:sldId id="444" r:id="rId58"/>
    <p:sldId id="446" r:id="rId59"/>
    <p:sldId id="436" r:id="rId60"/>
    <p:sldId id="445" r:id="rId61"/>
    <p:sldId id="447" r:id="rId62"/>
    <p:sldId id="437" r:id="rId63"/>
    <p:sldId id="438" r:id="rId64"/>
    <p:sldId id="448" r:id="rId65"/>
    <p:sldId id="439" r:id="rId66"/>
    <p:sldId id="440" r:id="rId67"/>
    <p:sldId id="449" r:id="rId68"/>
    <p:sldId id="450" r:id="rId69"/>
    <p:sldId id="451" r:id="rId70"/>
    <p:sldId id="452" r:id="rId71"/>
    <p:sldId id="456" r:id="rId72"/>
    <p:sldId id="458" r:id="rId73"/>
    <p:sldId id="455" r:id="rId74"/>
    <p:sldId id="461" r:id="rId75"/>
    <p:sldId id="459" r:id="rId76"/>
    <p:sldId id="463" r:id="rId77"/>
    <p:sldId id="464" r:id="rId78"/>
    <p:sldId id="460" r:id="rId79"/>
    <p:sldId id="465" r:id="rId80"/>
    <p:sldId id="453" r:id="rId81"/>
    <p:sldId id="391" r:id="rId82"/>
  </p:sldIdLst>
  <p:sldSz cx="9144000" cy="6858000" type="screen4x3"/>
  <p:notesSz cx="6858000" cy="9144000"/>
  <p:custDataLst>
    <p:tags r:id="rId85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9CCFF"/>
    <a:srgbClr val="990099"/>
    <a:srgbClr val="FFFFFF"/>
    <a:srgbClr val="33CC33"/>
    <a:srgbClr val="66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6" autoAdjust="0"/>
    <p:restoredTop sz="94664" autoAdjust="0"/>
  </p:normalViewPr>
  <p:slideViewPr>
    <p:cSldViewPr>
      <p:cViewPr varScale="1">
        <p:scale>
          <a:sx n="111" d="100"/>
          <a:sy n="111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12/11/2018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196454" y="1119980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8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G107A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-–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Suitability of wiring systems –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TAFE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G063A/G107A - Topic 2 – Suitability of wiring systems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06425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5516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684338" y="6411913"/>
            <a:ext cx="7496175" cy="255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-–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Suitability of wiring systems – TAFE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NSW</a:t>
            </a:r>
            <a:endParaRPr lang="en-AU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1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0" y="6489700"/>
            <a:ext cx="454025" cy="215900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en-US" sz="1330" dirty="0" smtClean="0">
              <a:ln>
                <a:solidFill>
                  <a:prstClr val="black"/>
                </a:solidFill>
              </a:ln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10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6545263"/>
            <a:ext cx="181292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r>
              <a:rPr lang="en-AU">
                <a:solidFill>
                  <a:prstClr val="black"/>
                </a:solidFill>
              </a:rPr>
              <a:t>Created Sept-2008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2475" y="6545263"/>
            <a:ext cx="6294438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/>
                </a:solidFill>
              </a:rPr>
              <a:t>Electrical Protection Methods &amp; Devices Week 1 -  Protection for Safety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3138" y="6545263"/>
            <a:ext cx="44291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8C3BBB-E759-40F7-9A03-1F4E4A2985E5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06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76388" y="6430963"/>
            <a:ext cx="7496175" cy="2555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799"/>
              </a:lnSpc>
              <a:defRPr sz="1333" cap="all" spc="80" baseline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r>
              <a:rPr lang="en-AU" dirty="0">
                <a:solidFill>
                  <a:prstClr val="black"/>
                </a:solidFill>
              </a:rPr>
              <a:t> 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G063A/G107A - Topic 2 – Suitability of wiring systems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7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49263" y="1737387"/>
            <a:ext cx="8263197" cy="28745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49263" y="2024968"/>
            <a:ext cx="1170409" cy="2159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49263" y="620687"/>
            <a:ext cx="8263197" cy="2221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AU" altLang="en-US" smtClean="0">
              <a:solidFill>
                <a:srgbClr val="FFFF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49263" y="914474"/>
            <a:ext cx="3276364" cy="21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AU" altLang="en-US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24" y="107269"/>
            <a:ext cx="8683502" cy="62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2045" y="-1707259"/>
            <a:ext cx="4788532" cy="88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69192" y="-1237044"/>
            <a:ext cx="6041620" cy="88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4624"/>
            <a:ext cx="8316924" cy="63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7724" y="836712"/>
            <a:ext cx="414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Power </a:t>
            </a:r>
            <a:r>
              <a:rPr lang="en-AU" sz="1600" b="1" dirty="0" err="1">
                <a:solidFill>
                  <a:srgbClr val="FF0000"/>
                </a:solidFill>
                <a:latin typeface="Comic Sans MS" pitchFamily="66" charset="0"/>
              </a:rPr>
              <a:t>cct</a:t>
            </a:r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 clipped to timber under floor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1436" y="1268760"/>
            <a:ext cx="4262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990099"/>
                </a:solidFill>
                <a:latin typeface="Comic Sans MS" pitchFamily="66" charset="0"/>
              </a:rPr>
              <a:t>Light </a:t>
            </a:r>
            <a:r>
              <a:rPr lang="en-AU" sz="1600" b="1" dirty="0" err="1">
                <a:solidFill>
                  <a:srgbClr val="990099"/>
                </a:solidFill>
                <a:latin typeface="Comic Sans MS" pitchFamily="66" charset="0"/>
              </a:rPr>
              <a:t>cct</a:t>
            </a:r>
            <a:r>
              <a:rPr lang="en-AU" sz="1600" b="1" dirty="0">
                <a:solidFill>
                  <a:srgbClr val="990099"/>
                </a:solidFill>
                <a:latin typeface="Comic Sans MS" pitchFamily="66" charset="0"/>
              </a:rPr>
              <a:t> clipped to timber in roof space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35215" y="1808820"/>
            <a:ext cx="4284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0000FF"/>
                </a:solidFill>
                <a:latin typeface="Comic Sans MS" pitchFamily="66" charset="0"/>
              </a:rPr>
              <a:t>A wall cavity filled with foam insulation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24052" y="2276872"/>
            <a:ext cx="328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U/G distribution (street) mains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33764" y="2996952"/>
            <a:ext cx="360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Inside a conduit saddled to a wall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9972" y="3465004"/>
            <a:ext cx="4479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990099"/>
                </a:solidFill>
                <a:latin typeface="Comic Sans MS" pitchFamily="66" charset="0"/>
              </a:rPr>
              <a:t>Consumers mains in conduit in a roof space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4169" y="4032932"/>
            <a:ext cx="420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0000FF"/>
                </a:solidFill>
                <a:latin typeface="Comic Sans MS" pitchFamily="66" charset="0"/>
              </a:rPr>
              <a:t>Consumers mains down a brick cavity wall filled with foam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4897" y="4689140"/>
            <a:ext cx="2344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U/G consumer’s mains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33392" y="5301208"/>
            <a:ext cx="2954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Temporary builders supplies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0047" y="5877272"/>
            <a:ext cx="331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1600" b="1" dirty="0" smtClean="0">
                <a:solidFill>
                  <a:srgbClr val="FF0000"/>
                </a:solidFill>
                <a:latin typeface="Comic Sans MS" pitchFamily="66" charset="0"/>
              </a:rPr>
              <a:t>O/H </a:t>
            </a:r>
            <a:r>
              <a:rPr lang="en-AU" sz="1600" b="1" dirty="0">
                <a:solidFill>
                  <a:srgbClr val="FF0000"/>
                </a:solidFill>
                <a:latin typeface="Comic Sans MS" pitchFamily="66" charset="0"/>
              </a:rPr>
              <a:t>distribution (street) mains</a:t>
            </a:r>
          </a:p>
        </p:txBody>
      </p:sp>
    </p:spTree>
    <p:extLst>
      <p:ext uri="{BB962C8B-B14F-4D97-AF65-F5344CB8AC3E}">
        <p14:creationId xmlns:p14="http://schemas.microsoft.com/office/powerpoint/2010/main" val="704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88626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883078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" y="260648"/>
            <a:ext cx="8801467" cy="610285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516" y="692696"/>
            <a:ext cx="3173481" cy="28214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259632" y="4223839"/>
            <a:ext cx="2497269" cy="28528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274615" y="5591991"/>
            <a:ext cx="2541301" cy="28528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7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5535"/>
            <a:ext cx="7092788" cy="640431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600" y="116632"/>
            <a:ext cx="3203575" cy="2873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863588" y="4041068"/>
            <a:ext cx="4176713" cy="2873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9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9" y="260648"/>
            <a:ext cx="8277567" cy="505112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360657"/>
            <a:ext cx="3132348" cy="2600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75806" y="2492896"/>
            <a:ext cx="5840410" cy="2614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1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5373"/>
            <a:ext cx="7560392" cy="793613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65374"/>
            <a:ext cx="2852932" cy="36919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5576" y="2852936"/>
            <a:ext cx="2056597" cy="2819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71667" y="3975161"/>
            <a:ext cx="3548305" cy="2819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9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-0.240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922346"/>
            <a:ext cx="572463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</a:t>
            </a:r>
            <a:r>
              <a:rPr lang="en-US" sz="2800" b="1" dirty="0" smtClean="0">
                <a:latin typeface="+mj-lt"/>
              </a:rPr>
              <a:t>3 FACTORS </a:t>
            </a:r>
            <a:r>
              <a:rPr lang="en-US" sz="2800" b="1" dirty="0" smtClean="0">
                <a:latin typeface="+mj-lt"/>
              </a:rPr>
              <a:t>AFFECTING THE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latin typeface="+mj-lt"/>
              </a:rPr>
              <a:t>SUITABILITY OF WIRING SYSTEMS</a:t>
            </a:r>
            <a:endParaRPr lang="en-AU" sz="2800" b="1" dirty="0">
              <a:latin typeface="+mj-lt"/>
            </a:endParaRP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16268"/>
            <a:ext cx="8513644" cy="270867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540" y="296652"/>
            <a:ext cx="2628900" cy="2873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33365" y="1622895"/>
            <a:ext cx="2870200" cy="2873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8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80628"/>
            <a:ext cx="7513181" cy="733312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370" y="152636"/>
            <a:ext cx="4020650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827584" y="4185084"/>
            <a:ext cx="273630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31370" y="4263923"/>
            <a:ext cx="7333018" cy="20814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0122 -0.156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65" y="80629"/>
            <a:ext cx="8266063" cy="62709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95936" y="404664"/>
            <a:ext cx="3803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Ambient temperature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63988" y="872716"/>
            <a:ext cx="34884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External heat sources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3997" y="1340768"/>
            <a:ext cx="3702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0000FF"/>
                </a:solidFill>
                <a:latin typeface="Comic Sans MS" pitchFamily="66" charset="0"/>
              </a:rPr>
              <a:t>Water or high humidity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3898" y="1772816"/>
            <a:ext cx="3852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Solid foreign bodies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3694" y="2236802"/>
            <a:ext cx="4586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Corrosive or polluting substances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59456" y="2708920"/>
            <a:ext cx="2056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0000FF"/>
                </a:solidFill>
                <a:latin typeface="Comic Sans MS" pitchFamily="66" charset="0"/>
              </a:rPr>
              <a:t>Impact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0889" y="3176972"/>
            <a:ext cx="2539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Vibration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74681" y="3609020"/>
            <a:ext cx="3949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Other mechanical stresses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4161" y="4077072"/>
            <a:ext cx="1527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0000FF"/>
                </a:solidFill>
                <a:latin typeface="Comic Sans MS" pitchFamily="66" charset="0"/>
              </a:rPr>
              <a:t>Flora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75706" y="4545124"/>
            <a:ext cx="1644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Fauna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37336" y="4977172"/>
            <a:ext cx="416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Solar radiation (direct sunlight)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55185" y="5445224"/>
            <a:ext cx="364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0000FF"/>
                </a:solidFill>
                <a:latin typeface="Comic Sans MS" pitchFamily="66" charset="0"/>
              </a:rPr>
              <a:t>Hazardous areas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1189" y="5877272"/>
            <a:ext cx="364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 smtClean="0">
                <a:solidFill>
                  <a:srgbClr val="0000FF"/>
                </a:solidFill>
                <a:latin typeface="Comic Sans MS" pitchFamily="66" charset="0"/>
              </a:rPr>
              <a:t>Thermal insulation</a:t>
            </a:r>
            <a:endParaRPr lang="en-A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8196"/>
            <a:ext cx="9004161" cy="54045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24306" y="440668"/>
            <a:ext cx="3487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>
                <a:solidFill>
                  <a:srgbClr val="990099"/>
                </a:solidFill>
                <a:latin typeface="Comic Sans MS" pitchFamily="66" charset="0"/>
              </a:rPr>
              <a:t>Other mechanical stresses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663994" y="877231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>
                <a:solidFill>
                  <a:srgbClr val="0000FF"/>
                </a:solidFill>
                <a:latin typeface="Comic Sans MS" pitchFamily="66" charset="0"/>
              </a:rPr>
              <a:t>Flora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660819" y="1353481"/>
            <a:ext cx="893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Fauna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686219" y="1876822"/>
            <a:ext cx="412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Solar radiation (direct sunlight)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657644" y="2380878"/>
            <a:ext cx="225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0000FF"/>
                </a:solidFill>
                <a:latin typeface="Comic Sans MS" pitchFamily="66" charset="0"/>
              </a:rPr>
              <a:t>Hazardous areas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49555" y="3785726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400" b="1" dirty="0">
                <a:solidFill>
                  <a:srgbClr val="FF0000"/>
                </a:solidFill>
                <a:latin typeface="Comic Sans MS" pitchFamily="66" charset="0"/>
              </a:rPr>
              <a:t>40</a:t>
            </a:r>
            <a:r>
              <a:rPr lang="en-AU" sz="2400" b="1" baseline="30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○ </a:t>
            </a:r>
            <a:r>
              <a:rPr lang="en-A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endParaRPr lang="en-AU" sz="24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68800" y="4639467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400" b="1" dirty="0">
                <a:solidFill>
                  <a:srgbClr val="990099"/>
                </a:solidFill>
                <a:latin typeface="Comic Sans MS" pitchFamily="66" charset="0"/>
              </a:rPr>
              <a:t>25</a:t>
            </a:r>
            <a:r>
              <a:rPr lang="en-AU" sz="2400" b="1" baseline="30000" dirty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○ </a:t>
            </a:r>
            <a:r>
              <a:rPr lang="en-AU" sz="2400" b="1" dirty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endParaRPr lang="en-AU" sz="2400" b="1" baseline="3000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708325" y="2920938"/>
            <a:ext cx="2438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 smtClean="0">
                <a:solidFill>
                  <a:srgbClr val="0000FF"/>
                </a:solidFill>
                <a:latin typeface="Comic Sans MS" pitchFamily="66" charset="0"/>
              </a:rPr>
              <a:t>Thermal insulation</a:t>
            </a:r>
            <a:endParaRPr lang="en-A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1919" y="148326"/>
            <a:ext cx="3476005" cy="18433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35996" y="374097"/>
            <a:ext cx="3888432" cy="2159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3210" y="620502"/>
            <a:ext cx="4220798" cy="18539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0325" y="2920138"/>
            <a:ext cx="8066111" cy="24640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01877" y="3166544"/>
            <a:ext cx="3017996" cy="22645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148" y="1"/>
            <a:ext cx="8186288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616" y="134491"/>
            <a:ext cx="8766264" cy="6188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5007" y="1736812"/>
            <a:ext cx="4276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Insulated and sheathed (T.P.S.)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1968" y="2416822"/>
            <a:ext cx="302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Screened or armoured </a:t>
            </a:r>
            <a:endParaRPr lang="en-AU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1613" y="3028890"/>
            <a:ext cx="1365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MIMS</a:t>
            </a:r>
            <a:endParaRPr lang="en-AU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398" y="3748970"/>
            <a:ext cx="2880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Earthing conductors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71968" y="1052736"/>
            <a:ext cx="4543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Insulated and unsheathed (T.P.I.)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20792" y="4397042"/>
            <a:ext cx="2855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Aerial conductors</a:t>
            </a:r>
          </a:p>
        </p:txBody>
      </p:sp>
    </p:spTree>
    <p:extLst>
      <p:ext uri="{BB962C8B-B14F-4D97-AF65-F5344CB8AC3E}">
        <p14:creationId xmlns:p14="http://schemas.microsoft.com/office/powerpoint/2010/main" val="39814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25" y="3284984"/>
            <a:ext cx="8605204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175" y="152636"/>
            <a:ext cx="8767182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16632"/>
            <a:ext cx="8955966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16632"/>
            <a:ext cx="8264341" cy="6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" y="-29666"/>
            <a:ext cx="7215522" cy="64533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1979" y="2312876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Aerial conductors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03717" y="2706824"/>
            <a:ext cx="5384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In a wall within </a:t>
            </a:r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100mm </a:t>
            </a:r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an </a:t>
            </a:r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accessory </a:t>
            </a:r>
            <a:endParaRPr lang="en-AU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03717" y="3172966"/>
            <a:ext cx="508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In switch boards or similar enclosures</a:t>
            </a:r>
            <a:endParaRPr lang="en-AU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40229" y="3641018"/>
            <a:ext cx="265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Earthing conductors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9754" y="4073066"/>
            <a:ext cx="312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Extra low voltage (ELV)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4565" y="5379335"/>
            <a:ext cx="3709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i="1" dirty="0" smtClean="0">
                <a:solidFill>
                  <a:srgbClr val="0000FF"/>
                </a:solidFill>
                <a:latin typeface="Comic Sans MS" pitchFamily="66" charset="0"/>
              </a:rPr>
              <a:t>-for single insulated cables</a:t>
            </a:r>
            <a:endParaRPr lang="en-AU" sz="2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332656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 smtClean="0">
                <a:solidFill>
                  <a:srgbClr val="4596CA"/>
                </a:solidFill>
                <a:latin typeface="Arial" charset="0"/>
              </a:rPr>
              <a:t>FACTORS AFFECTING THE SUITABILITY OF WIRING SYSTEMS</a:t>
            </a:r>
            <a:r>
              <a:rPr lang="en-GB" altLang="en-US" sz="4000" dirty="0" smtClean="0">
                <a:solidFill>
                  <a:srgbClr val="4596CA"/>
                </a:solidFill>
                <a:latin typeface="Arial" charset="0"/>
              </a:rPr>
              <a:t/>
            </a:r>
            <a:br>
              <a:rPr lang="en-GB" altLang="en-US" sz="4000" dirty="0" smtClean="0">
                <a:solidFill>
                  <a:srgbClr val="4596CA"/>
                </a:solidFill>
                <a:latin typeface="Arial" charset="0"/>
              </a:rPr>
            </a:b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55576" y="2240868"/>
            <a:ext cx="322874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j-lt"/>
              </a:rPr>
              <a:t>Construction methods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763513" y="2856818"/>
            <a:ext cx="48371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j-lt"/>
              </a:rPr>
              <a:t>Installation conditions</a:t>
            </a:r>
            <a:endParaRPr lang="en-GB" sz="2400" dirty="0">
              <a:latin typeface="+mj-lt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 rot="10800000" flipV="1">
            <a:off x="788644" y="3464682"/>
            <a:ext cx="282889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j-lt"/>
              </a:rPr>
              <a:t>External Influences</a:t>
            </a:r>
            <a:endParaRPr lang="en-GB" sz="2400" dirty="0">
              <a:latin typeface="+mj-lt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73092" y="1628800"/>
            <a:ext cx="96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2400" b="1" dirty="0">
                <a:latin typeface="+mj-lt"/>
              </a:rPr>
              <a:t>Topics</a:t>
            </a: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 rot="10800000" flipV="1">
            <a:off x="790427" y="4061582"/>
            <a:ext cx="347830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j-lt"/>
              </a:rPr>
              <a:t>Selecting wiring systems</a:t>
            </a:r>
            <a:endParaRPr lang="en-GB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422" y="4774793"/>
            <a:ext cx="79940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x-none" sz="2400" b="1" i="1">
                <a:latin typeface="+mj-lt"/>
                <a:ea typeface="Calibri"/>
                <a:cs typeface="Times New Roman"/>
              </a:rPr>
              <a:t>Aim</a:t>
            </a:r>
            <a:endParaRPr lang="en-AU" sz="2400" dirty="0">
              <a:latin typeface="+mj-lt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AU" dirty="0">
                <a:latin typeface="+mj-lt"/>
                <a:ea typeface="Calibri"/>
                <a:cs typeface="Times New Roman"/>
              </a:rPr>
              <a:t>Learners will plan the cable arrangements for final sub-circuits in a variety of installations.</a:t>
            </a:r>
            <a:endParaRPr lang="en-AU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0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853126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556" y="188640"/>
            <a:ext cx="7956884" cy="6048672"/>
            <a:chOff x="647564" y="116632"/>
            <a:chExt cx="5617475" cy="43129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564" y="116632"/>
              <a:ext cx="5614427" cy="280721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564" y="2923846"/>
              <a:ext cx="5617475" cy="1505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0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" y="-11745"/>
            <a:ext cx="7107510" cy="63238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5916" y="332656"/>
            <a:ext cx="222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Conduits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452" y="692696"/>
            <a:ext cx="1650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 err="1">
                <a:solidFill>
                  <a:srgbClr val="FF0000"/>
                </a:solidFill>
                <a:latin typeface="Comic Sans MS" pitchFamily="66" charset="0"/>
              </a:rPr>
              <a:t>Trunking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7925" y="1124744"/>
            <a:ext cx="4147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Other similar to a and 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07125" y="2171404"/>
            <a:ext cx="278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Steel / or tubing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3929" y="2600908"/>
            <a:ext cx="2445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Flexible metal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31249" y="3212976"/>
            <a:ext cx="4205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Rigid and flexible insulated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3929" y="3854438"/>
            <a:ext cx="309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sz="2000" b="1" dirty="0">
                <a:solidFill>
                  <a:srgbClr val="990099"/>
                </a:solidFill>
                <a:latin typeface="Comic Sans MS" pitchFamily="66" charset="0"/>
              </a:rPr>
              <a:t>Corrugated insulated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144" y="5369855"/>
            <a:ext cx="7176921" cy="90337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8081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7" y="72009"/>
            <a:ext cx="8414196" cy="7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052 -0.2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7" y="80628"/>
            <a:ext cx="89302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" y="108703"/>
            <a:ext cx="8508211" cy="233177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371131" y="1448780"/>
            <a:ext cx="1641029" cy="32861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1" y="2780928"/>
            <a:ext cx="847619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-29667"/>
            <a:ext cx="7107510" cy="63567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366" y="4041068"/>
            <a:ext cx="675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400" b="1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5144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8435" y="656692"/>
            <a:ext cx="7453523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1" y="116632"/>
            <a:ext cx="8872400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0719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332657"/>
            <a:ext cx="7884876" cy="10441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2800" dirty="0" smtClean="0">
                <a:solidFill>
                  <a:srgbClr val="4596CA"/>
                </a:solidFill>
                <a:latin typeface="Arial" charset="0"/>
              </a:rPr>
              <a:t>FACTORS AFFECTING THE SUITABILITY OF WIRING SYSTEMS</a:t>
            </a:r>
            <a:r>
              <a:rPr lang="en-GB" altLang="en-US" sz="2800" dirty="0" smtClean="0">
                <a:solidFill>
                  <a:srgbClr val="4596CA"/>
                </a:solidFill>
                <a:latin typeface="Arial" charset="0"/>
              </a:rPr>
              <a:t/>
            </a:r>
            <a:br>
              <a:rPr lang="en-GB" altLang="en-US" sz="2800" dirty="0" smtClean="0">
                <a:solidFill>
                  <a:srgbClr val="4596CA"/>
                </a:solidFill>
                <a:latin typeface="Arial" charset="0"/>
              </a:rPr>
            </a:br>
            <a:endParaRPr lang="en-AU" sz="2800" dirty="0">
              <a:solidFill>
                <a:srgbClr val="4596C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548" y="1412776"/>
            <a:ext cx="8388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x-none" sz="2400" b="1" i="1" dirty="0">
                <a:latin typeface="+mj-lt"/>
                <a:ea typeface="Calibri"/>
                <a:cs typeface="Times New Roman"/>
              </a:rPr>
              <a:t>Learning objectives</a:t>
            </a:r>
            <a:r>
              <a:rPr lang="en-AU" sz="2400" dirty="0">
                <a:latin typeface="+mj-lt"/>
                <a:ea typeface="Calibri"/>
                <a:cs typeface="Times New Roman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latin typeface="+mj-lt"/>
                <a:ea typeface="Calibri"/>
                <a:cs typeface="Times New Roman"/>
              </a:rPr>
              <a:t>Learners should be able to meet the following learning objectives: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Identify wiring systems typically used with various construction methods and particular environments.   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Describe the installation conditions that may affect the current-carrying capacity of cables.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Explain the external influences that may affect the current-carrying capacity and/or may cause damage to the wiring system.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Apply the AS/NZS 3000 requirements for selecting wiring systems for a range of circuits, installation conditions and construction methods into which the wiring system is to be installed.                               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+mj-lt"/>
                <a:ea typeface="Calibri"/>
                <a:cs typeface="Times New Roman"/>
              </a:rPr>
              <a:t>Note:   Wiring systems include cable enclosures, underground wiring, aerial wiring, catenary support, safety services, busbar, </a:t>
            </a:r>
            <a:r>
              <a:rPr lang="en-AU" dirty="0" err="1">
                <a:latin typeface="+mj-lt"/>
                <a:ea typeface="Calibri"/>
                <a:cs typeface="Times New Roman"/>
              </a:rPr>
              <a:t>trunking</a:t>
            </a:r>
            <a:r>
              <a:rPr lang="en-AU" dirty="0">
                <a:latin typeface="+mj-lt"/>
                <a:ea typeface="Calibri"/>
                <a:cs typeface="Times New Roman"/>
              </a:rPr>
              <a:t> and earth sheath return.</a:t>
            </a:r>
            <a:endParaRPr lang="en-AU" dirty="0">
              <a:latin typeface="+mj-lt"/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43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942" y="638814"/>
            <a:ext cx="7798434" cy="23390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015853" y="665848"/>
            <a:ext cx="840176" cy="20686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660232" y="1196752"/>
            <a:ext cx="2184143" cy="20229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0902" y="922454"/>
            <a:ext cx="5779250" cy="23829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6606" y="1446582"/>
            <a:ext cx="5423506" cy="21822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73" y="195823"/>
            <a:ext cx="8873640" cy="54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0" y="548680"/>
            <a:ext cx="873230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209"/>
            <a:ext cx="8892988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3568" y="36004"/>
            <a:ext cx="7380820" cy="6417332"/>
            <a:chOff x="683568" y="0"/>
            <a:chExt cx="5680857" cy="46574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0"/>
              <a:ext cx="5680857" cy="13502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350267"/>
              <a:ext cx="5680857" cy="3307195"/>
            </a:xfrm>
            <a:prstGeom prst="rect">
              <a:avLst/>
            </a:prstGeom>
          </p:spPr>
        </p:pic>
      </p:grp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080" y="1355145"/>
            <a:ext cx="1981708" cy="2889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82079" y="1897362"/>
            <a:ext cx="1981709" cy="2889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82079" y="2780928"/>
            <a:ext cx="1981709" cy="2889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8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209"/>
            <a:ext cx="8892988" cy="60472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8284" y="2960948"/>
            <a:ext cx="1176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Cat 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4288" y="3933056"/>
            <a:ext cx="116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Cat 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9969" y="4899561"/>
            <a:ext cx="978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Cat C</a:t>
            </a:r>
          </a:p>
        </p:txBody>
      </p:sp>
    </p:spTree>
    <p:extLst>
      <p:ext uri="{BB962C8B-B14F-4D97-AF65-F5344CB8AC3E}">
        <p14:creationId xmlns:p14="http://schemas.microsoft.com/office/powerpoint/2010/main" val="21062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52636"/>
            <a:ext cx="897330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58037" y="-1743150"/>
            <a:ext cx="5004556" cy="90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" y="368660"/>
            <a:ext cx="906400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" y="440668"/>
            <a:ext cx="881428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2" y="332656"/>
            <a:ext cx="903265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540" y="476672"/>
            <a:ext cx="3272742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27704" y="784514"/>
            <a:ext cx="3272742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368660"/>
            <a:ext cx="879693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" y="440668"/>
            <a:ext cx="8778193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30845" y="620688"/>
            <a:ext cx="7777559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180860"/>
            <a:ext cx="8279185" cy="62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80628"/>
            <a:ext cx="8307786" cy="62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0232" y="5373216"/>
            <a:ext cx="52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180860"/>
            <a:ext cx="8279185" cy="62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8034" y="2420888"/>
            <a:ext cx="7576354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88035" y="2665315"/>
            <a:ext cx="6280210" cy="18762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69" y="116631"/>
            <a:ext cx="7668031" cy="62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68" y="260648"/>
            <a:ext cx="8363488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92" y="2132856"/>
            <a:ext cx="8339686" cy="396044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67544" y="1372196"/>
            <a:ext cx="1476164" cy="32861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1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4644"/>
            <a:ext cx="87595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476672"/>
            <a:ext cx="8496944" cy="5472608"/>
            <a:chOff x="1709922" y="1981197"/>
            <a:chExt cx="5724156" cy="33873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922" y="1981197"/>
              <a:ext cx="5724156" cy="2895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5572" y="4876804"/>
              <a:ext cx="5718506" cy="491748"/>
            </a:xfrm>
            <a:prstGeom prst="rect">
              <a:avLst/>
            </a:prstGeom>
          </p:spPr>
        </p:pic>
      </p:grp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31540" y="4473116"/>
            <a:ext cx="8064896" cy="287388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1540" y="4761148"/>
            <a:ext cx="5796644" cy="285714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224644"/>
            <a:ext cx="8759544" cy="40324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5486" y="2960948"/>
            <a:ext cx="675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400" b="1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9040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76672"/>
            <a:ext cx="8605204" cy="28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88640"/>
            <a:ext cx="87715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0668"/>
            <a:ext cx="8604509" cy="5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5" y="404664"/>
            <a:ext cx="843523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60" y="260648"/>
            <a:ext cx="8927640" cy="59839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8657" y="3796519"/>
            <a:ext cx="98567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WS2X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91682" y="4483907"/>
            <a:ext cx="1172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WS5X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85332" y="5276069"/>
            <a:ext cx="117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WS4X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1" y="116632"/>
            <a:ext cx="8351245" cy="62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9217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 descr="http://www.vass.com.au/images/spic2_ed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56792"/>
            <a:ext cx="4068638" cy="31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ultiple S-Series Busway R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8146"/>
            <a:ext cx="4172026" cy="31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 descr="S-Series Take Off Box with lead to IP66 switched socket outle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449102"/>
            <a:ext cx="44323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-Series Take Off Box 3 Phase MCB 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88740"/>
            <a:ext cx="2592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355068"/>
            <a:ext cx="37285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16" y="1357866"/>
            <a:ext cx="4449948" cy="248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40668"/>
            <a:ext cx="5832648" cy="56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5675"/>
            <a:ext cx="7941828" cy="562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002280" cy="91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053 -0.4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2" descr="U:\isu\Busway Photos\DSC0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0724"/>
            <a:ext cx="3979862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:\isu\Busway Photos\DSC00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1" y="728700"/>
            <a:ext cx="3998913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0046" r="3480"/>
          <a:stretch/>
        </p:blipFill>
        <p:spPr bwMode="auto">
          <a:xfrm>
            <a:off x="1711308" y="3117979"/>
            <a:ext cx="5652628" cy="30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43508" y="404664"/>
            <a:ext cx="7416824" cy="2159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08" y="2132856"/>
            <a:ext cx="8712521" cy="8640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6" y="224644"/>
            <a:ext cx="8938653" cy="28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" y="296652"/>
            <a:ext cx="8666829" cy="1298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6" y="2060848"/>
            <a:ext cx="880206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2636"/>
            <a:ext cx="8158261" cy="61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4" y="188640"/>
            <a:ext cx="7812868" cy="6084676"/>
            <a:chOff x="719572" y="404664"/>
            <a:chExt cx="7520921" cy="58584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572" y="404664"/>
              <a:ext cx="7520921" cy="29523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72" y="3248980"/>
              <a:ext cx="7520921" cy="301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7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87" y="296652"/>
            <a:ext cx="8812805" cy="55446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39096" y="582972"/>
            <a:ext cx="324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Protected Earth Neutral</a:t>
            </a:r>
          </a:p>
        </p:txBody>
      </p:sp>
    </p:spTree>
    <p:extLst>
      <p:ext uri="{BB962C8B-B14F-4D97-AF65-F5344CB8AC3E}">
        <p14:creationId xmlns:p14="http://schemas.microsoft.com/office/powerpoint/2010/main" val="33996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6" y="116632"/>
            <a:ext cx="7434291" cy="62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1980" y="616682"/>
            <a:ext cx="324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Protected Earth Neutral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5709" y="2024844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>
                <a:solidFill>
                  <a:srgbClr val="FF0000"/>
                </a:solidFill>
                <a:latin typeface="Comic Sans MS" pitchFamily="66" charset="0"/>
              </a:rPr>
              <a:t>30 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35563" y="2024844"/>
            <a:ext cx="263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</a:rPr>
              <a:t>Clause 3.9.10.3 (b)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12342" y="3856982"/>
            <a:ext cx="527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2342" y="4653136"/>
            <a:ext cx="527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2000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55" y="296652"/>
            <a:ext cx="881280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0" y="188640"/>
            <a:ext cx="8928992" cy="43094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020" y="692696"/>
            <a:ext cx="2070768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75556" y="2168860"/>
            <a:ext cx="2070768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75556" y="3615851"/>
            <a:ext cx="2555598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3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37" y="178911"/>
            <a:ext cx="8064896" cy="62258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231475"/>
            <a:ext cx="129614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27584" y="1671635"/>
            <a:ext cx="4320480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827584" y="3291815"/>
            <a:ext cx="165618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827584" y="3861048"/>
            <a:ext cx="309634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27584" y="4947999"/>
            <a:ext cx="309634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27584" y="5589240"/>
            <a:ext cx="2709428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811897" y="1304258"/>
            <a:ext cx="1296144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3" y="8620"/>
            <a:ext cx="8616637" cy="6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556" y="452481"/>
            <a:ext cx="3381755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92576" y="1943894"/>
            <a:ext cx="1833585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75556" y="4221088"/>
            <a:ext cx="1977602" cy="2812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16" y="400096"/>
            <a:ext cx="8897684" cy="52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 smtClean="0"/>
              <a:t>END OF LESSON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E6728-1A49-4830-8DBE-E767DF5E9F02}" type="slidenum">
              <a:rPr lang="en-GB" smtClean="0"/>
              <a:pPr>
                <a:defRPr/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188640"/>
            <a:ext cx="8783635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508</Words>
  <Application>Microsoft Office PowerPoint</Application>
  <PresentationFormat>On-screen Show (4:3)</PresentationFormat>
  <Paragraphs>213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Comic Sans MS</vt:lpstr>
      <vt:lpstr>Symbol</vt:lpstr>
      <vt:lpstr>Times New Roman</vt:lpstr>
      <vt:lpstr>Wingdings</vt:lpstr>
      <vt:lpstr>2_powerpoint-template-simple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Batten;Michael Dielman</dc:creator>
  <cp:lastModifiedBy>Russell, Robert</cp:lastModifiedBy>
  <cp:revision>291</cp:revision>
  <dcterms:created xsi:type="dcterms:W3CDTF">2005-06-29T04:42:32Z</dcterms:created>
  <dcterms:modified xsi:type="dcterms:W3CDTF">2018-12-11T04:13:17Z</dcterms:modified>
</cp:coreProperties>
</file>