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29" r:id="rId1"/>
  </p:sldMasterIdLst>
  <p:notesMasterIdLst>
    <p:notesMasterId r:id="rId96"/>
  </p:notesMasterIdLst>
  <p:handoutMasterIdLst>
    <p:handoutMasterId r:id="rId97"/>
  </p:handoutMasterIdLst>
  <p:sldIdLst>
    <p:sldId id="383" r:id="rId2"/>
    <p:sldId id="525" r:id="rId3"/>
    <p:sldId id="791" r:id="rId4"/>
    <p:sldId id="884" r:id="rId5"/>
    <p:sldId id="792" r:id="rId6"/>
    <p:sldId id="793" r:id="rId7"/>
    <p:sldId id="794" r:id="rId8"/>
    <p:sldId id="795" r:id="rId9"/>
    <p:sldId id="798" r:id="rId10"/>
    <p:sldId id="796" r:id="rId11"/>
    <p:sldId id="885" r:id="rId12"/>
    <p:sldId id="797" r:id="rId13"/>
    <p:sldId id="808" r:id="rId14"/>
    <p:sldId id="825" r:id="rId15"/>
    <p:sldId id="809" r:id="rId16"/>
    <p:sldId id="810" r:id="rId17"/>
    <p:sldId id="826" r:id="rId18"/>
    <p:sldId id="824" r:id="rId19"/>
    <p:sldId id="882" r:id="rId20"/>
    <p:sldId id="802" r:id="rId21"/>
    <p:sldId id="803" r:id="rId22"/>
    <p:sldId id="804" r:id="rId23"/>
    <p:sldId id="805" r:id="rId24"/>
    <p:sldId id="806" r:id="rId25"/>
    <p:sldId id="807" r:id="rId26"/>
    <p:sldId id="813" r:id="rId27"/>
    <p:sldId id="811" r:id="rId28"/>
    <p:sldId id="772" r:id="rId29"/>
    <p:sldId id="827" r:id="rId30"/>
    <p:sldId id="814" r:id="rId31"/>
    <p:sldId id="812" r:id="rId32"/>
    <p:sldId id="815" r:id="rId33"/>
    <p:sldId id="829" r:id="rId34"/>
    <p:sldId id="817" r:id="rId35"/>
    <p:sldId id="830" r:id="rId36"/>
    <p:sldId id="831" r:id="rId37"/>
    <p:sldId id="832" r:id="rId38"/>
    <p:sldId id="834" r:id="rId39"/>
    <p:sldId id="818" r:id="rId40"/>
    <p:sldId id="819" r:id="rId41"/>
    <p:sldId id="833" r:id="rId42"/>
    <p:sldId id="836" r:id="rId43"/>
    <p:sldId id="821" r:id="rId44"/>
    <p:sldId id="820" r:id="rId45"/>
    <p:sldId id="582" r:id="rId46"/>
    <p:sldId id="837" r:id="rId47"/>
    <p:sldId id="823" r:id="rId48"/>
    <p:sldId id="838" r:id="rId49"/>
    <p:sldId id="850" r:id="rId50"/>
    <p:sldId id="841" r:id="rId51"/>
    <p:sldId id="851" r:id="rId52"/>
    <p:sldId id="822" r:id="rId53"/>
    <p:sldId id="842" r:id="rId54"/>
    <p:sldId id="844" r:id="rId55"/>
    <p:sldId id="843" r:id="rId56"/>
    <p:sldId id="845" r:id="rId57"/>
    <p:sldId id="846" r:id="rId58"/>
    <p:sldId id="847" r:id="rId59"/>
    <p:sldId id="848" r:id="rId60"/>
    <p:sldId id="849" r:id="rId61"/>
    <p:sldId id="852" r:id="rId62"/>
    <p:sldId id="853" r:id="rId63"/>
    <p:sldId id="854" r:id="rId64"/>
    <p:sldId id="855" r:id="rId65"/>
    <p:sldId id="856" r:id="rId66"/>
    <p:sldId id="857" r:id="rId67"/>
    <p:sldId id="858" r:id="rId68"/>
    <p:sldId id="839" r:id="rId69"/>
    <p:sldId id="867" r:id="rId70"/>
    <p:sldId id="863" r:id="rId71"/>
    <p:sldId id="864" r:id="rId72"/>
    <p:sldId id="865" r:id="rId73"/>
    <p:sldId id="866" r:id="rId74"/>
    <p:sldId id="873" r:id="rId75"/>
    <p:sldId id="869" r:id="rId76"/>
    <p:sldId id="870" r:id="rId77"/>
    <p:sldId id="871" r:id="rId78"/>
    <p:sldId id="872" r:id="rId79"/>
    <p:sldId id="874" r:id="rId80"/>
    <p:sldId id="875" r:id="rId81"/>
    <p:sldId id="876" r:id="rId82"/>
    <p:sldId id="877" r:id="rId83"/>
    <p:sldId id="828" r:id="rId84"/>
    <p:sldId id="883" r:id="rId85"/>
    <p:sldId id="878" r:id="rId86"/>
    <p:sldId id="840" r:id="rId87"/>
    <p:sldId id="879" r:id="rId88"/>
    <p:sldId id="881" r:id="rId89"/>
    <p:sldId id="391" r:id="rId90"/>
    <p:sldId id="859" r:id="rId91"/>
    <p:sldId id="862" r:id="rId92"/>
    <p:sldId id="861" r:id="rId93"/>
    <p:sldId id="868" r:id="rId94"/>
    <p:sldId id="860" r:id="rId95"/>
  </p:sldIdLst>
  <p:sldSz cx="9144000" cy="6858000" type="screen4x3"/>
  <p:notesSz cx="6807200" cy="9939338"/>
  <p:custDataLst>
    <p:tags r:id="rId98"/>
  </p:custDataLst>
  <p:defaultTextStyle>
    <a:defPPr>
      <a:defRPr lang="en-GB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1" userDrawn="1">
          <p15:clr>
            <a:srgbClr val="A4A3A4"/>
          </p15:clr>
        </p15:guide>
        <p15:guide id="2" pos="214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00"/>
    <a:srgbClr val="990099"/>
    <a:srgbClr val="FF3300"/>
    <a:srgbClr val="99CCFF"/>
    <a:srgbClr val="00FF99"/>
    <a:srgbClr val="00FF00"/>
    <a:srgbClr val="92D050"/>
    <a:srgbClr val="00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886" autoAdjust="0"/>
    <p:restoredTop sz="95054" autoAdjust="0"/>
  </p:normalViewPr>
  <p:slideViewPr>
    <p:cSldViewPr>
      <p:cViewPr varScale="1">
        <p:scale>
          <a:sx n="96" d="100"/>
          <a:sy n="96" d="100"/>
        </p:scale>
        <p:origin x="84" y="30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10644"/>
    </p:cViewPr>
  </p:sorterViewPr>
  <p:notesViewPr>
    <p:cSldViewPr>
      <p:cViewPr varScale="1">
        <p:scale>
          <a:sx n="53" d="100"/>
          <a:sy n="53" d="100"/>
        </p:scale>
        <p:origin x="-2610" y="-102"/>
      </p:cViewPr>
      <p:guideLst>
        <p:guide orient="horz" pos="3131"/>
        <p:guide pos="2144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tags" Target="tags/tag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microsoft.com/office/2016/11/relationships/changesInfo" Target="changesInfos/changesInfo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presProps" Target="presProps.xml"/><Relationship Id="rId10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evin Kean" userId="db72d52c-5e0a-4c5e-85b5-438b18026850" providerId="ADAL" clId="{62C73737-10DD-495C-8790-73C139186628}"/>
    <pc:docChg chg="delSld">
      <pc:chgData name="Kevin Kean" userId="db72d52c-5e0a-4c5e-85b5-438b18026850" providerId="ADAL" clId="{62C73737-10DD-495C-8790-73C139186628}" dt="2021-08-11T07:33:51.602" v="1" actId="47"/>
      <pc:docMkLst>
        <pc:docMk/>
      </pc:docMkLst>
      <pc:sldChg chg="del">
        <pc:chgData name="Kevin Kean" userId="db72d52c-5e0a-4c5e-85b5-438b18026850" providerId="ADAL" clId="{62C73737-10DD-495C-8790-73C139186628}" dt="2021-08-11T07:33:36.018" v="0" actId="47"/>
        <pc:sldMkLst>
          <pc:docMk/>
          <pc:sldMk cId="3656754974" sldId="382"/>
        </pc:sldMkLst>
      </pc:sldChg>
      <pc:sldChg chg="del">
        <pc:chgData name="Kevin Kean" userId="db72d52c-5e0a-4c5e-85b5-438b18026850" providerId="ADAL" clId="{62C73737-10DD-495C-8790-73C139186628}" dt="2021-08-11T07:33:51.602" v="1" actId="47"/>
        <pc:sldMkLst>
          <pc:docMk/>
          <pc:sldMk cId="3392050315" sldId="384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5838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42979F5A-D40D-46B5-98AD-D810DC98A049}" type="datetimeFigureOut">
              <a:rPr lang="en-US"/>
              <a:pPr>
                <a:defRPr/>
              </a:pPr>
              <a:t>8/11/2021</a:t>
            </a:fld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5838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93710161-053F-458C-B1E6-BD814CC56B57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2278120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787" cy="496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5838" y="0"/>
            <a:ext cx="2949787" cy="496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01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0" y="746125"/>
            <a:ext cx="4965700" cy="3725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0720" y="4721186"/>
            <a:ext cx="5445760" cy="4472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0646"/>
            <a:ext cx="2949787" cy="496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4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5838" y="9440646"/>
            <a:ext cx="2949787" cy="496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87B31674-D037-43C5-8EB3-19F580CA1C7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8426934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_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-1588" y="1588"/>
            <a:ext cx="9144001" cy="6858000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eaLnBrk="0" hangingPunct="0">
              <a:defRPr/>
            </a:pPr>
            <a:endParaRPr lang="en-US" sz="2399" dirty="0">
              <a:solidFill>
                <a:prstClr val="black"/>
              </a:solidFill>
            </a:endParaRPr>
          </a:p>
        </p:txBody>
      </p:sp>
      <p:pic>
        <p:nvPicPr>
          <p:cNvPr id="3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5727700"/>
            <a:ext cx="1905000" cy="54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reeform: Shape 8"/>
          <p:cNvSpPr/>
          <p:nvPr userDrawn="1"/>
        </p:nvSpPr>
        <p:spPr>
          <a:xfrm>
            <a:off x="3803650" y="439738"/>
            <a:ext cx="4840288" cy="4922837"/>
          </a:xfrm>
          <a:custGeom>
            <a:avLst/>
            <a:gdLst>
              <a:gd name="connsiteX0" fmla="*/ 687891 w 4510834"/>
              <a:gd name="connsiteY0" fmla="*/ 4329248 h 4588448"/>
              <a:gd name="connsiteX1" fmla="*/ 948262 w 4510834"/>
              <a:gd name="connsiteY1" fmla="*/ 4329248 h 4588448"/>
              <a:gd name="connsiteX2" fmla="*/ 948262 w 4510834"/>
              <a:gd name="connsiteY2" fmla="*/ 4588448 h 4588448"/>
              <a:gd name="connsiteX3" fmla="*/ 687891 w 4510834"/>
              <a:gd name="connsiteY3" fmla="*/ 4588448 h 4588448"/>
              <a:gd name="connsiteX4" fmla="*/ 0 w 4510834"/>
              <a:gd name="connsiteY4" fmla="*/ 0 h 4588448"/>
              <a:gd name="connsiteX5" fmla="*/ 3569836 w 4510834"/>
              <a:gd name="connsiteY5" fmla="*/ 0 h 4588448"/>
              <a:gd name="connsiteX6" fmla="*/ 3569836 w 4510834"/>
              <a:gd name="connsiteY6" fmla="*/ 0 h 4588448"/>
              <a:gd name="connsiteX7" fmla="*/ 4510834 w 4510834"/>
              <a:gd name="connsiteY7" fmla="*/ 0 h 4588448"/>
              <a:gd name="connsiteX8" fmla="*/ 4510834 w 4510834"/>
              <a:gd name="connsiteY8" fmla="*/ 2717842 h 4588448"/>
              <a:gd name="connsiteX9" fmla="*/ 4510834 w 4510834"/>
              <a:gd name="connsiteY9" fmla="*/ 4329247 h 4588448"/>
              <a:gd name="connsiteX10" fmla="*/ 4510834 w 4510834"/>
              <a:gd name="connsiteY10" fmla="*/ 4329248 h 4588448"/>
              <a:gd name="connsiteX11" fmla="*/ 2312854 w 4510834"/>
              <a:gd name="connsiteY11" fmla="*/ 4329248 h 4588448"/>
              <a:gd name="connsiteX12" fmla="*/ 2312854 w 4510834"/>
              <a:gd name="connsiteY12" fmla="*/ 4329247 h 4588448"/>
              <a:gd name="connsiteX13" fmla="*/ 940998 w 4510834"/>
              <a:gd name="connsiteY13" fmla="*/ 4329247 h 4588448"/>
              <a:gd name="connsiteX14" fmla="*/ 940998 w 4510834"/>
              <a:gd name="connsiteY14" fmla="*/ 2717842 h 4588448"/>
              <a:gd name="connsiteX15" fmla="*/ 2312854 w 4510834"/>
              <a:gd name="connsiteY15" fmla="*/ 2717842 h 4588448"/>
              <a:gd name="connsiteX16" fmla="*/ 2312854 w 4510834"/>
              <a:gd name="connsiteY16" fmla="*/ 1166568 h 4588448"/>
              <a:gd name="connsiteX17" fmla="*/ 0 w 4510834"/>
              <a:gd name="connsiteY17" fmla="*/ 1166568 h 4588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510834" h="4588448">
                <a:moveTo>
                  <a:pt x="687891" y="4329248"/>
                </a:moveTo>
                <a:lnTo>
                  <a:pt x="948262" y="4329248"/>
                </a:lnTo>
                <a:lnTo>
                  <a:pt x="948262" y="4588448"/>
                </a:lnTo>
                <a:lnTo>
                  <a:pt x="687891" y="4588448"/>
                </a:lnTo>
                <a:close/>
                <a:moveTo>
                  <a:pt x="0" y="0"/>
                </a:moveTo>
                <a:lnTo>
                  <a:pt x="3569836" y="0"/>
                </a:lnTo>
                <a:lnTo>
                  <a:pt x="3569836" y="0"/>
                </a:lnTo>
                <a:lnTo>
                  <a:pt x="4510834" y="0"/>
                </a:lnTo>
                <a:lnTo>
                  <a:pt x="4510834" y="2717842"/>
                </a:lnTo>
                <a:lnTo>
                  <a:pt x="4510834" y="4329247"/>
                </a:lnTo>
                <a:lnTo>
                  <a:pt x="4510834" y="4329248"/>
                </a:lnTo>
                <a:lnTo>
                  <a:pt x="2312854" y="4329248"/>
                </a:lnTo>
                <a:lnTo>
                  <a:pt x="2312854" y="4329247"/>
                </a:lnTo>
                <a:lnTo>
                  <a:pt x="940998" y="4329247"/>
                </a:lnTo>
                <a:lnTo>
                  <a:pt x="940998" y="2717842"/>
                </a:lnTo>
                <a:lnTo>
                  <a:pt x="2312854" y="2717842"/>
                </a:lnTo>
                <a:lnTo>
                  <a:pt x="2312854" y="1166568"/>
                </a:lnTo>
                <a:lnTo>
                  <a:pt x="0" y="1166568"/>
                </a:lnTo>
                <a:close/>
              </a:path>
            </a:pathLst>
          </a:custGeom>
          <a:solidFill>
            <a:srgbClr val="4596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eaLnBrk="0" hangingPunct="0">
              <a:defRPr/>
            </a:pPr>
            <a:endParaRPr lang="en-AU" sz="3198" dirty="0">
              <a:solidFill>
                <a:prstClr val="black"/>
              </a:solidFill>
            </a:endParaRPr>
          </a:p>
        </p:txBody>
      </p:sp>
      <p:sp>
        <p:nvSpPr>
          <p:cNvPr id="5" name="Title 3"/>
          <p:cNvSpPr txBox="1">
            <a:spLocks/>
          </p:cNvSpPr>
          <p:nvPr userDrawn="1"/>
        </p:nvSpPr>
        <p:spPr>
          <a:xfrm>
            <a:off x="323528" y="856851"/>
            <a:ext cx="7488634" cy="2447925"/>
          </a:xfrm>
          <a:prstGeom prst="rect">
            <a:avLst/>
          </a:prstGeom>
        </p:spPr>
        <p:txBody>
          <a:bodyPr lIns="0" tIns="0" rIns="0" bIns="0"/>
          <a:lstStyle>
            <a:lvl1pPr algn="l" defTabSz="1218804" rtl="0" eaLnBrk="1" latinLnBrk="0" hangingPunct="1">
              <a:lnSpc>
                <a:spcPts val="4399"/>
              </a:lnSpc>
              <a:spcBef>
                <a:spcPct val="0"/>
              </a:spcBef>
              <a:buNone/>
              <a:defRPr sz="2400" b="1" kern="1200" cap="all" baseline="0">
                <a:solidFill>
                  <a:schemeClr val="bg2"/>
                </a:solidFill>
                <a:latin typeface="+mj-lt"/>
                <a:ea typeface="+mj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z="3200" dirty="0">
                <a:solidFill>
                  <a:srgbClr val="000000"/>
                </a:solidFill>
              </a:rPr>
              <a:t>UEENEEG107a</a:t>
            </a:r>
          </a:p>
          <a:p>
            <a:pPr>
              <a:defRPr/>
            </a:pPr>
            <a:r>
              <a:rPr lang="en-US" sz="3200" dirty="0">
                <a:solidFill>
                  <a:srgbClr val="000000"/>
                </a:solidFill>
              </a:rPr>
              <a:t>SELECT WIRING</a:t>
            </a:r>
          </a:p>
          <a:p>
            <a:pPr>
              <a:defRPr/>
            </a:pPr>
            <a:r>
              <a:rPr lang="en-US" sz="3200" dirty="0">
                <a:solidFill>
                  <a:srgbClr val="000000"/>
                </a:solidFill>
              </a:rPr>
              <a:t>SYSTEMS AND CABLES FOR LOW VOLTAGE GENERAL ELECTRICAL INSTALLATIONS</a:t>
            </a:r>
            <a:endParaRPr lang="en-AU" sz="3200" dirty="0">
              <a:solidFill>
                <a:srgbClr val="000000"/>
              </a:solidFill>
            </a:endParaRPr>
          </a:p>
        </p:txBody>
      </p:sp>
      <p:sp>
        <p:nvSpPr>
          <p:cNvPr id="6" name="Title 3"/>
          <p:cNvSpPr txBox="1">
            <a:spLocks/>
          </p:cNvSpPr>
          <p:nvPr userDrawn="1"/>
        </p:nvSpPr>
        <p:spPr>
          <a:xfrm>
            <a:off x="536461" y="4974430"/>
            <a:ext cx="3851275" cy="1008063"/>
          </a:xfrm>
          <a:prstGeom prst="rect">
            <a:avLst/>
          </a:prstGeom>
        </p:spPr>
        <p:txBody>
          <a:bodyPr lIns="0" tIns="0" rIns="0" bIns="0"/>
          <a:lstStyle>
            <a:lvl1pPr algn="l" defTabSz="1218804" rtl="0" eaLnBrk="1" latinLnBrk="0" hangingPunct="1">
              <a:lnSpc>
                <a:spcPts val="4399"/>
              </a:lnSpc>
              <a:spcBef>
                <a:spcPct val="0"/>
              </a:spcBef>
              <a:buNone/>
              <a:defRPr sz="2400" b="1" kern="1200" cap="all" baseline="0">
                <a:solidFill>
                  <a:schemeClr val="bg2"/>
                </a:solidFill>
                <a:latin typeface="+mj-lt"/>
                <a:ea typeface="+mj-ea"/>
                <a:cs typeface="Arial" pitchFamily="34" charset="0"/>
              </a:defRPr>
            </a:lvl1pPr>
          </a:lstStyle>
          <a:p>
            <a:pPr fontAlgn="auto">
              <a:lnSpc>
                <a:spcPts val="1999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None/>
              <a:defRPr/>
            </a:pPr>
            <a:r>
              <a:rPr lang="en-US" dirty="0">
                <a:solidFill>
                  <a:srgbClr val="4596CA"/>
                </a:solidFill>
              </a:rPr>
              <a:t>ELECTROTECHNOLOGY</a:t>
            </a:r>
          </a:p>
          <a:p>
            <a:pPr fontAlgn="auto">
              <a:lnSpc>
                <a:spcPts val="1999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None/>
              <a:defRPr/>
            </a:pPr>
            <a:r>
              <a:rPr lang="en-US" dirty="0">
                <a:solidFill>
                  <a:srgbClr val="4596CA"/>
                </a:solidFill>
              </a:rPr>
              <a:t>ELECTRICIAN  </a:t>
            </a:r>
          </a:p>
          <a:p>
            <a:pPr fontAlgn="auto">
              <a:lnSpc>
                <a:spcPts val="1999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None/>
              <a:defRPr/>
            </a:pPr>
            <a:r>
              <a:rPr lang="en-US" dirty="0">
                <a:solidFill>
                  <a:srgbClr val="4596CA"/>
                </a:solidFill>
              </a:rPr>
              <a:t>Uee30811 </a:t>
            </a:r>
          </a:p>
        </p:txBody>
      </p:sp>
      <p:sp>
        <p:nvSpPr>
          <p:cNvPr id="7" name="Title 3"/>
          <p:cNvSpPr txBox="1">
            <a:spLocks/>
          </p:cNvSpPr>
          <p:nvPr userDrawn="1"/>
        </p:nvSpPr>
        <p:spPr>
          <a:xfrm>
            <a:off x="555625" y="5865813"/>
            <a:ext cx="1979613" cy="504825"/>
          </a:xfrm>
          <a:prstGeom prst="rect">
            <a:avLst/>
          </a:prstGeom>
        </p:spPr>
        <p:txBody>
          <a:bodyPr lIns="0" tIns="0" rIns="0" bIns="0"/>
          <a:lstStyle>
            <a:lvl1pPr algn="l" defTabSz="1218804" rtl="0" eaLnBrk="1" latinLnBrk="0" hangingPunct="1">
              <a:lnSpc>
                <a:spcPts val="4399"/>
              </a:lnSpc>
              <a:spcBef>
                <a:spcPct val="0"/>
              </a:spcBef>
              <a:buNone/>
              <a:defRPr sz="2400" b="1" kern="1200" cap="all" baseline="0">
                <a:solidFill>
                  <a:schemeClr val="bg2"/>
                </a:solidFill>
                <a:latin typeface="+mj-lt"/>
                <a:ea typeface="+mj-ea"/>
                <a:cs typeface="Arial" pitchFamily="34" charset="0"/>
              </a:defRPr>
            </a:lvl1pPr>
          </a:lstStyle>
          <a:p>
            <a:pPr>
              <a:defRPr/>
            </a:pPr>
            <a:endParaRPr lang="en-US" sz="1600" b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3549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_ Op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8"/>
          <p:cNvSpPr/>
          <p:nvPr userDrawn="1"/>
        </p:nvSpPr>
        <p:spPr>
          <a:xfrm>
            <a:off x="4445000" y="357188"/>
            <a:ext cx="4368800" cy="5924550"/>
          </a:xfrm>
          <a:custGeom>
            <a:avLst/>
            <a:gdLst>
              <a:gd name="connsiteX0" fmla="*/ 687891 w 4510834"/>
              <a:gd name="connsiteY0" fmla="*/ 4329248 h 4588448"/>
              <a:gd name="connsiteX1" fmla="*/ 948262 w 4510834"/>
              <a:gd name="connsiteY1" fmla="*/ 4329248 h 4588448"/>
              <a:gd name="connsiteX2" fmla="*/ 948262 w 4510834"/>
              <a:gd name="connsiteY2" fmla="*/ 4588448 h 4588448"/>
              <a:gd name="connsiteX3" fmla="*/ 687891 w 4510834"/>
              <a:gd name="connsiteY3" fmla="*/ 4588448 h 4588448"/>
              <a:gd name="connsiteX4" fmla="*/ 0 w 4510834"/>
              <a:gd name="connsiteY4" fmla="*/ 0 h 4588448"/>
              <a:gd name="connsiteX5" fmla="*/ 3569836 w 4510834"/>
              <a:gd name="connsiteY5" fmla="*/ 0 h 4588448"/>
              <a:gd name="connsiteX6" fmla="*/ 3569836 w 4510834"/>
              <a:gd name="connsiteY6" fmla="*/ 0 h 4588448"/>
              <a:gd name="connsiteX7" fmla="*/ 4510834 w 4510834"/>
              <a:gd name="connsiteY7" fmla="*/ 0 h 4588448"/>
              <a:gd name="connsiteX8" fmla="*/ 4510834 w 4510834"/>
              <a:gd name="connsiteY8" fmla="*/ 2717842 h 4588448"/>
              <a:gd name="connsiteX9" fmla="*/ 4510834 w 4510834"/>
              <a:gd name="connsiteY9" fmla="*/ 4329247 h 4588448"/>
              <a:gd name="connsiteX10" fmla="*/ 4510834 w 4510834"/>
              <a:gd name="connsiteY10" fmla="*/ 4329248 h 4588448"/>
              <a:gd name="connsiteX11" fmla="*/ 2312854 w 4510834"/>
              <a:gd name="connsiteY11" fmla="*/ 4329248 h 4588448"/>
              <a:gd name="connsiteX12" fmla="*/ 2312854 w 4510834"/>
              <a:gd name="connsiteY12" fmla="*/ 4329247 h 4588448"/>
              <a:gd name="connsiteX13" fmla="*/ 940998 w 4510834"/>
              <a:gd name="connsiteY13" fmla="*/ 4329247 h 4588448"/>
              <a:gd name="connsiteX14" fmla="*/ 940998 w 4510834"/>
              <a:gd name="connsiteY14" fmla="*/ 2717842 h 4588448"/>
              <a:gd name="connsiteX15" fmla="*/ 2312854 w 4510834"/>
              <a:gd name="connsiteY15" fmla="*/ 2717842 h 4588448"/>
              <a:gd name="connsiteX16" fmla="*/ 2312854 w 4510834"/>
              <a:gd name="connsiteY16" fmla="*/ 1166568 h 4588448"/>
              <a:gd name="connsiteX17" fmla="*/ 0 w 4510834"/>
              <a:gd name="connsiteY17" fmla="*/ 1166568 h 4588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510834" h="4588448">
                <a:moveTo>
                  <a:pt x="687891" y="4329248"/>
                </a:moveTo>
                <a:lnTo>
                  <a:pt x="948262" y="4329248"/>
                </a:lnTo>
                <a:lnTo>
                  <a:pt x="948262" y="4588448"/>
                </a:lnTo>
                <a:lnTo>
                  <a:pt x="687891" y="4588448"/>
                </a:lnTo>
                <a:close/>
                <a:moveTo>
                  <a:pt x="0" y="0"/>
                </a:moveTo>
                <a:lnTo>
                  <a:pt x="3569836" y="0"/>
                </a:lnTo>
                <a:lnTo>
                  <a:pt x="3569836" y="0"/>
                </a:lnTo>
                <a:lnTo>
                  <a:pt x="4510834" y="0"/>
                </a:lnTo>
                <a:lnTo>
                  <a:pt x="4510834" y="2717842"/>
                </a:lnTo>
                <a:lnTo>
                  <a:pt x="4510834" y="4329247"/>
                </a:lnTo>
                <a:lnTo>
                  <a:pt x="4510834" y="4329248"/>
                </a:lnTo>
                <a:lnTo>
                  <a:pt x="2312854" y="4329248"/>
                </a:lnTo>
                <a:lnTo>
                  <a:pt x="2312854" y="4329247"/>
                </a:lnTo>
                <a:lnTo>
                  <a:pt x="940998" y="4329247"/>
                </a:lnTo>
                <a:lnTo>
                  <a:pt x="940998" y="2717842"/>
                </a:lnTo>
                <a:lnTo>
                  <a:pt x="2312854" y="2717842"/>
                </a:lnTo>
                <a:lnTo>
                  <a:pt x="2312854" y="1166568"/>
                </a:lnTo>
                <a:lnTo>
                  <a:pt x="0" y="1166568"/>
                </a:lnTo>
                <a:close/>
              </a:path>
            </a:pathLst>
          </a:custGeom>
          <a:solidFill>
            <a:srgbClr val="4596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eaLnBrk="0" hangingPunct="0">
              <a:defRPr/>
            </a:pPr>
            <a:endParaRPr lang="en-AU" sz="2399" dirty="0">
              <a:solidFill>
                <a:prstClr val="black"/>
              </a:solidFill>
            </a:endParaRPr>
          </a:p>
        </p:txBody>
      </p:sp>
      <p:grpSp>
        <p:nvGrpSpPr>
          <p:cNvPr id="3" name="Group 9"/>
          <p:cNvGrpSpPr>
            <a:grpSpLocks/>
          </p:cNvGrpSpPr>
          <p:nvPr userDrawn="1"/>
        </p:nvGrpSpPr>
        <p:grpSpPr bwMode="auto">
          <a:xfrm>
            <a:off x="1350963" y="1989138"/>
            <a:ext cx="5813425" cy="2295525"/>
            <a:chOff x="1835150" y="1704975"/>
            <a:chExt cx="5338763" cy="1581151"/>
          </a:xfrm>
        </p:grpSpPr>
        <p:sp>
          <p:nvSpPr>
            <p:cNvPr id="4" name="Freeform 5"/>
            <p:cNvSpPr>
              <a:spLocks/>
            </p:cNvSpPr>
            <p:nvPr userDrawn="1"/>
          </p:nvSpPr>
          <p:spPr bwMode="auto">
            <a:xfrm>
              <a:off x="1835150" y="1704975"/>
              <a:ext cx="5338763" cy="1176569"/>
            </a:xfrm>
            <a:custGeom>
              <a:avLst/>
              <a:gdLst>
                <a:gd name="T0" fmla="*/ 8 w 3363"/>
                <a:gd name="T1" fmla="*/ 0 h 741"/>
                <a:gd name="T2" fmla="*/ 0 w 3363"/>
                <a:gd name="T3" fmla="*/ 0 h 741"/>
                <a:gd name="T4" fmla="*/ 0 w 3363"/>
                <a:gd name="T5" fmla="*/ 741 h 741"/>
                <a:gd name="T6" fmla="*/ 8 w 3363"/>
                <a:gd name="T7" fmla="*/ 741 h 741"/>
                <a:gd name="T8" fmla="*/ 10 w 3363"/>
                <a:gd name="T9" fmla="*/ 739 h 741"/>
                <a:gd name="T10" fmla="*/ 16 w 3363"/>
                <a:gd name="T11" fmla="*/ 741 h 741"/>
                <a:gd name="T12" fmla="*/ 3363 w 3363"/>
                <a:gd name="T13" fmla="*/ 741 h 741"/>
                <a:gd name="T14" fmla="*/ 3363 w 3363"/>
                <a:gd name="T15" fmla="*/ 733 h 741"/>
                <a:gd name="T16" fmla="*/ 8 w 3363"/>
                <a:gd name="T17" fmla="*/ 733 h 741"/>
                <a:gd name="T18" fmla="*/ 8 w 3363"/>
                <a:gd name="T19" fmla="*/ 0 h 7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63" h="741">
                  <a:moveTo>
                    <a:pt x="8" y="0"/>
                  </a:moveTo>
                  <a:lnTo>
                    <a:pt x="0" y="0"/>
                  </a:lnTo>
                  <a:lnTo>
                    <a:pt x="0" y="741"/>
                  </a:lnTo>
                  <a:lnTo>
                    <a:pt x="8" y="741"/>
                  </a:lnTo>
                  <a:lnTo>
                    <a:pt x="10" y="739"/>
                  </a:lnTo>
                  <a:lnTo>
                    <a:pt x="16" y="741"/>
                  </a:lnTo>
                  <a:lnTo>
                    <a:pt x="3363" y="741"/>
                  </a:lnTo>
                  <a:lnTo>
                    <a:pt x="3363" y="733"/>
                  </a:lnTo>
                  <a:lnTo>
                    <a:pt x="8" y="733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231F2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l" eaLnBrk="0" hangingPunct="0">
                <a:defRPr/>
              </a:pPr>
              <a:endParaRPr lang="en-AU" sz="2399">
                <a:solidFill>
                  <a:prstClr val="black"/>
                </a:solidFill>
              </a:endParaRPr>
            </a:p>
          </p:txBody>
        </p:sp>
        <p:sp>
          <p:nvSpPr>
            <p:cNvPr id="5" name="Freeform 7"/>
            <p:cNvSpPr>
              <a:spLocks/>
            </p:cNvSpPr>
            <p:nvPr userDrawn="1"/>
          </p:nvSpPr>
          <p:spPr bwMode="auto">
            <a:xfrm>
              <a:off x="1845355" y="2881544"/>
              <a:ext cx="612310" cy="404582"/>
            </a:xfrm>
            <a:custGeom>
              <a:avLst/>
              <a:gdLst>
                <a:gd name="T0" fmla="*/ 10 w 386"/>
                <a:gd name="T1" fmla="*/ 0 h 255"/>
                <a:gd name="T2" fmla="*/ 2 w 386"/>
                <a:gd name="T3" fmla="*/ 0 h 255"/>
                <a:gd name="T4" fmla="*/ 0 w 386"/>
                <a:gd name="T5" fmla="*/ 4 h 255"/>
                <a:gd name="T6" fmla="*/ 382 w 386"/>
                <a:gd name="T7" fmla="*/ 255 h 255"/>
                <a:gd name="T8" fmla="*/ 386 w 386"/>
                <a:gd name="T9" fmla="*/ 249 h 255"/>
                <a:gd name="T10" fmla="*/ 10 w 386"/>
                <a:gd name="T11" fmla="*/ 0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6" h="255">
                  <a:moveTo>
                    <a:pt x="10" y="0"/>
                  </a:moveTo>
                  <a:lnTo>
                    <a:pt x="2" y="0"/>
                  </a:lnTo>
                  <a:lnTo>
                    <a:pt x="0" y="4"/>
                  </a:lnTo>
                  <a:lnTo>
                    <a:pt x="382" y="255"/>
                  </a:lnTo>
                  <a:lnTo>
                    <a:pt x="386" y="249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231F2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l" eaLnBrk="0" hangingPunct="0">
                <a:defRPr/>
              </a:pPr>
              <a:endParaRPr lang="en-AU" sz="2399">
                <a:solidFill>
                  <a:prstClr val="black"/>
                </a:solidFill>
              </a:endParaRPr>
            </a:p>
          </p:txBody>
        </p:sp>
        <p:sp>
          <p:nvSpPr>
            <p:cNvPr id="6" name="Freeform 9"/>
            <p:cNvSpPr>
              <a:spLocks/>
            </p:cNvSpPr>
            <p:nvPr userDrawn="1"/>
          </p:nvSpPr>
          <p:spPr bwMode="auto">
            <a:xfrm>
              <a:off x="1848270" y="2878263"/>
              <a:ext cx="11663" cy="3281"/>
            </a:xfrm>
            <a:custGeom>
              <a:avLst/>
              <a:gdLst>
                <a:gd name="T0" fmla="*/ 2 w 8"/>
                <a:gd name="T1" fmla="*/ 0 h 2"/>
                <a:gd name="T2" fmla="*/ 0 w 8"/>
                <a:gd name="T3" fmla="*/ 2 h 2"/>
                <a:gd name="T4" fmla="*/ 8 w 8"/>
                <a:gd name="T5" fmla="*/ 2 h 2"/>
                <a:gd name="T6" fmla="*/ 2 w 8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2">
                  <a:moveTo>
                    <a:pt x="2" y="0"/>
                  </a:moveTo>
                  <a:lnTo>
                    <a:pt x="0" y="2"/>
                  </a:lnTo>
                  <a:lnTo>
                    <a:pt x="8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50404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l" eaLnBrk="0" hangingPunct="0">
                <a:defRPr/>
              </a:pPr>
              <a:endParaRPr lang="en-AU" sz="2399">
                <a:solidFill>
                  <a:prstClr val="black"/>
                </a:solidFill>
              </a:endParaRPr>
            </a:p>
          </p:txBody>
        </p:sp>
        <p:sp>
          <p:nvSpPr>
            <p:cNvPr id="7" name="Freeform 10"/>
            <p:cNvSpPr>
              <a:spLocks/>
            </p:cNvSpPr>
            <p:nvPr userDrawn="1"/>
          </p:nvSpPr>
          <p:spPr bwMode="auto">
            <a:xfrm>
              <a:off x="1848270" y="2878263"/>
              <a:ext cx="11663" cy="3281"/>
            </a:xfrm>
            <a:custGeom>
              <a:avLst/>
              <a:gdLst>
                <a:gd name="T0" fmla="*/ 2 w 8"/>
                <a:gd name="T1" fmla="*/ 0 h 2"/>
                <a:gd name="T2" fmla="*/ 0 w 8"/>
                <a:gd name="T3" fmla="*/ 2 h 2"/>
                <a:gd name="T4" fmla="*/ 8 w 8"/>
                <a:gd name="T5" fmla="*/ 2 h 2"/>
                <a:gd name="T6" fmla="*/ 2 w 8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2">
                  <a:moveTo>
                    <a:pt x="2" y="0"/>
                  </a:moveTo>
                  <a:lnTo>
                    <a:pt x="0" y="2"/>
                  </a:lnTo>
                  <a:lnTo>
                    <a:pt x="8" y="2"/>
                  </a:lnTo>
                  <a:lnTo>
                    <a:pt x="2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l" eaLnBrk="0" hangingPunct="0">
                <a:defRPr/>
              </a:pPr>
              <a:endParaRPr lang="en-AU" sz="2399">
                <a:solidFill>
                  <a:prstClr val="black"/>
                </a:solidFill>
              </a:endParaRPr>
            </a:p>
          </p:txBody>
        </p:sp>
      </p:grpSp>
      <p:sp>
        <p:nvSpPr>
          <p:cNvPr id="9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121531" y="6457950"/>
            <a:ext cx="454025" cy="21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CC0A2D17-AE25-4B7F-B57B-59214BF4DB9F}" type="slidenum">
              <a:rPr>
                <a:solidFill>
                  <a:srgbClr val="262626"/>
                </a:solidFill>
              </a:rPr>
              <a:pPr>
                <a:defRPr/>
              </a:pPr>
              <a:t>‹#›</a:t>
            </a:fld>
            <a:endParaRPr dirty="0">
              <a:solidFill>
                <a:srgbClr val="2626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56374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24"/>
          <p:cNvSpPr txBox="1">
            <a:spLocks/>
          </p:cNvSpPr>
          <p:nvPr userDrawn="1"/>
        </p:nvSpPr>
        <p:spPr>
          <a:xfrm>
            <a:off x="1367644" y="6426200"/>
            <a:ext cx="7497762" cy="255588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GB"/>
            </a:defPPr>
            <a:lvl1pPr algn="l" rtl="0" eaLnBrk="0" fontAlgn="base" hangingPunct="0">
              <a:lnSpc>
                <a:spcPts val="1799"/>
              </a:lnSpc>
              <a:spcBef>
                <a:spcPct val="0"/>
              </a:spcBef>
              <a:spcAft>
                <a:spcPct val="0"/>
              </a:spcAft>
              <a:defRPr sz="1333" kern="1200" cap="all" spc="8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eaLnBrk="0" hangingPunct="0">
              <a:defRPr/>
            </a:pPr>
            <a:r>
              <a:rPr lang="en-AU" sz="1200" dirty="0">
                <a:solidFill>
                  <a:prstClr val="black"/>
                </a:solidFill>
                <a:latin typeface="Calibri"/>
              </a:rPr>
              <a:t>G107A –CABLE SELECTION BASED ON CURRENT CARRYING CAP. – TAFE NSW</a:t>
            </a:r>
          </a:p>
        </p:txBody>
      </p:sp>
      <p:sp>
        <p:nvSpPr>
          <p:cNvPr id="3" name="Slide Number Placeholder 14"/>
          <p:cNvSpPr>
            <a:spLocks noGrp="1"/>
          </p:cNvSpPr>
          <p:nvPr>
            <p:ph type="sldNum" sz="quarter" idx="10"/>
          </p:nvPr>
        </p:nvSpPr>
        <p:spPr>
          <a:xfrm>
            <a:off x="143509" y="6453336"/>
            <a:ext cx="432047" cy="2159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B3ACE2-3CFD-4E54-B7BB-29AE364C065B}" type="slidenum">
              <a:rPr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95057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24"/>
          <p:cNvSpPr txBox="1">
            <a:spLocks/>
          </p:cNvSpPr>
          <p:nvPr userDrawn="1"/>
        </p:nvSpPr>
        <p:spPr>
          <a:xfrm>
            <a:off x="1367644" y="6426200"/>
            <a:ext cx="7497762" cy="255588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GB"/>
            </a:defPPr>
            <a:lvl1pPr algn="l" rtl="0" eaLnBrk="0" fontAlgn="base" hangingPunct="0">
              <a:lnSpc>
                <a:spcPts val="1799"/>
              </a:lnSpc>
              <a:spcBef>
                <a:spcPct val="0"/>
              </a:spcBef>
              <a:spcAft>
                <a:spcPct val="0"/>
              </a:spcAft>
              <a:defRPr sz="1333" kern="1200" cap="all" spc="8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eaLnBrk="0" hangingPunct="0">
              <a:defRPr/>
            </a:pPr>
            <a:r>
              <a:rPr lang="en-AU" sz="1200" dirty="0">
                <a:solidFill>
                  <a:prstClr val="black"/>
                </a:solidFill>
                <a:latin typeface="Calibri"/>
              </a:rPr>
              <a:t>G107A –CABLE SELECTION BASED ON CURRENT CARRYING CAP. – TAFE NSW</a:t>
            </a:r>
          </a:p>
        </p:txBody>
      </p:sp>
      <p:sp>
        <p:nvSpPr>
          <p:cNvPr id="3" name="Slide Number Placeholder 14"/>
          <p:cNvSpPr>
            <a:spLocks noGrp="1"/>
          </p:cNvSpPr>
          <p:nvPr>
            <p:ph type="sldNum" sz="quarter" idx="10"/>
          </p:nvPr>
        </p:nvSpPr>
        <p:spPr>
          <a:xfrm>
            <a:off x="143509" y="6453336"/>
            <a:ext cx="432047" cy="2159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B3ACE2-3CFD-4E54-B7BB-29AE364C065B}" type="slidenum">
              <a:rPr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98519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of Les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3"/>
          <p:cNvSpPr/>
          <p:nvPr userDrawn="1"/>
        </p:nvSpPr>
        <p:spPr>
          <a:xfrm rot="18912554">
            <a:off x="1952625" y="430213"/>
            <a:ext cx="7848600" cy="5981700"/>
          </a:xfrm>
          <a:custGeom>
            <a:avLst/>
            <a:gdLst>
              <a:gd name="connsiteX0" fmla="*/ 107297 w 5834813"/>
              <a:gd name="connsiteY0" fmla="*/ 1790157 h 4447486"/>
              <a:gd name="connsiteX1" fmla="*/ 212033 w 5834813"/>
              <a:gd name="connsiteY1" fmla="*/ 1894131 h 4447486"/>
              <a:gd name="connsiteX2" fmla="*/ 104736 w 5834813"/>
              <a:gd name="connsiteY2" fmla="*/ 2002214 h 4447486"/>
              <a:gd name="connsiteX3" fmla="*/ 0 w 5834813"/>
              <a:gd name="connsiteY3" fmla="*/ 1898241 h 4447486"/>
              <a:gd name="connsiteX4" fmla="*/ 5834813 w 5834813"/>
              <a:gd name="connsiteY4" fmla="*/ 1964015 h 4447486"/>
              <a:gd name="connsiteX5" fmla="*/ 5834813 w 5834813"/>
              <a:gd name="connsiteY5" fmla="*/ 1983772 h 4447486"/>
              <a:gd name="connsiteX6" fmla="*/ 5229891 w 5834813"/>
              <a:gd name="connsiteY6" fmla="*/ 1983772 h 4447486"/>
              <a:gd name="connsiteX7" fmla="*/ 5025020 w 5834813"/>
              <a:gd name="connsiteY7" fmla="*/ 2190145 h 4447486"/>
              <a:gd name="connsiteX8" fmla="*/ 4582132 w 5834813"/>
              <a:gd name="connsiteY8" fmla="*/ 2636279 h 4447486"/>
              <a:gd name="connsiteX9" fmla="*/ 3701583 w 5834813"/>
              <a:gd name="connsiteY9" fmla="*/ 3523283 h 4447486"/>
              <a:gd name="connsiteX10" fmla="*/ 3052820 w 5834813"/>
              <a:gd name="connsiteY10" fmla="*/ 4176802 h 4447486"/>
              <a:gd name="connsiteX11" fmla="*/ 2784106 w 5834813"/>
              <a:gd name="connsiteY11" fmla="*/ 4447486 h 4447486"/>
              <a:gd name="connsiteX12" fmla="*/ 212034 w 5834813"/>
              <a:gd name="connsiteY12" fmla="*/ 1894131 h 4447486"/>
              <a:gd name="connsiteX13" fmla="*/ 1129511 w 5834813"/>
              <a:gd name="connsiteY13" fmla="*/ 969928 h 4447486"/>
              <a:gd name="connsiteX14" fmla="*/ 3000689 w 5834813"/>
              <a:gd name="connsiteY14" fmla="*/ 2827489 h 4447486"/>
              <a:gd name="connsiteX15" fmla="*/ 3881238 w 5834813"/>
              <a:gd name="connsiteY15" fmla="*/ 1940486 h 4447486"/>
              <a:gd name="connsiteX16" fmla="*/ 2595475 w 5834813"/>
              <a:gd name="connsiteY16" fmla="*/ 664079 h 4447486"/>
              <a:gd name="connsiteX17" fmla="*/ 3254720 w 5834813"/>
              <a:gd name="connsiteY17" fmla="*/ 0 h 4447486"/>
              <a:gd name="connsiteX18" fmla="*/ 5233133 w 5834813"/>
              <a:gd name="connsiteY18" fmla="*/ 1964015 h 4447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834813" h="4447486">
                <a:moveTo>
                  <a:pt x="107297" y="1790157"/>
                </a:moveTo>
                <a:lnTo>
                  <a:pt x="212033" y="1894131"/>
                </a:lnTo>
                <a:lnTo>
                  <a:pt x="104736" y="2002214"/>
                </a:lnTo>
                <a:lnTo>
                  <a:pt x="0" y="1898241"/>
                </a:lnTo>
                <a:close/>
                <a:moveTo>
                  <a:pt x="5834813" y="1964015"/>
                </a:moveTo>
                <a:lnTo>
                  <a:pt x="5834813" y="1983772"/>
                </a:lnTo>
                <a:lnTo>
                  <a:pt x="5229891" y="1983772"/>
                </a:lnTo>
                <a:lnTo>
                  <a:pt x="5025020" y="2190145"/>
                </a:lnTo>
                <a:lnTo>
                  <a:pt x="4582132" y="2636279"/>
                </a:lnTo>
                <a:lnTo>
                  <a:pt x="3701583" y="3523283"/>
                </a:lnTo>
                <a:lnTo>
                  <a:pt x="3052820" y="4176802"/>
                </a:lnTo>
                <a:lnTo>
                  <a:pt x="2784106" y="4447486"/>
                </a:lnTo>
                <a:lnTo>
                  <a:pt x="212034" y="1894131"/>
                </a:lnTo>
                <a:lnTo>
                  <a:pt x="1129511" y="969928"/>
                </a:lnTo>
                <a:lnTo>
                  <a:pt x="3000689" y="2827489"/>
                </a:lnTo>
                <a:lnTo>
                  <a:pt x="3881238" y="1940486"/>
                </a:lnTo>
                <a:lnTo>
                  <a:pt x="2595475" y="664079"/>
                </a:lnTo>
                <a:lnTo>
                  <a:pt x="3254720" y="0"/>
                </a:lnTo>
                <a:lnTo>
                  <a:pt x="5233133" y="1964015"/>
                </a:lnTo>
                <a:close/>
              </a:path>
            </a:pathLst>
          </a:custGeom>
          <a:solidFill>
            <a:schemeClr val="bg1">
              <a:lumMod val="95000"/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eaLnBrk="0" hangingPunct="0">
              <a:defRPr/>
            </a:pPr>
            <a:endParaRPr lang="en-AU" sz="3198" dirty="0">
              <a:solidFill>
                <a:prstClr val="black"/>
              </a:solidFill>
            </a:endParaRPr>
          </a:p>
        </p:txBody>
      </p:sp>
      <p:pic>
        <p:nvPicPr>
          <p:cNvPr id="5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7300" y="4337050"/>
            <a:ext cx="16240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1400" y="2573338"/>
            <a:ext cx="4606925" cy="1335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 userDrawn="1"/>
        </p:nvSpPr>
        <p:spPr>
          <a:xfrm>
            <a:off x="431540" y="6423025"/>
            <a:ext cx="950913" cy="255588"/>
          </a:xfrm>
          <a:prstGeom prst="rect">
            <a:avLst/>
          </a:prstGeom>
          <a:solidFill>
            <a:schemeClr val="tx1"/>
          </a:solidFill>
        </p:spPr>
        <p:txBody>
          <a:bodyPr lIns="0" tIns="0" rIns="0" bIns="0" anchor="ctr"/>
          <a:lstStyle/>
          <a:p>
            <a:pPr eaLnBrk="0" hangingPunct="0">
              <a:lnSpc>
                <a:spcPts val="1799"/>
              </a:lnSpc>
              <a:defRPr/>
            </a:pPr>
            <a:r>
              <a:rPr lang="en-AU" sz="1599" spc="80" dirty="0">
                <a:solidFill>
                  <a:prstClr val="white"/>
                </a:solidFill>
                <a:latin typeface="Calibri"/>
              </a:rPr>
              <a:t>TAFE NSW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305847" y="3034496"/>
            <a:ext cx="4338133" cy="599883"/>
          </a:xfrm>
        </p:spPr>
        <p:txBody>
          <a:bodyPr/>
          <a:lstStyle>
            <a:lvl1pPr algn="ctr">
              <a:lnSpc>
                <a:spcPts val="4599"/>
              </a:lnSpc>
              <a:defRPr sz="5332" spc="80" baseline="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121531" y="6445250"/>
            <a:ext cx="454025" cy="21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BFE8C617-1676-41DE-8CBE-22654239D534}" type="slidenum">
              <a:rPr>
                <a:solidFill>
                  <a:srgbClr val="262626"/>
                </a:solidFill>
              </a:rPr>
              <a:pPr>
                <a:defRPr/>
              </a:pPr>
              <a:t>‹#›</a:t>
            </a:fld>
            <a:endParaRPr dirty="0">
              <a:solidFill>
                <a:srgbClr val="262626"/>
              </a:solidFill>
            </a:endParaRPr>
          </a:p>
        </p:txBody>
      </p:sp>
      <p:sp>
        <p:nvSpPr>
          <p:cNvPr id="9" name="Footer Placeholder 24"/>
          <p:cNvSpPr>
            <a:spLocks noGrp="1"/>
          </p:cNvSpPr>
          <p:nvPr>
            <p:ph type="ftr" sz="quarter" idx="11"/>
          </p:nvPr>
        </p:nvSpPr>
        <p:spPr>
          <a:xfrm>
            <a:off x="1367644" y="6428847"/>
            <a:ext cx="7496175" cy="255587"/>
          </a:xfrm>
        </p:spPr>
        <p:txBody>
          <a:bodyPr/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pPr eaLnBrk="0" hangingPunct="0">
              <a:defRPr/>
            </a:pPr>
            <a:r>
              <a:rPr lang="en-AU" dirty="0">
                <a:solidFill>
                  <a:prstClr val="black"/>
                </a:solidFill>
                <a:latin typeface="Calibri"/>
              </a:rPr>
              <a:t>G107A –CABLE SELECTION BASED ON CURRENT CARRYING CAP. – TAFE NSW</a:t>
            </a:r>
          </a:p>
        </p:txBody>
      </p:sp>
    </p:spTree>
    <p:extLst>
      <p:ext uri="{BB962C8B-B14F-4D97-AF65-F5344CB8AC3E}">
        <p14:creationId xmlns:p14="http://schemas.microsoft.com/office/powerpoint/2010/main" val="4070033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22703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All Blank"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24"/>
          <p:cNvSpPr>
            <a:spLocks noGrp="1"/>
          </p:cNvSpPr>
          <p:nvPr>
            <p:ph type="ftr" sz="quarter" idx="11"/>
          </p:nvPr>
        </p:nvSpPr>
        <p:spPr>
          <a:xfrm>
            <a:off x="1367644" y="6428847"/>
            <a:ext cx="7496175" cy="255587"/>
          </a:xfrm>
        </p:spPr>
        <p:txBody>
          <a:bodyPr/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pPr eaLnBrk="0" hangingPunct="0">
              <a:defRPr/>
            </a:pPr>
            <a:r>
              <a:rPr lang="en-AU" dirty="0">
                <a:solidFill>
                  <a:prstClr val="black"/>
                </a:solidFill>
                <a:latin typeface="Calibri"/>
              </a:rPr>
              <a:t>G107A –CABLE SELECTION BASED ON CURRENT CARRYING CAP. – TAFE NSW</a:t>
            </a:r>
          </a:p>
        </p:txBody>
      </p:sp>
    </p:spTree>
    <p:extLst>
      <p:ext uri="{BB962C8B-B14F-4D97-AF65-F5344CB8AC3E}">
        <p14:creationId xmlns:p14="http://schemas.microsoft.com/office/powerpoint/2010/main" val="29891669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350" y="871538"/>
            <a:ext cx="7610475" cy="411162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noProof="0"/>
              <a:t>Click to edit Master title style</a:t>
            </a:r>
            <a:endParaRPr lang="en-AU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6763" y="2092325"/>
            <a:ext cx="7612062" cy="38560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AU" noProof="0" dirty="0"/>
              <a:t>Use the increase/decrease list level buttons to change styles</a:t>
            </a:r>
          </a:p>
          <a:p>
            <a:pPr lvl="1"/>
            <a:r>
              <a:rPr lang="en-AU" noProof="0" dirty="0"/>
              <a:t>Second level</a:t>
            </a:r>
          </a:p>
          <a:p>
            <a:pPr lvl="2"/>
            <a:r>
              <a:rPr lang="en-AU" noProof="0" dirty="0"/>
              <a:t>Third level</a:t>
            </a:r>
          </a:p>
          <a:p>
            <a:pPr lvl="3"/>
            <a:r>
              <a:rPr lang="en-AU" noProof="0" dirty="0"/>
              <a:t>Fourth level</a:t>
            </a:r>
          </a:p>
          <a:p>
            <a:pPr lvl="4"/>
            <a:r>
              <a:rPr lang="en-AU" noProof="0" dirty="0"/>
              <a:t>Fifth level</a:t>
            </a:r>
          </a:p>
          <a:p>
            <a:pPr lvl="5"/>
            <a:r>
              <a:rPr lang="en-AU" noProof="0" dirty="0"/>
              <a:t>Sixth level</a:t>
            </a:r>
          </a:p>
          <a:p>
            <a:pPr lvl="6"/>
            <a:r>
              <a:rPr lang="en-AU" noProof="0" dirty="0"/>
              <a:t>Seventh level</a:t>
            </a:r>
          </a:p>
          <a:p>
            <a:pPr lvl="7"/>
            <a:r>
              <a:rPr lang="en-AU" noProof="0" dirty="0"/>
              <a:t>Eighth level</a:t>
            </a:r>
          </a:p>
          <a:p>
            <a:pPr lvl="8"/>
            <a:r>
              <a:rPr lang="en-AU" noProof="0" dirty="0"/>
              <a:t>Ninth level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31540" y="6432550"/>
            <a:ext cx="950913" cy="255588"/>
          </a:xfrm>
          <a:prstGeom prst="rect">
            <a:avLst/>
          </a:prstGeom>
          <a:solidFill>
            <a:srgbClr val="4596CA"/>
          </a:solidFill>
        </p:spPr>
        <p:txBody>
          <a:bodyPr lIns="0" tIns="0" rIns="0" bIns="0" anchor="ctr"/>
          <a:lstStyle/>
          <a:p>
            <a:pPr eaLnBrk="0" hangingPunct="0">
              <a:lnSpc>
                <a:spcPts val="1799"/>
              </a:lnSpc>
              <a:defRPr/>
            </a:pPr>
            <a:r>
              <a:rPr lang="en-AU" sz="1599" spc="80" dirty="0">
                <a:solidFill>
                  <a:srgbClr val="000000"/>
                </a:solidFill>
                <a:latin typeface="Calibri"/>
              </a:rPr>
              <a:t>TAFE NSW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1331640" y="6430963"/>
            <a:ext cx="7596336" cy="25558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799"/>
              </a:lnSpc>
              <a:defRPr sz="1333" cap="all" spc="80" baseline="0">
                <a:solidFill>
                  <a:schemeClr val="tx1"/>
                </a:solidFill>
              </a:defRPr>
            </a:lvl1pPr>
          </a:lstStyle>
          <a:p>
            <a:pPr eaLnBrk="0" hangingPunct="0">
              <a:defRPr/>
            </a:pPr>
            <a:r>
              <a:rPr lang="en-AU" dirty="0">
                <a:solidFill>
                  <a:prstClr val="black"/>
                </a:solidFill>
              </a:rPr>
              <a:t> </a:t>
            </a:r>
            <a:r>
              <a:rPr lang="en-AU" sz="1200" dirty="0">
                <a:solidFill>
                  <a:prstClr val="black"/>
                </a:solidFill>
                <a:latin typeface="Calibri"/>
              </a:rPr>
              <a:t>G063A/G107A – Topic 9 – CABLE SELECTION BASED ON CURRENT CARRYING CAP. – TAFE NSW MILLER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43508" y="6457950"/>
            <a:ext cx="454025" cy="2159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lnSpc>
                <a:spcPts val="1866"/>
              </a:lnSpc>
              <a:defRPr lang="en-AU" sz="133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 eaLnBrk="0" hangingPunct="0">
              <a:defRPr/>
            </a:pPr>
            <a:fld id="{9553CF4A-1C55-4691-AA44-F3CDDED88A14}" type="slidenum">
              <a:rPr>
                <a:solidFill>
                  <a:prstClr val="black"/>
                </a:solidFill>
              </a:rPr>
              <a:pPr eaLnBrk="0" hangingPunct="0">
                <a:defRPr/>
              </a:pPr>
              <a:t>‹#›</a:t>
            </a:fld>
            <a:endParaRPr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4894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31" r:id="rId2"/>
    <p:sldLayoutId id="2147483732" r:id="rId3"/>
    <p:sldLayoutId id="2147483745" r:id="rId4"/>
    <p:sldLayoutId id="2147483733" r:id="rId5"/>
    <p:sldLayoutId id="2147483734" r:id="rId6"/>
    <p:sldLayoutId id="2147483741" r:id="rId7"/>
  </p:sldLayoutIdLst>
  <p:hf sldNum="0" hdr="0" dt="0"/>
  <p:txStyles>
    <p:titleStyle>
      <a:lvl1pPr algn="l" defTabSz="1217613" rtl="0" eaLnBrk="0" fontAlgn="base" hangingPunct="0">
        <a:lnSpc>
          <a:spcPts val="3463"/>
        </a:lnSpc>
        <a:spcBef>
          <a:spcPct val="0"/>
        </a:spcBef>
        <a:spcAft>
          <a:spcPct val="0"/>
        </a:spcAft>
        <a:defRPr sz="3900" b="1" kern="1200" cap="all">
          <a:solidFill>
            <a:schemeClr val="bg2"/>
          </a:solidFill>
          <a:latin typeface="+mj-lt"/>
          <a:ea typeface="+mj-ea"/>
          <a:cs typeface="Arial" pitchFamily="34" charset="0"/>
        </a:defRPr>
      </a:lvl1pPr>
      <a:lvl2pPr algn="l" defTabSz="1217613" rtl="0" eaLnBrk="0" fontAlgn="base" hangingPunct="0">
        <a:lnSpc>
          <a:spcPts val="3463"/>
        </a:lnSpc>
        <a:spcBef>
          <a:spcPct val="0"/>
        </a:spcBef>
        <a:spcAft>
          <a:spcPct val="0"/>
        </a:spcAft>
        <a:defRPr sz="3900" b="1">
          <a:solidFill>
            <a:schemeClr val="bg2"/>
          </a:solidFill>
          <a:latin typeface="Calibri" pitchFamily="34" charset="0"/>
          <a:cs typeface="Arial" charset="0"/>
        </a:defRPr>
      </a:lvl2pPr>
      <a:lvl3pPr algn="l" defTabSz="1217613" rtl="0" eaLnBrk="0" fontAlgn="base" hangingPunct="0">
        <a:lnSpc>
          <a:spcPts val="3463"/>
        </a:lnSpc>
        <a:spcBef>
          <a:spcPct val="0"/>
        </a:spcBef>
        <a:spcAft>
          <a:spcPct val="0"/>
        </a:spcAft>
        <a:defRPr sz="3900" b="1">
          <a:solidFill>
            <a:schemeClr val="bg2"/>
          </a:solidFill>
          <a:latin typeface="Calibri" pitchFamily="34" charset="0"/>
          <a:cs typeface="Arial" charset="0"/>
        </a:defRPr>
      </a:lvl3pPr>
      <a:lvl4pPr algn="l" defTabSz="1217613" rtl="0" eaLnBrk="0" fontAlgn="base" hangingPunct="0">
        <a:lnSpc>
          <a:spcPts val="3463"/>
        </a:lnSpc>
        <a:spcBef>
          <a:spcPct val="0"/>
        </a:spcBef>
        <a:spcAft>
          <a:spcPct val="0"/>
        </a:spcAft>
        <a:defRPr sz="3900" b="1">
          <a:solidFill>
            <a:schemeClr val="bg2"/>
          </a:solidFill>
          <a:latin typeface="Calibri" pitchFamily="34" charset="0"/>
          <a:cs typeface="Arial" charset="0"/>
        </a:defRPr>
      </a:lvl4pPr>
      <a:lvl5pPr algn="l" defTabSz="1217613" rtl="0" eaLnBrk="0" fontAlgn="base" hangingPunct="0">
        <a:lnSpc>
          <a:spcPts val="3463"/>
        </a:lnSpc>
        <a:spcBef>
          <a:spcPct val="0"/>
        </a:spcBef>
        <a:spcAft>
          <a:spcPct val="0"/>
        </a:spcAft>
        <a:defRPr sz="3900" b="1">
          <a:solidFill>
            <a:schemeClr val="bg2"/>
          </a:solidFill>
          <a:latin typeface="Calibri" pitchFamily="34" charset="0"/>
          <a:cs typeface="Arial" charset="0"/>
        </a:defRPr>
      </a:lvl5pPr>
      <a:lvl6pPr marL="457200" algn="l" defTabSz="1217613" rtl="0" fontAlgn="base">
        <a:lnSpc>
          <a:spcPts val="3463"/>
        </a:lnSpc>
        <a:spcBef>
          <a:spcPct val="0"/>
        </a:spcBef>
        <a:spcAft>
          <a:spcPct val="0"/>
        </a:spcAft>
        <a:defRPr sz="3900" b="1">
          <a:solidFill>
            <a:schemeClr val="bg2"/>
          </a:solidFill>
          <a:latin typeface="Calibri" pitchFamily="34" charset="0"/>
          <a:cs typeface="Arial" charset="0"/>
        </a:defRPr>
      </a:lvl6pPr>
      <a:lvl7pPr marL="914400" algn="l" defTabSz="1217613" rtl="0" fontAlgn="base">
        <a:lnSpc>
          <a:spcPts val="3463"/>
        </a:lnSpc>
        <a:spcBef>
          <a:spcPct val="0"/>
        </a:spcBef>
        <a:spcAft>
          <a:spcPct val="0"/>
        </a:spcAft>
        <a:defRPr sz="3900" b="1">
          <a:solidFill>
            <a:schemeClr val="bg2"/>
          </a:solidFill>
          <a:latin typeface="Calibri" pitchFamily="34" charset="0"/>
          <a:cs typeface="Arial" charset="0"/>
        </a:defRPr>
      </a:lvl7pPr>
      <a:lvl8pPr marL="1371600" algn="l" defTabSz="1217613" rtl="0" fontAlgn="base">
        <a:lnSpc>
          <a:spcPts val="3463"/>
        </a:lnSpc>
        <a:spcBef>
          <a:spcPct val="0"/>
        </a:spcBef>
        <a:spcAft>
          <a:spcPct val="0"/>
        </a:spcAft>
        <a:defRPr sz="3900" b="1">
          <a:solidFill>
            <a:schemeClr val="bg2"/>
          </a:solidFill>
          <a:latin typeface="Calibri" pitchFamily="34" charset="0"/>
          <a:cs typeface="Arial" charset="0"/>
        </a:defRPr>
      </a:lvl8pPr>
      <a:lvl9pPr marL="1828800" algn="l" defTabSz="1217613" rtl="0" fontAlgn="base">
        <a:lnSpc>
          <a:spcPts val="3463"/>
        </a:lnSpc>
        <a:spcBef>
          <a:spcPct val="0"/>
        </a:spcBef>
        <a:spcAft>
          <a:spcPct val="0"/>
        </a:spcAft>
        <a:defRPr sz="3900" b="1">
          <a:solidFill>
            <a:schemeClr val="bg2"/>
          </a:solidFill>
          <a:latin typeface="Calibri" pitchFamily="34" charset="0"/>
          <a:cs typeface="Arial" charset="0"/>
        </a:defRPr>
      </a:lvl9pPr>
    </p:titleStyle>
    <p:bodyStyle>
      <a:lvl1pPr algn="l" defTabSz="1217613" rtl="0" eaLnBrk="0" fontAlgn="base" hangingPunct="0">
        <a:lnSpc>
          <a:spcPts val="2000"/>
        </a:lnSpc>
        <a:spcBef>
          <a:spcPct val="0"/>
        </a:spcBef>
        <a:spcAft>
          <a:spcPts val="1325"/>
        </a:spcAft>
        <a:buFont typeface="Arial" charset="0"/>
        <a:defRPr sz="1900" b="1" kern="1200" cap="all">
          <a:solidFill>
            <a:schemeClr val="bg2"/>
          </a:solidFill>
          <a:latin typeface="+mn-lt"/>
          <a:ea typeface="+mn-ea"/>
          <a:cs typeface="Arial" pitchFamily="34" charset="0"/>
        </a:defRPr>
      </a:lvl1pPr>
      <a:lvl2pPr algn="l" defTabSz="1217613" rtl="0" eaLnBrk="0" fontAlgn="base" hangingPunct="0">
        <a:lnSpc>
          <a:spcPts val="2000"/>
        </a:lnSpc>
        <a:spcBef>
          <a:spcPct val="0"/>
        </a:spcBef>
        <a:spcAft>
          <a:spcPts val="800"/>
        </a:spcAft>
        <a:buClr>
          <a:schemeClr val="accent1"/>
        </a:buClr>
        <a:buSzPct val="70000"/>
        <a:buFont typeface="Arial" charset="0"/>
        <a:defRPr b="1" kern="1200">
          <a:solidFill>
            <a:srgbClr val="4596CA"/>
          </a:solidFill>
          <a:latin typeface="+mn-lt"/>
          <a:ea typeface="+mn-ea"/>
          <a:cs typeface="Arial" pitchFamily="34" charset="0"/>
        </a:defRPr>
      </a:lvl2pPr>
      <a:lvl3pPr algn="l" defTabSz="1217613" rtl="0" eaLnBrk="0" fontAlgn="base" hangingPunct="0">
        <a:lnSpc>
          <a:spcPts val="2000"/>
        </a:lnSpc>
        <a:spcBef>
          <a:spcPct val="0"/>
        </a:spcBef>
        <a:spcAft>
          <a:spcPts val="1325"/>
        </a:spcAft>
        <a:buSzPct val="70000"/>
        <a:buFont typeface="Arial" charset="0"/>
        <a:defRPr kern="1200">
          <a:solidFill>
            <a:schemeClr val="tx2"/>
          </a:solidFill>
          <a:latin typeface="+mn-lt"/>
          <a:ea typeface="+mn-ea"/>
          <a:cs typeface="Arial" pitchFamily="34" charset="0"/>
        </a:defRPr>
      </a:lvl3pPr>
      <a:lvl4pPr marL="301625" indent="-301625" algn="l" defTabSz="1217613" rtl="0" eaLnBrk="0" fontAlgn="base" hangingPunct="0">
        <a:lnSpc>
          <a:spcPts val="2000"/>
        </a:lnSpc>
        <a:spcBef>
          <a:spcPct val="0"/>
        </a:spcBef>
        <a:spcAft>
          <a:spcPts val="1325"/>
        </a:spcAft>
        <a:buClr>
          <a:srgbClr val="4596CA"/>
        </a:buClr>
        <a:buSzPct val="80000"/>
        <a:buFont typeface="Wingdings" pitchFamily="2" charset="2"/>
        <a:buChar char="§"/>
        <a:defRPr kern="1200">
          <a:solidFill>
            <a:schemeClr val="tx2"/>
          </a:solidFill>
          <a:latin typeface="+mn-lt"/>
          <a:ea typeface="+mn-ea"/>
          <a:cs typeface="Arial" pitchFamily="34" charset="0"/>
        </a:defRPr>
      </a:lvl4pPr>
      <a:lvl5pPr marL="603250" indent="-301625" algn="l" defTabSz="1217613" rtl="0" eaLnBrk="0" fontAlgn="base" hangingPunct="0">
        <a:lnSpc>
          <a:spcPts val="2000"/>
        </a:lnSpc>
        <a:spcBef>
          <a:spcPct val="0"/>
        </a:spcBef>
        <a:spcAft>
          <a:spcPts val="1325"/>
        </a:spcAft>
        <a:buClr>
          <a:srgbClr val="4596CA"/>
        </a:buClr>
        <a:buSzPct val="80000"/>
        <a:buFont typeface="Wingdings" pitchFamily="2" charset="2"/>
        <a:buChar char="§"/>
        <a:defRPr kern="1200">
          <a:solidFill>
            <a:schemeClr val="tx2"/>
          </a:solidFill>
          <a:latin typeface="+mn-lt"/>
          <a:ea typeface="+mn-ea"/>
          <a:cs typeface="Arial" pitchFamily="34" charset="0"/>
        </a:defRPr>
      </a:lvl5pPr>
      <a:lvl6pPr marL="906905" indent="-302302" algn="l" defTabSz="1218804" rtl="0" eaLnBrk="1" latinLnBrk="0" hangingPunct="1">
        <a:lnSpc>
          <a:spcPts val="1999"/>
        </a:lnSpc>
        <a:spcBef>
          <a:spcPts val="0"/>
        </a:spcBef>
        <a:spcAft>
          <a:spcPts val="1322"/>
        </a:spcAft>
        <a:buClr>
          <a:srgbClr val="4596CA"/>
        </a:buClr>
        <a:buSzPct val="80000"/>
        <a:buFont typeface="Wingdings" panose="05000000000000000000" pitchFamily="2" charset="2"/>
        <a:buChar char="§"/>
        <a:defRPr sz="1866" kern="1200">
          <a:solidFill>
            <a:schemeClr val="tx2"/>
          </a:solidFill>
          <a:latin typeface="+mn-lt"/>
          <a:ea typeface="+mn-ea"/>
          <a:cs typeface="Arial" pitchFamily="34" charset="0"/>
        </a:defRPr>
      </a:lvl6pPr>
      <a:lvl7pPr marL="1209207" indent="-302302" algn="l" defTabSz="1218804" rtl="0" eaLnBrk="1" latinLnBrk="0" hangingPunct="1">
        <a:lnSpc>
          <a:spcPts val="1999"/>
        </a:lnSpc>
        <a:spcBef>
          <a:spcPts val="0"/>
        </a:spcBef>
        <a:spcAft>
          <a:spcPts val="1322"/>
        </a:spcAft>
        <a:buClr>
          <a:srgbClr val="4596CA"/>
        </a:buClr>
        <a:buSzPct val="80000"/>
        <a:buFont typeface="Wingdings" panose="05000000000000000000" pitchFamily="2" charset="2"/>
        <a:buChar char="§"/>
        <a:defRPr sz="1866" kern="1200">
          <a:solidFill>
            <a:schemeClr val="tx2"/>
          </a:solidFill>
          <a:latin typeface="+mn-lt"/>
          <a:ea typeface="+mn-ea"/>
          <a:cs typeface="Arial" pitchFamily="34" charset="0"/>
        </a:defRPr>
      </a:lvl7pPr>
      <a:lvl8pPr marL="1511509" indent="-302302" algn="l" defTabSz="1218804" rtl="0" eaLnBrk="1" latinLnBrk="0" hangingPunct="1">
        <a:lnSpc>
          <a:spcPts val="1999"/>
        </a:lnSpc>
        <a:spcBef>
          <a:spcPts val="0"/>
        </a:spcBef>
        <a:spcAft>
          <a:spcPts val="1322"/>
        </a:spcAft>
        <a:buClr>
          <a:srgbClr val="4596CA"/>
        </a:buClr>
        <a:buSzPct val="80000"/>
        <a:buFont typeface="Wingdings" panose="05000000000000000000" pitchFamily="2" charset="2"/>
        <a:buChar char="§"/>
        <a:defRPr sz="1866" kern="1200">
          <a:solidFill>
            <a:schemeClr val="tx2"/>
          </a:solidFill>
          <a:latin typeface="+mn-lt"/>
          <a:ea typeface="+mn-ea"/>
          <a:cs typeface="Arial" pitchFamily="34" charset="0"/>
        </a:defRPr>
      </a:lvl8pPr>
      <a:lvl9pPr marL="1813810" indent="-302302" algn="l" defTabSz="1218804" rtl="0" eaLnBrk="1" latinLnBrk="0" hangingPunct="1">
        <a:lnSpc>
          <a:spcPts val="1999"/>
        </a:lnSpc>
        <a:spcBef>
          <a:spcPts val="0"/>
        </a:spcBef>
        <a:spcAft>
          <a:spcPts val="1322"/>
        </a:spcAft>
        <a:buClr>
          <a:srgbClr val="4596CA"/>
        </a:buClr>
        <a:buSzPct val="80000"/>
        <a:buFont typeface="Wingdings" panose="05000000000000000000" pitchFamily="2" charset="2"/>
        <a:buChar char="§"/>
        <a:defRPr sz="1866" kern="1200">
          <a:solidFill>
            <a:schemeClr val="tx2"/>
          </a:solidFill>
          <a:latin typeface="+mn-lt"/>
          <a:ea typeface="+mn-ea"/>
          <a:cs typeface="Arial" pitchFamily="34" charset="0"/>
        </a:defRPr>
      </a:lvl9pPr>
    </p:bodyStyle>
    <p:otherStyle>
      <a:defPPr>
        <a:defRPr lang="en-US"/>
      </a:defPPr>
      <a:lvl1pPr marL="0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1pPr>
      <a:lvl2pPr marL="609402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218804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3pPr>
      <a:lvl4pPr marL="1828206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4pPr>
      <a:lvl5pPr marL="2437608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5pPr>
      <a:lvl6pPr marL="3047009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6pPr>
      <a:lvl7pPr marL="3656411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7pPr>
      <a:lvl8pPr marL="4265813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8pPr>
      <a:lvl9pPr marL="4875215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3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3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3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3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3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3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3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3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3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3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3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3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3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3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3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5.png"/><Relationship Id="rId4" Type="http://schemas.openxmlformats.org/officeDocument/2006/relationships/image" Target="../media/image84.png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3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3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3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3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3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4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3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3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3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3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3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3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39652" y="1922346"/>
            <a:ext cx="5724636" cy="20467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800" b="1" dirty="0">
                <a:latin typeface="+mj-lt"/>
              </a:rPr>
              <a:t>SECTION 6</a:t>
            </a:r>
          </a:p>
          <a:p>
            <a:pPr algn="l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800" b="1" dirty="0">
                <a:latin typeface="+mj-lt"/>
              </a:rPr>
              <a:t>CABLE SELECTION BASED ON</a:t>
            </a:r>
          </a:p>
          <a:p>
            <a:pPr algn="l">
              <a:spcBef>
                <a:spcPts val="600"/>
              </a:spcBef>
              <a:spcAft>
                <a:spcPts val="600"/>
              </a:spcAft>
              <a:defRPr/>
            </a:pPr>
            <a:r>
              <a:rPr lang="en-AU" sz="2800" b="1" dirty="0">
                <a:latin typeface="+mj-lt"/>
              </a:rPr>
              <a:t>CURRENT CARRYING CAPACITY</a:t>
            </a:r>
          </a:p>
          <a:p>
            <a:pPr algn="l"/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5361840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val 2"/>
          <p:cNvSpPr>
            <a:spLocks noChangeAspect="1" noChangeArrowheads="1"/>
          </p:cNvSpPr>
          <p:nvPr/>
        </p:nvSpPr>
        <p:spPr bwMode="auto">
          <a:xfrm>
            <a:off x="8856029" y="6489340"/>
            <a:ext cx="144463" cy="142875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800" dirty="0">
                <a:latin typeface="Arial" charset="0"/>
              </a:rPr>
              <a:t>L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317" y="499075"/>
            <a:ext cx="8639175" cy="573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prstDash val="lgDash"/>
                <a:miter lim="800000"/>
                <a:headEnd/>
                <a:tailEnd/>
              </a14:hiddenLine>
            </a:ext>
          </a:extLst>
        </p:spPr>
      </p:pic>
      <p:sp>
        <p:nvSpPr>
          <p:cNvPr id="8" name="Oval 7"/>
          <p:cNvSpPr>
            <a:spLocks noChangeAspect="1"/>
          </p:cNvSpPr>
          <p:nvPr/>
        </p:nvSpPr>
        <p:spPr bwMode="auto">
          <a:xfrm>
            <a:off x="5543550" y="1362497"/>
            <a:ext cx="287338" cy="288925"/>
          </a:xfrm>
          <a:prstGeom prst="ellips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AU" altLang="en-US"/>
          </a:p>
        </p:txBody>
      </p:sp>
      <p:cxnSp>
        <p:nvCxnSpPr>
          <p:cNvPr id="11" name="Straight Connector 10"/>
          <p:cNvCxnSpPr>
            <a:cxnSpLocks noChangeShapeType="1"/>
          </p:cNvCxnSpPr>
          <p:nvPr/>
        </p:nvCxnSpPr>
        <p:spPr bwMode="auto">
          <a:xfrm rot="5400000">
            <a:off x="5093493" y="1345829"/>
            <a:ext cx="900113" cy="0"/>
          </a:xfrm>
          <a:prstGeom prst="line">
            <a:avLst/>
          </a:prstGeom>
          <a:noFill/>
          <a:ln w="22225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" name="Oval 11"/>
          <p:cNvSpPr>
            <a:spLocks noChangeAspect="1"/>
          </p:cNvSpPr>
          <p:nvPr/>
        </p:nvSpPr>
        <p:spPr bwMode="auto">
          <a:xfrm>
            <a:off x="5543550" y="1075160"/>
            <a:ext cx="288925" cy="288925"/>
          </a:xfrm>
          <a:prstGeom prst="ellips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AU" altLang="en-US"/>
          </a:p>
        </p:txBody>
      </p:sp>
      <p:sp>
        <p:nvSpPr>
          <p:cNvPr id="13" name="Oval 12"/>
          <p:cNvSpPr>
            <a:spLocks noChangeAspect="1"/>
          </p:cNvSpPr>
          <p:nvPr/>
        </p:nvSpPr>
        <p:spPr bwMode="auto">
          <a:xfrm>
            <a:off x="6948488" y="1075160"/>
            <a:ext cx="215900" cy="215900"/>
          </a:xfrm>
          <a:prstGeom prst="ellips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AU" altLang="en-US"/>
          </a:p>
        </p:txBody>
      </p:sp>
      <p:cxnSp>
        <p:nvCxnSpPr>
          <p:cNvPr id="15" name="Straight Connector 14"/>
          <p:cNvCxnSpPr>
            <a:cxnSpLocks noChangeShapeType="1"/>
          </p:cNvCxnSpPr>
          <p:nvPr/>
        </p:nvCxnSpPr>
        <p:spPr bwMode="auto">
          <a:xfrm>
            <a:off x="6938963" y="824335"/>
            <a:ext cx="0" cy="1417637"/>
          </a:xfrm>
          <a:prstGeom prst="line">
            <a:avLst/>
          </a:prstGeom>
          <a:noFill/>
          <a:ln w="22225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" name="Oval 15"/>
          <p:cNvSpPr>
            <a:spLocks noChangeAspect="1"/>
          </p:cNvSpPr>
          <p:nvPr/>
        </p:nvSpPr>
        <p:spPr bwMode="auto">
          <a:xfrm>
            <a:off x="6946900" y="852910"/>
            <a:ext cx="215900" cy="215900"/>
          </a:xfrm>
          <a:prstGeom prst="ellips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AU" altLang="en-US"/>
          </a:p>
        </p:txBody>
      </p:sp>
      <p:sp>
        <p:nvSpPr>
          <p:cNvPr id="17" name="Oval 16"/>
          <p:cNvSpPr>
            <a:spLocks noChangeAspect="1"/>
          </p:cNvSpPr>
          <p:nvPr/>
        </p:nvSpPr>
        <p:spPr bwMode="auto">
          <a:xfrm>
            <a:off x="7127875" y="967210"/>
            <a:ext cx="215900" cy="215900"/>
          </a:xfrm>
          <a:prstGeom prst="ellips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AU" altLang="en-US"/>
          </a:p>
        </p:txBody>
      </p:sp>
      <p:sp>
        <p:nvSpPr>
          <p:cNvPr id="18" name="Oval 17"/>
          <p:cNvSpPr>
            <a:spLocks noChangeAspect="1"/>
          </p:cNvSpPr>
          <p:nvPr/>
        </p:nvSpPr>
        <p:spPr bwMode="auto">
          <a:xfrm>
            <a:off x="6938963" y="1938760"/>
            <a:ext cx="214312" cy="217487"/>
          </a:xfrm>
          <a:prstGeom prst="ellips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AU" altLang="en-US"/>
          </a:p>
        </p:txBody>
      </p:sp>
      <p:sp>
        <p:nvSpPr>
          <p:cNvPr id="19" name="Oval 18"/>
          <p:cNvSpPr>
            <a:spLocks noChangeAspect="1"/>
          </p:cNvSpPr>
          <p:nvPr/>
        </p:nvSpPr>
        <p:spPr bwMode="auto">
          <a:xfrm>
            <a:off x="6948488" y="1506960"/>
            <a:ext cx="215900" cy="215900"/>
          </a:xfrm>
          <a:prstGeom prst="ellips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AU" altLang="en-US"/>
          </a:p>
        </p:txBody>
      </p:sp>
      <p:sp>
        <p:nvSpPr>
          <p:cNvPr id="21" name="Oval 20"/>
          <p:cNvSpPr>
            <a:spLocks noChangeAspect="1"/>
          </p:cNvSpPr>
          <p:nvPr/>
        </p:nvSpPr>
        <p:spPr bwMode="auto">
          <a:xfrm>
            <a:off x="6938963" y="1722860"/>
            <a:ext cx="214312" cy="215900"/>
          </a:xfrm>
          <a:prstGeom prst="ellips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AU" altLang="en-US"/>
          </a:p>
        </p:txBody>
      </p:sp>
      <p:grpSp>
        <p:nvGrpSpPr>
          <p:cNvPr id="22" name="Group 23"/>
          <p:cNvGrpSpPr>
            <a:grpSpLocks/>
          </p:cNvGrpSpPr>
          <p:nvPr/>
        </p:nvGrpSpPr>
        <p:grpSpPr bwMode="auto">
          <a:xfrm>
            <a:off x="5435600" y="994197"/>
            <a:ext cx="107950" cy="681038"/>
            <a:chOff x="5436096" y="1079215"/>
            <a:chExt cx="108012" cy="681831"/>
          </a:xfrm>
        </p:grpSpPr>
        <p:cxnSp>
          <p:nvCxnSpPr>
            <p:cNvPr id="23" name="Straight Connector 4"/>
            <p:cNvCxnSpPr>
              <a:cxnSpLocks noChangeShapeType="1"/>
            </p:cNvCxnSpPr>
            <p:nvPr/>
          </p:nvCxnSpPr>
          <p:spPr bwMode="auto">
            <a:xfrm>
              <a:off x="5436096" y="1079215"/>
              <a:ext cx="108012" cy="72231"/>
            </a:xfrm>
            <a:prstGeom prst="line">
              <a:avLst/>
            </a:prstGeom>
            <a:noFill/>
            <a:ln w="22225" algn="ctr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" name="Straight Connector 26"/>
            <p:cNvCxnSpPr>
              <a:cxnSpLocks noChangeShapeType="1"/>
            </p:cNvCxnSpPr>
            <p:nvPr/>
          </p:nvCxnSpPr>
          <p:spPr bwMode="auto">
            <a:xfrm>
              <a:off x="5436096" y="1231615"/>
              <a:ext cx="108012" cy="72231"/>
            </a:xfrm>
            <a:prstGeom prst="line">
              <a:avLst/>
            </a:prstGeom>
            <a:noFill/>
            <a:ln w="22225" algn="ctr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" name="Straight Connector 27"/>
            <p:cNvCxnSpPr>
              <a:cxnSpLocks noChangeShapeType="1"/>
            </p:cNvCxnSpPr>
            <p:nvPr/>
          </p:nvCxnSpPr>
          <p:spPr bwMode="auto">
            <a:xfrm>
              <a:off x="5436096" y="1384015"/>
              <a:ext cx="108012" cy="72231"/>
            </a:xfrm>
            <a:prstGeom prst="line">
              <a:avLst/>
            </a:prstGeom>
            <a:noFill/>
            <a:ln w="22225" algn="ctr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" name="Straight Connector 28"/>
            <p:cNvCxnSpPr>
              <a:cxnSpLocks noChangeShapeType="1"/>
            </p:cNvCxnSpPr>
            <p:nvPr/>
          </p:nvCxnSpPr>
          <p:spPr bwMode="auto">
            <a:xfrm>
              <a:off x="5436096" y="1536415"/>
              <a:ext cx="108012" cy="72231"/>
            </a:xfrm>
            <a:prstGeom prst="line">
              <a:avLst/>
            </a:prstGeom>
            <a:noFill/>
            <a:ln w="22225" algn="ctr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" name="Straight Connector 29"/>
            <p:cNvCxnSpPr>
              <a:cxnSpLocks noChangeShapeType="1"/>
            </p:cNvCxnSpPr>
            <p:nvPr/>
          </p:nvCxnSpPr>
          <p:spPr bwMode="auto">
            <a:xfrm>
              <a:off x="5436096" y="1688815"/>
              <a:ext cx="108012" cy="72231"/>
            </a:xfrm>
            <a:prstGeom prst="line">
              <a:avLst/>
            </a:prstGeom>
            <a:noFill/>
            <a:ln w="22225" algn="ctr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8" name="Group 36"/>
          <p:cNvGrpSpPr>
            <a:grpSpLocks/>
          </p:cNvGrpSpPr>
          <p:nvPr/>
        </p:nvGrpSpPr>
        <p:grpSpPr bwMode="auto">
          <a:xfrm>
            <a:off x="6831013" y="751310"/>
            <a:ext cx="107950" cy="682625"/>
            <a:chOff x="5436096" y="1079215"/>
            <a:chExt cx="108012" cy="681831"/>
          </a:xfrm>
        </p:grpSpPr>
        <p:cxnSp>
          <p:nvCxnSpPr>
            <p:cNvPr id="29" name="Straight Connector 37"/>
            <p:cNvCxnSpPr>
              <a:cxnSpLocks noChangeShapeType="1"/>
            </p:cNvCxnSpPr>
            <p:nvPr/>
          </p:nvCxnSpPr>
          <p:spPr bwMode="auto">
            <a:xfrm>
              <a:off x="5436096" y="1079215"/>
              <a:ext cx="108012" cy="72231"/>
            </a:xfrm>
            <a:prstGeom prst="line">
              <a:avLst/>
            </a:prstGeom>
            <a:noFill/>
            <a:ln w="22225" algn="ctr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" name="Straight Connector 38"/>
            <p:cNvCxnSpPr>
              <a:cxnSpLocks noChangeShapeType="1"/>
            </p:cNvCxnSpPr>
            <p:nvPr/>
          </p:nvCxnSpPr>
          <p:spPr bwMode="auto">
            <a:xfrm>
              <a:off x="5436096" y="1231615"/>
              <a:ext cx="108012" cy="72231"/>
            </a:xfrm>
            <a:prstGeom prst="line">
              <a:avLst/>
            </a:prstGeom>
            <a:noFill/>
            <a:ln w="22225" algn="ctr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1" name="Straight Connector 39"/>
            <p:cNvCxnSpPr>
              <a:cxnSpLocks noChangeShapeType="1"/>
            </p:cNvCxnSpPr>
            <p:nvPr/>
          </p:nvCxnSpPr>
          <p:spPr bwMode="auto">
            <a:xfrm>
              <a:off x="5436096" y="1384015"/>
              <a:ext cx="108012" cy="72231"/>
            </a:xfrm>
            <a:prstGeom prst="line">
              <a:avLst/>
            </a:prstGeom>
            <a:noFill/>
            <a:ln w="22225" algn="ctr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2" name="Straight Connector 40"/>
            <p:cNvCxnSpPr>
              <a:cxnSpLocks noChangeShapeType="1"/>
            </p:cNvCxnSpPr>
            <p:nvPr/>
          </p:nvCxnSpPr>
          <p:spPr bwMode="auto">
            <a:xfrm>
              <a:off x="5436096" y="1536415"/>
              <a:ext cx="108012" cy="72231"/>
            </a:xfrm>
            <a:prstGeom prst="line">
              <a:avLst/>
            </a:prstGeom>
            <a:noFill/>
            <a:ln w="22225" algn="ctr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3" name="Straight Connector 41"/>
            <p:cNvCxnSpPr>
              <a:cxnSpLocks noChangeShapeType="1"/>
            </p:cNvCxnSpPr>
            <p:nvPr/>
          </p:nvCxnSpPr>
          <p:spPr bwMode="auto">
            <a:xfrm>
              <a:off x="5436096" y="1688815"/>
              <a:ext cx="108012" cy="72231"/>
            </a:xfrm>
            <a:prstGeom prst="line">
              <a:avLst/>
            </a:prstGeom>
            <a:noFill/>
            <a:ln w="22225" algn="ctr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4" name="Group 42"/>
          <p:cNvGrpSpPr>
            <a:grpSpLocks/>
          </p:cNvGrpSpPr>
          <p:nvPr/>
        </p:nvGrpSpPr>
        <p:grpSpPr bwMode="auto">
          <a:xfrm>
            <a:off x="6831013" y="1532360"/>
            <a:ext cx="107950" cy="682625"/>
            <a:chOff x="5436096" y="1079215"/>
            <a:chExt cx="108012" cy="681831"/>
          </a:xfrm>
        </p:grpSpPr>
        <p:cxnSp>
          <p:nvCxnSpPr>
            <p:cNvPr id="35" name="Straight Connector 43"/>
            <p:cNvCxnSpPr>
              <a:cxnSpLocks noChangeShapeType="1"/>
            </p:cNvCxnSpPr>
            <p:nvPr/>
          </p:nvCxnSpPr>
          <p:spPr bwMode="auto">
            <a:xfrm>
              <a:off x="5436096" y="1079215"/>
              <a:ext cx="108012" cy="72231"/>
            </a:xfrm>
            <a:prstGeom prst="line">
              <a:avLst/>
            </a:prstGeom>
            <a:noFill/>
            <a:ln w="22225" algn="ctr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6" name="Straight Connector 44"/>
            <p:cNvCxnSpPr>
              <a:cxnSpLocks noChangeShapeType="1"/>
            </p:cNvCxnSpPr>
            <p:nvPr/>
          </p:nvCxnSpPr>
          <p:spPr bwMode="auto">
            <a:xfrm>
              <a:off x="5436096" y="1231615"/>
              <a:ext cx="108012" cy="72231"/>
            </a:xfrm>
            <a:prstGeom prst="line">
              <a:avLst/>
            </a:prstGeom>
            <a:noFill/>
            <a:ln w="22225" algn="ctr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7" name="Straight Connector 45"/>
            <p:cNvCxnSpPr>
              <a:cxnSpLocks noChangeShapeType="1"/>
            </p:cNvCxnSpPr>
            <p:nvPr/>
          </p:nvCxnSpPr>
          <p:spPr bwMode="auto">
            <a:xfrm>
              <a:off x="5436096" y="1384015"/>
              <a:ext cx="108012" cy="72231"/>
            </a:xfrm>
            <a:prstGeom prst="line">
              <a:avLst/>
            </a:prstGeom>
            <a:noFill/>
            <a:ln w="22225" algn="ctr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8" name="Straight Connector 46"/>
            <p:cNvCxnSpPr>
              <a:cxnSpLocks noChangeShapeType="1"/>
            </p:cNvCxnSpPr>
            <p:nvPr/>
          </p:nvCxnSpPr>
          <p:spPr bwMode="auto">
            <a:xfrm>
              <a:off x="5436096" y="1536415"/>
              <a:ext cx="108012" cy="72231"/>
            </a:xfrm>
            <a:prstGeom prst="line">
              <a:avLst/>
            </a:prstGeom>
            <a:noFill/>
            <a:ln w="22225" algn="ctr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9" name="Straight Connector 47"/>
            <p:cNvCxnSpPr>
              <a:cxnSpLocks noChangeShapeType="1"/>
            </p:cNvCxnSpPr>
            <p:nvPr/>
          </p:nvCxnSpPr>
          <p:spPr bwMode="auto">
            <a:xfrm>
              <a:off x="5436096" y="1688815"/>
              <a:ext cx="108012" cy="72231"/>
            </a:xfrm>
            <a:prstGeom prst="line">
              <a:avLst/>
            </a:prstGeom>
            <a:noFill/>
            <a:ln w="22225" algn="ctr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40" name="Oval 39"/>
          <p:cNvSpPr>
            <a:spLocks noChangeAspect="1"/>
          </p:cNvSpPr>
          <p:nvPr/>
        </p:nvSpPr>
        <p:spPr bwMode="auto">
          <a:xfrm rot="16200000">
            <a:off x="6082507" y="1845891"/>
            <a:ext cx="287337" cy="288925"/>
          </a:xfrm>
          <a:prstGeom prst="ellips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AU" altLang="en-US"/>
          </a:p>
        </p:txBody>
      </p:sp>
      <p:cxnSp>
        <p:nvCxnSpPr>
          <p:cNvPr id="41" name="Straight Connector 40"/>
          <p:cNvCxnSpPr>
            <a:cxnSpLocks noChangeShapeType="1"/>
          </p:cNvCxnSpPr>
          <p:nvPr/>
        </p:nvCxnSpPr>
        <p:spPr bwMode="auto">
          <a:xfrm>
            <a:off x="5614988" y="2134022"/>
            <a:ext cx="900112" cy="0"/>
          </a:xfrm>
          <a:prstGeom prst="line">
            <a:avLst/>
          </a:prstGeom>
          <a:noFill/>
          <a:ln w="22225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2" name="Oval 41"/>
          <p:cNvSpPr>
            <a:spLocks noChangeAspect="1"/>
          </p:cNvSpPr>
          <p:nvPr/>
        </p:nvSpPr>
        <p:spPr bwMode="auto">
          <a:xfrm rot="16200000">
            <a:off x="5794375" y="1845097"/>
            <a:ext cx="288925" cy="288925"/>
          </a:xfrm>
          <a:prstGeom prst="ellips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AU" altLang="en-US"/>
          </a:p>
        </p:txBody>
      </p:sp>
      <p:grpSp>
        <p:nvGrpSpPr>
          <p:cNvPr id="43" name="Group 51"/>
          <p:cNvGrpSpPr>
            <a:grpSpLocks/>
          </p:cNvGrpSpPr>
          <p:nvPr/>
        </p:nvGrpSpPr>
        <p:grpSpPr bwMode="auto">
          <a:xfrm rot="-5400000">
            <a:off x="6000751" y="1846684"/>
            <a:ext cx="107950" cy="682625"/>
            <a:chOff x="5436096" y="1079215"/>
            <a:chExt cx="108012" cy="681831"/>
          </a:xfrm>
        </p:grpSpPr>
        <p:cxnSp>
          <p:nvCxnSpPr>
            <p:cNvPr id="44" name="Straight Connector 52"/>
            <p:cNvCxnSpPr>
              <a:cxnSpLocks noChangeShapeType="1"/>
            </p:cNvCxnSpPr>
            <p:nvPr/>
          </p:nvCxnSpPr>
          <p:spPr bwMode="auto">
            <a:xfrm>
              <a:off x="5436096" y="1079215"/>
              <a:ext cx="108012" cy="72231"/>
            </a:xfrm>
            <a:prstGeom prst="line">
              <a:avLst/>
            </a:prstGeom>
            <a:noFill/>
            <a:ln w="22225" algn="ctr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5" name="Straight Connector 53"/>
            <p:cNvCxnSpPr>
              <a:cxnSpLocks noChangeShapeType="1"/>
            </p:cNvCxnSpPr>
            <p:nvPr/>
          </p:nvCxnSpPr>
          <p:spPr bwMode="auto">
            <a:xfrm>
              <a:off x="5436096" y="1231615"/>
              <a:ext cx="108012" cy="72231"/>
            </a:xfrm>
            <a:prstGeom prst="line">
              <a:avLst/>
            </a:prstGeom>
            <a:noFill/>
            <a:ln w="22225" algn="ctr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6" name="Straight Connector 54"/>
            <p:cNvCxnSpPr>
              <a:cxnSpLocks noChangeShapeType="1"/>
            </p:cNvCxnSpPr>
            <p:nvPr/>
          </p:nvCxnSpPr>
          <p:spPr bwMode="auto">
            <a:xfrm>
              <a:off x="5436096" y="1384015"/>
              <a:ext cx="108012" cy="72231"/>
            </a:xfrm>
            <a:prstGeom prst="line">
              <a:avLst/>
            </a:prstGeom>
            <a:noFill/>
            <a:ln w="22225" algn="ctr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7" name="Straight Connector 55"/>
            <p:cNvCxnSpPr>
              <a:cxnSpLocks noChangeShapeType="1"/>
            </p:cNvCxnSpPr>
            <p:nvPr/>
          </p:nvCxnSpPr>
          <p:spPr bwMode="auto">
            <a:xfrm>
              <a:off x="5436096" y="1536415"/>
              <a:ext cx="108012" cy="72231"/>
            </a:xfrm>
            <a:prstGeom prst="line">
              <a:avLst/>
            </a:prstGeom>
            <a:noFill/>
            <a:ln w="22225" algn="ctr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8" name="Straight Connector 56"/>
            <p:cNvCxnSpPr>
              <a:cxnSpLocks noChangeShapeType="1"/>
            </p:cNvCxnSpPr>
            <p:nvPr/>
          </p:nvCxnSpPr>
          <p:spPr bwMode="auto">
            <a:xfrm>
              <a:off x="5436096" y="1688815"/>
              <a:ext cx="108012" cy="72231"/>
            </a:xfrm>
            <a:prstGeom prst="line">
              <a:avLst/>
            </a:prstGeom>
            <a:noFill/>
            <a:ln w="22225" algn="ctr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49" name="Straight Connector 48"/>
          <p:cNvCxnSpPr>
            <a:cxnSpLocks noChangeShapeType="1"/>
          </p:cNvCxnSpPr>
          <p:nvPr/>
        </p:nvCxnSpPr>
        <p:spPr bwMode="auto">
          <a:xfrm flipH="1">
            <a:off x="7491413" y="919585"/>
            <a:ext cx="881062" cy="0"/>
          </a:xfrm>
          <a:prstGeom prst="line">
            <a:avLst/>
          </a:prstGeom>
          <a:noFill/>
          <a:ln w="22225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50" name="Group 64"/>
          <p:cNvGrpSpPr>
            <a:grpSpLocks/>
          </p:cNvGrpSpPr>
          <p:nvPr/>
        </p:nvGrpSpPr>
        <p:grpSpPr bwMode="auto">
          <a:xfrm rot="5400000">
            <a:off x="7877969" y="509216"/>
            <a:ext cx="107950" cy="681038"/>
            <a:chOff x="5436096" y="1079215"/>
            <a:chExt cx="108012" cy="681831"/>
          </a:xfrm>
        </p:grpSpPr>
        <p:cxnSp>
          <p:nvCxnSpPr>
            <p:cNvPr id="51" name="Straight Connector 65"/>
            <p:cNvCxnSpPr>
              <a:cxnSpLocks noChangeShapeType="1"/>
            </p:cNvCxnSpPr>
            <p:nvPr/>
          </p:nvCxnSpPr>
          <p:spPr bwMode="auto">
            <a:xfrm>
              <a:off x="5436096" y="1079215"/>
              <a:ext cx="108012" cy="72231"/>
            </a:xfrm>
            <a:prstGeom prst="line">
              <a:avLst/>
            </a:prstGeom>
            <a:noFill/>
            <a:ln w="22225" algn="ctr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2" name="Straight Connector 66"/>
            <p:cNvCxnSpPr>
              <a:cxnSpLocks noChangeShapeType="1"/>
            </p:cNvCxnSpPr>
            <p:nvPr/>
          </p:nvCxnSpPr>
          <p:spPr bwMode="auto">
            <a:xfrm>
              <a:off x="5436096" y="1231615"/>
              <a:ext cx="108012" cy="72231"/>
            </a:xfrm>
            <a:prstGeom prst="line">
              <a:avLst/>
            </a:prstGeom>
            <a:noFill/>
            <a:ln w="22225" algn="ctr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3" name="Straight Connector 67"/>
            <p:cNvCxnSpPr>
              <a:cxnSpLocks noChangeShapeType="1"/>
            </p:cNvCxnSpPr>
            <p:nvPr/>
          </p:nvCxnSpPr>
          <p:spPr bwMode="auto">
            <a:xfrm>
              <a:off x="5436096" y="1384015"/>
              <a:ext cx="108012" cy="72231"/>
            </a:xfrm>
            <a:prstGeom prst="line">
              <a:avLst/>
            </a:prstGeom>
            <a:noFill/>
            <a:ln w="22225" algn="ctr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4" name="Straight Connector 68"/>
            <p:cNvCxnSpPr>
              <a:cxnSpLocks noChangeShapeType="1"/>
            </p:cNvCxnSpPr>
            <p:nvPr/>
          </p:nvCxnSpPr>
          <p:spPr bwMode="auto">
            <a:xfrm>
              <a:off x="5436096" y="1536415"/>
              <a:ext cx="108012" cy="72231"/>
            </a:xfrm>
            <a:prstGeom prst="line">
              <a:avLst/>
            </a:prstGeom>
            <a:noFill/>
            <a:ln w="22225" algn="ctr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5" name="Straight Connector 69"/>
            <p:cNvCxnSpPr>
              <a:cxnSpLocks noChangeShapeType="1"/>
            </p:cNvCxnSpPr>
            <p:nvPr/>
          </p:nvCxnSpPr>
          <p:spPr bwMode="auto">
            <a:xfrm>
              <a:off x="5436096" y="1688815"/>
              <a:ext cx="108012" cy="72231"/>
            </a:xfrm>
            <a:prstGeom prst="line">
              <a:avLst/>
            </a:prstGeom>
            <a:noFill/>
            <a:ln w="22225" algn="ctr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56" name="Oval 55"/>
          <p:cNvSpPr>
            <a:spLocks noChangeAspect="1"/>
          </p:cNvSpPr>
          <p:nvPr/>
        </p:nvSpPr>
        <p:spPr bwMode="auto">
          <a:xfrm>
            <a:off x="7586663" y="930697"/>
            <a:ext cx="215900" cy="217488"/>
          </a:xfrm>
          <a:prstGeom prst="ellips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AU" altLang="en-US"/>
          </a:p>
        </p:txBody>
      </p:sp>
      <p:sp>
        <p:nvSpPr>
          <p:cNvPr id="57" name="Oval 56"/>
          <p:cNvSpPr>
            <a:spLocks noChangeAspect="1"/>
          </p:cNvSpPr>
          <p:nvPr/>
        </p:nvSpPr>
        <p:spPr bwMode="auto">
          <a:xfrm>
            <a:off x="7815263" y="930697"/>
            <a:ext cx="215900" cy="217488"/>
          </a:xfrm>
          <a:prstGeom prst="ellips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AU" altLang="en-US"/>
          </a:p>
        </p:txBody>
      </p:sp>
      <p:sp>
        <p:nvSpPr>
          <p:cNvPr id="58" name="Oval 57"/>
          <p:cNvSpPr>
            <a:spLocks noChangeAspect="1"/>
          </p:cNvSpPr>
          <p:nvPr/>
        </p:nvSpPr>
        <p:spPr bwMode="auto">
          <a:xfrm>
            <a:off x="8027988" y="930697"/>
            <a:ext cx="215900" cy="217488"/>
          </a:xfrm>
          <a:prstGeom prst="ellips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AU" altLang="en-US"/>
          </a:p>
        </p:txBody>
      </p:sp>
      <p:cxnSp>
        <p:nvCxnSpPr>
          <p:cNvPr id="59" name="Straight Connector 58"/>
          <p:cNvCxnSpPr>
            <a:cxnSpLocks noChangeShapeType="1"/>
          </p:cNvCxnSpPr>
          <p:nvPr/>
        </p:nvCxnSpPr>
        <p:spPr bwMode="auto">
          <a:xfrm flipH="1">
            <a:off x="7454900" y="2076872"/>
            <a:ext cx="881063" cy="0"/>
          </a:xfrm>
          <a:prstGeom prst="line">
            <a:avLst/>
          </a:prstGeom>
          <a:noFill/>
          <a:ln w="22225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60" name="Group 74"/>
          <p:cNvGrpSpPr>
            <a:grpSpLocks/>
          </p:cNvGrpSpPr>
          <p:nvPr/>
        </p:nvGrpSpPr>
        <p:grpSpPr bwMode="auto">
          <a:xfrm rot="5400000">
            <a:off x="7821613" y="1800647"/>
            <a:ext cx="107950" cy="682625"/>
            <a:chOff x="5436096" y="1079215"/>
            <a:chExt cx="108012" cy="681831"/>
          </a:xfrm>
        </p:grpSpPr>
        <p:cxnSp>
          <p:nvCxnSpPr>
            <p:cNvPr id="61" name="Straight Connector 75"/>
            <p:cNvCxnSpPr>
              <a:cxnSpLocks noChangeShapeType="1"/>
            </p:cNvCxnSpPr>
            <p:nvPr/>
          </p:nvCxnSpPr>
          <p:spPr bwMode="auto">
            <a:xfrm>
              <a:off x="5436096" y="1079215"/>
              <a:ext cx="108012" cy="72231"/>
            </a:xfrm>
            <a:prstGeom prst="line">
              <a:avLst/>
            </a:prstGeom>
            <a:noFill/>
            <a:ln w="22225" algn="ctr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2" name="Straight Connector 76"/>
            <p:cNvCxnSpPr>
              <a:cxnSpLocks noChangeShapeType="1"/>
            </p:cNvCxnSpPr>
            <p:nvPr/>
          </p:nvCxnSpPr>
          <p:spPr bwMode="auto">
            <a:xfrm>
              <a:off x="5436096" y="1231615"/>
              <a:ext cx="108012" cy="72231"/>
            </a:xfrm>
            <a:prstGeom prst="line">
              <a:avLst/>
            </a:prstGeom>
            <a:noFill/>
            <a:ln w="22225" algn="ctr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3" name="Straight Connector 77"/>
            <p:cNvCxnSpPr>
              <a:cxnSpLocks noChangeShapeType="1"/>
            </p:cNvCxnSpPr>
            <p:nvPr/>
          </p:nvCxnSpPr>
          <p:spPr bwMode="auto">
            <a:xfrm>
              <a:off x="5436096" y="1384015"/>
              <a:ext cx="108012" cy="72231"/>
            </a:xfrm>
            <a:prstGeom prst="line">
              <a:avLst/>
            </a:prstGeom>
            <a:noFill/>
            <a:ln w="22225" algn="ctr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4" name="Straight Connector 78"/>
            <p:cNvCxnSpPr>
              <a:cxnSpLocks noChangeShapeType="1"/>
            </p:cNvCxnSpPr>
            <p:nvPr/>
          </p:nvCxnSpPr>
          <p:spPr bwMode="auto">
            <a:xfrm>
              <a:off x="5436096" y="1536415"/>
              <a:ext cx="108012" cy="72231"/>
            </a:xfrm>
            <a:prstGeom prst="line">
              <a:avLst/>
            </a:prstGeom>
            <a:noFill/>
            <a:ln w="22225" algn="ctr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5" name="Straight Connector 79"/>
            <p:cNvCxnSpPr>
              <a:cxnSpLocks noChangeShapeType="1"/>
            </p:cNvCxnSpPr>
            <p:nvPr/>
          </p:nvCxnSpPr>
          <p:spPr bwMode="auto">
            <a:xfrm>
              <a:off x="5436096" y="1688815"/>
              <a:ext cx="108012" cy="72231"/>
            </a:xfrm>
            <a:prstGeom prst="line">
              <a:avLst/>
            </a:prstGeom>
            <a:noFill/>
            <a:ln w="22225" algn="ctr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66" name="Oval 65"/>
          <p:cNvSpPr>
            <a:spLocks noChangeAspect="1"/>
          </p:cNvSpPr>
          <p:nvPr/>
        </p:nvSpPr>
        <p:spPr bwMode="auto">
          <a:xfrm>
            <a:off x="7607300" y="1846685"/>
            <a:ext cx="215900" cy="215900"/>
          </a:xfrm>
          <a:prstGeom prst="ellips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AU" altLang="en-US"/>
          </a:p>
        </p:txBody>
      </p:sp>
      <p:sp>
        <p:nvSpPr>
          <p:cNvPr id="67" name="Oval 66"/>
          <p:cNvSpPr>
            <a:spLocks noChangeAspect="1"/>
          </p:cNvSpPr>
          <p:nvPr/>
        </p:nvSpPr>
        <p:spPr bwMode="auto">
          <a:xfrm>
            <a:off x="7834313" y="1846685"/>
            <a:ext cx="215900" cy="215900"/>
          </a:xfrm>
          <a:prstGeom prst="ellips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AU" altLang="en-US"/>
          </a:p>
        </p:txBody>
      </p:sp>
      <p:sp>
        <p:nvSpPr>
          <p:cNvPr id="68" name="Oval 67"/>
          <p:cNvSpPr>
            <a:spLocks noChangeAspect="1"/>
          </p:cNvSpPr>
          <p:nvPr/>
        </p:nvSpPr>
        <p:spPr bwMode="auto">
          <a:xfrm>
            <a:off x="7715250" y="1629197"/>
            <a:ext cx="215900" cy="215900"/>
          </a:xfrm>
          <a:prstGeom prst="ellips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AU" altLang="en-US"/>
          </a:p>
        </p:txBody>
      </p:sp>
      <p:sp>
        <p:nvSpPr>
          <p:cNvPr id="69" name="Oval 68"/>
          <p:cNvSpPr>
            <a:spLocks noChangeAspect="1"/>
          </p:cNvSpPr>
          <p:nvPr/>
        </p:nvSpPr>
        <p:spPr bwMode="auto">
          <a:xfrm>
            <a:off x="5753100" y="2975397"/>
            <a:ext cx="403225" cy="404813"/>
          </a:xfrm>
          <a:prstGeom prst="ellips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AU" altLang="en-US"/>
          </a:p>
        </p:txBody>
      </p:sp>
      <p:cxnSp>
        <p:nvCxnSpPr>
          <p:cNvPr id="70" name="Straight Connector 69"/>
          <p:cNvCxnSpPr>
            <a:cxnSpLocks noChangeShapeType="1"/>
          </p:cNvCxnSpPr>
          <p:nvPr/>
        </p:nvCxnSpPr>
        <p:spPr bwMode="auto">
          <a:xfrm>
            <a:off x="5543550" y="3380210"/>
            <a:ext cx="1079500" cy="0"/>
          </a:xfrm>
          <a:prstGeom prst="line">
            <a:avLst/>
          </a:prstGeom>
          <a:noFill/>
          <a:ln w="22225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" name="Straight Connector 70"/>
          <p:cNvCxnSpPr>
            <a:cxnSpLocks noChangeShapeType="1"/>
          </p:cNvCxnSpPr>
          <p:nvPr/>
        </p:nvCxnSpPr>
        <p:spPr bwMode="auto">
          <a:xfrm rot="5400000">
            <a:off x="5093493" y="3180979"/>
            <a:ext cx="900113" cy="0"/>
          </a:xfrm>
          <a:prstGeom prst="line">
            <a:avLst/>
          </a:prstGeom>
          <a:noFill/>
          <a:ln w="22225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72" name="Group 87"/>
          <p:cNvGrpSpPr>
            <a:grpSpLocks/>
          </p:cNvGrpSpPr>
          <p:nvPr/>
        </p:nvGrpSpPr>
        <p:grpSpPr bwMode="auto">
          <a:xfrm>
            <a:off x="5426075" y="2803947"/>
            <a:ext cx="107950" cy="682625"/>
            <a:chOff x="5436096" y="1079215"/>
            <a:chExt cx="108012" cy="681831"/>
          </a:xfrm>
        </p:grpSpPr>
        <p:cxnSp>
          <p:nvCxnSpPr>
            <p:cNvPr id="73" name="Straight Connector 88"/>
            <p:cNvCxnSpPr>
              <a:cxnSpLocks noChangeShapeType="1"/>
            </p:cNvCxnSpPr>
            <p:nvPr/>
          </p:nvCxnSpPr>
          <p:spPr bwMode="auto">
            <a:xfrm>
              <a:off x="5436096" y="1079215"/>
              <a:ext cx="108012" cy="72231"/>
            </a:xfrm>
            <a:prstGeom prst="line">
              <a:avLst/>
            </a:prstGeom>
            <a:noFill/>
            <a:ln w="22225" algn="ctr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4" name="Straight Connector 89"/>
            <p:cNvCxnSpPr>
              <a:cxnSpLocks noChangeShapeType="1"/>
            </p:cNvCxnSpPr>
            <p:nvPr/>
          </p:nvCxnSpPr>
          <p:spPr bwMode="auto">
            <a:xfrm>
              <a:off x="5436096" y="1231615"/>
              <a:ext cx="108012" cy="72231"/>
            </a:xfrm>
            <a:prstGeom prst="line">
              <a:avLst/>
            </a:prstGeom>
            <a:noFill/>
            <a:ln w="22225" algn="ctr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5" name="Straight Connector 90"/>
            <p:cNvCxnSpPr>
              <a:cxnSpLocks noChangeShapeType="1"/>
            </p:cNvCxnSpPr>
            <p:nvPr/>
          </p:nvCxnSpPr>
          <p:spPr bwMode="auto">
            <a:xfrm>
              <a:off x="5436096" y="1384015"/>
              <a:ext cx="108012" cy="72231"/>
            </a:xfrm>
            <a:prstGeom prst="line">
              <a:avLst/>
            </a:prstGeom>
            <a:noFill/>
            <a:ln w="22225" algn="ctr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6" name="Straight Connector 91"/>
            <p:cNvCxnSpPr>
              <a:cxnSpLocks noChangeShapeType="1"/>
            </p:cNvCxnSpPr>
            <p:nvPr/>
          </p:nvCxnSpPr>
          <p:spPr bwMode="auto">
            <a:xfrm>
              <a:off x="5436096" y="1536415"/>
              <a:ext cx="108012" cy="72231"/>
            </a:xfrm>
            <a:prstGeom prst="line">
              <a:avLst/>
            </a:prstGeom>
            <a:noFill/>
            <a:ln w="22225" algn="ctr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7" name="Straight Connector 92"/>
            <p:cNvCxnSpPr>
              <a:cxnSpLocks noChangeShapeType="1"/>
            </p:cNvCxnSpPr>
            <p:nvPr/>
          </p:nvCxnSpPr>
          <p:spPr bwMode="auto">
            <a:xfrm>
              <a:off x="5436096" y="1688815"/>
              <a:ext cx="108012" cy="72231"/>
            </a:xfrm>
            <a:prstGeom prst="line">
              <a:avLst/>
            </a:prstGeom>
            <a:noFill/>
            <a:ln w="22225" algn="ctr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78" name="Straight Connector 77"/>
          <p:cNvCxnSpPr>
            <a:cxnSpLocks noChangeShapeType="1"/>
          </p:cNvCxnSpPr>
          <p:nvPr/>
        </p:nvCxnSpPr>
        <p:spPr bwMode="auto">
          <a:xfrm>
            <a:off x="5749925" y="2730922"/>
            <a:ext cx="0" cy="377825"/>
          </a:xfrm>
          <a:prstGeom prst="line">
            <a:avLst/>
          </a:prstGeom>
          <a:noFill/>
          <a:ln w="222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9" name="TextBox 78"/>
          <p:cNvSpPr txBox="1">
            <a:spLocks noChangeArrowheads="1"/>
          </p:cNvSpPr>
          <p:nvPr/>
        </p:nvSpPr>
        <p:spPr bwMode="auto">
          <a:xfrm>
            <a:off x="5329238" y="2403897"/>
            <a:ext cx="8270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AU" altLang="en-US" sz="2000">
                <a:latin typeface="Comic Sans MS" panose="030F0702030302020204" pitchFamily="66" charset="0"/>
              </a:rPr>
              <a:t>0.3D</a:t>
            </a:r>
          </a:p>
        </p:txBody>
      </p:sp>
      <p:sp>
        <p:nvSpPr>
          <p:cNvPr id="80" name="Oval 79"/>
          <p:cNvSpPr>
            <a:spLocks noChangeArrowheads="1"/>
          </p:cNvSpPr>
          <p:nvPr/>
        </p:nvSpPr>
        <p:spPr bwMode="auto">
          <a:xfrm>
            <a:off x="5795963" y="3104964"/>
            <a:ext cx="144462" cy="144463"/>
          </a:xfrm>
          <a:prstGeom prst="ellips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AU" altLang="en-US"/>
          </a:p>
        </p:txBody>
      </p:sp>
      <p:sp>
        <p:nvSpPr>
          <p:cNvPr id="81" name="Oval 80"/>
          <p:cNvSpPr>
            <a:spLocks noChangeArrowheads="1"/>
          </p:cNvSpPr>
          <p:nvPr/>
        </p:nvSpPr>
        <p:spPr bwMode="auto">
          <a:xfrm>
            <a:off x="5957888" y="3104964"/>
            <a:ext cx="144462" cy="144463"/>
          </a:xfrm>
          <a:prstGeom prst="ellips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AU" altLang="en-US"/>
          </a:p>
        </p:txBody>
      </p:sp>
      <p:sp>
        <p:nvSpPr>
          <p:cNvPr id="83" name="Oval 82"/>
          <p:cNvSpPr>
            <a:spLocks noChangeAspect="1"/>
          </p:cNvSpPr>
          <p:nvPr/>
        </p:nvSpPr>
        <p:spPr bwMode="auto">
          <a:xfrm>
            <a:off x="7285038" y="2956347"/>
            <a:ext cx="454025" cy="457200"/>
          </a:xfrm>
          <a:prstGeom prst="ellips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AU" altLang="en-US"/>
          </a:p>
        </p:txBody>
      </p:sp>
      <p:cxnSp>
        <p:nvCxnSpPr>
          <p:cNvPr id="84" name="Straight Connector 83"/>
          <p:cNvCxnSpPr>
            <a:cxnSpLocks noChangeShapeType="1"/>
          </p:cNvCxnSpPr>
          <p:nvPr/>
        </p:nvCxnSpPr>
        <p:spPr bwMode="auto">
          <a:xfrm>
            <a:off x="7075488" y="3413547"/>
            <a:ext cx="1079500" cy="0"/>
          </a:xfrm>
          <a:prstGeom prst="line">
            <a:avLst/>
          </a:prstGeom>
          <a:noFill/>
          <a:ln w="22225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5" name="Straight Connector 84"/>
          <p:cNvCxnSpPr>
            <a:cxnSpLocks noChangeShapeType="1"/>
          </p:cNvCxnSpPr>
          <p:nvPr/>
        </p:nvCxnSpPr>
        <p:spPr bwMode="auto">
          <a:xfrm rot="5400000">
            <a:off x="6625432" y="3214316"/>
            <a:ext cx="900112" cy="0"/>
          </a:xfrm>
          <a:prstGeom prst="line">
            <a:avLst/>
          </a:prstGeom>
          <a:noFill/>
          <a:ln w="22225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86" name="Group 102"/>
          <p:cNvGrpSpPr>
            <a:grpSpLocks/>
          </p:cNvGrpSpPr>
          <p:nvPr/>
        </p:nvGrpSpPr>
        <p:grpSpPr bwMode="auto">
          <a:xfrm>
            <a:off x="6958013" y="2837285"/>
            <a:ext cx="107950" cy="681037"/>
            <a:chOff x="5436096" y="1079215"/>
            <a:chExt cx="108012" cy="681831"/>
          </a:xfrm>
        </p:grpSpPr>
        <p:cxnSp>
          <p:nvCxnSpPr>
            <p:cNvPr id="87" name="Straight Connector 103"/>
            <p:cNvCxnSpPr>
              <a:cxnSpLocks noChangeShapeType="1"/>
            </p:cNvCxnSpPr>
            <p:nvPr/>
          </p:nvCxnSpPr>
          <p:spPr bwMode="auto">
            <a:xfrm>
              <a:off x="5436096" y="1079215"/>
              <a:ext cx="108012" cy="72231"/>
            </a:xfrm>
            <a:prstGeom prst="line">
              <a:avLst/>
            </a:prstGeom>
            <a:noFill/>
            <a:ln w="22225" algn="ctr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8" name="Straight Connector 104"/>
            <p:cNvCxnSpPr>
              <a:cxnSpLocks noChangeShapeType="1"/>
            </p:cNvCxnSpPr>
            <p:nvPr/>
          </p:nvCxnSpPr>
          <p:spPr bwMode="auto">
            <a:xfrm>
              <a:off x="5436096" y="1231615"/>
              <a:ext cx="108012" cy="72231"/>
            </a:xfrm>
            <a:prstGeom prst="line">
              <a:avLst/>
            </a:prstGeom>
            <a:noFill/>
            <a:ln w="22225" algn="ctr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9" name="Straight Connector 105"/>
            <p:cNvCxnSpPr>
              <a:cxnSpLocks noChangeShapeType="1"/>
            </p:cNvCxnSpPr>
            <p:nvPr/>
          </p:nvCxnSpPr>
          <p:spPr bwMode="auto">
            <a:xfrm>
              <a:off x="5436096" y="1384015"/>
              <a:ext cx="108012" cy="72231"/>
            </a:xfrm>
            <a:prstGeom prst="line">
              <a:avLst/>
            </a:prstGeom>
            <a:noFill/>
            <a:ln w="22225" algn="ctr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0" name="Straight Connector 106"/>
            <p:cNvCxnSpPr>
              <a:cxnSpLocks noChangeShapeType="1"/>
            </p:cNvCxnSpPr>
            <p:nvPr/>
          </p:nvCxnSpPr>
          <p:spPr bwMode="auto">
            <a:xfrm>
              <a:off x="5436096" y="1536415"/>
              <a:ext cx="108012" cy="72231"/>
            </a:xfrm>
            <a:prstGeom prst="line">
              <a:avLst/>
            </a:prstGeom>
            <a:noFill/>
            <a:ln w="22225" algn="ctr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1" name="Straight Connector 107"/>
            <p:cNvCxnSpPr>
              <a:cxnSpLocks noChangeShapeType="1"/>
            </p:cNvCxnSpPr>
            <p:nvPr/>
          </p:nvCxnSpPr>
          <p:spPr bwMode="auto">
            <a:xfrm>
              <a:off x="5436096" y="1688815"/>
              <a:ext cx="108012" cy="72231"/>
            </a:xfrm>
            <a:prstGeom prst="line">
              <a:avLst/>
            </a:prstGeom>
            <a:noFill/>
            <a:ln w="22225" algn="ctr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92" name="Straight Connector 91"/>
          <p:cNvCxnSpPr>
            <a:cxnSpLocks noChangeShapeType="1"/>
          </p:cNvCxnSpPr>
          <p:nvPr/>
        </p:nvCxnSpPr>
        <p:spPr bwMode="auto">
          <a:xfrm>
            <a:off x="7280275" y="2764260"/>
            <a:ext cx="0" cy="377825"/>
          </a:xfrm>
          <a:prstGeom prst="line">
            <a:avLst/>
          </a:prstGeom>
          <a:noFill/>
          <a:ln w="222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3" name="TextBox 92"/>
          <p:cNvSpPr txBox="1">
            <a:spLocks noChangeArrowheads="1"/>
          </p:cNvSpPr>
          <p:nvPr/>
        </p:nvSpPr>
        <p:spPr bwMode="auto">
          <a:xfrm>
            <a:off x="6861175" y="2437235"/>
            <a:ext cx="8270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AU" altLang="en-US" sz="2000">
                <a:latin typeface="Comic Sans MS" panose="030F0702030302020204" pitchFamily="66" charset="0"/>
              </a:rPr>
              <a:t>0.3D</a:t>
            </a:r>
          </a:p>
        </p:txBody>
      </p:sp>
      <p:sp>
        <p:nvSpPr>
          <p:cNvPr id="94" name="Oval 93"/>
          <p:cNvSpPr>
            <a:spLocks noChangeArrowheads="1"/>
          </p:cNvSpPr>
          <p:nvPr/>
        </p:nvSpPr>
        <p:spPr bwMode="auto">
          <a:xfrm>
            <a:off x="7445375" y="3051113"/>
            <a:ext cx="142875" cy="144463"/>
          </a:xfrm>
          <a:prstGeom prst="ellips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AU" altLang="en-US"/>
          </a:p>
        </p:txBody>
      </p:sp>
      <p:sp>
        <p:nvSpPr>
          <p:cNvPr id="95" name="Oval 94"/>
          <p:cNvSpPr>
            <a:spLocks noChangeArrowheads="1"/>
          </p:cNvSpPr>
          <p:nvPr/>
        </p:nvSpPr>
        <p:spPr bwMode="auto">
          <a:xfrm>
            <a:off x="7512050" y="3176526"/>
            <a:ext cx="144463" cy="144462"/>
          </a:xfrm>
          <a:prstGeom prst="ellips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AU" altLang="en-US"/>
          </a:p>
        </p:txBody>
      </p:sp>
      <p:sp>
        <p:nvSpPr>
          <p:cNvPr id="97" name="Oval 96"/>
          <p:cNvSpPr>
            <a:spLocks noChangeArrowheads="1"/>
          </p:cNvSpPr>
          <p:nvPr/>
        </p:nvSpPr>
        <p:spPr bwMode="auto">
          <a:xfrm>
            <a:off x="7372350" y="3173351"/>
            <a:ext cx="144463" cy="142875"/>
          </a:xfrm>
          <a:prstGeom prst="ellips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AU" altLang="en-US"/>
          </a:p>
        </p:txBody>
      </p:sp>
      <p:sp>
        <p:nvSpPr>
          <p:cNvPr id="98" name="Oval 97"/>
          <p:cNvSpPr>
            <a:spLocks noChangeAspect="1"/>
          </p:cNvSpPr>
          <p:nvPr/>
        </p:nvSpPr>
        <p:spPr bwMode="auto">
          <a:xfrm>
            <a:off x="5438775" y="4493047"/>
            <a:ext cx="403225" cy="404813"/>
          </a:xfrm>
          <a:prstGeom prst="ellips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AU" altLang="en-US"/>
          </a:p>
        </p:txBody>
      </p:sp>
      <p:cxnSp>
        <p:nvCxnSpPr>
          <p:cNvPr id="99" name="Straight Connector 98"/>
          <p:cNvCxnSpPr>
            <a:cxnSpLocks noChangeShapeType="1"/>
          </p:cNvCxnSpPr>
          <p:nvPr/>
        </p:nvCxnSpPr>
        <p:spPr bwMode="auto">
          <a:xfrm rot="5400000">
            <a:off x="4980781" y="4692279"/>
            <a:ext cx="900113" cy="0"/>
          </a:xfrm>
          <a:prstGeom prst="line">
            <a:avLst/>
          </a:prstGeom>
          <a:noFill/>
          <a:ln w="22225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100" name="Group 117"/>
          <p:cNvGrpSpPr>
            <a:grpSpLocks/>
          </p:cNvGrpSpPr>
          <p:nvPr/>
        </p:nvGrpSpPr>
        <p:grpSpPr bwMode="auto">
          <a:xfrm>
            <a:off x="5313363" y="4315247"/>
            <a:ext cx="107950" cy="681038"/>
            <a:chOff x="5436096" y="1079215"/>
            <a:chExt cx="108012" cy="681831"/>
          </a:xfrm>
        </p:grpSpPr>
        <p:cxnSp>
          <p:nvCxnSpPr>
            <p:cNvPr id="101" name="Straight Connector 118"/>
            <p:cNvCxnSpPr>
              <a:cxnSpLocks noChangeShapeType="1"/>
            </p:cNvCxnSpPr>
            <p:nvPr/>
          </p:nvCxnSpPr>
          <p:spPr bwMode="auto">
            <a:xfrm>
              <a:off x="5436096" y="1079215"/>
              <a:ext cx="108012" cy="72231"/>
            </a:xfrm>
            <a:prstGeom prst="line">
              <a:avLst/>
            </a:prstGeom>
            <a:noFill/>
            <a:ln w="22225" algn="ctr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2" name="Straight Connector 119"/>
            <p:cNvCxnSpPr>
              <a:cxnSpLocks noChangeShapeType="1"/>
            </p:cNvCxnSpPr>
            <p:nvPr/>
          </p:nvCxnSpPr>
          <p:spPr bwMode="auto">
            <a:xfrm>
              <a:off x="5436096" y="1231615"/>
              <a:ext cx="108012" cy="72231"/>
            </a:xfrm>
            <a:prstGeom prst="line">
              <a:avLst/>
            </a:prstGeom>
            <a:noFill/>
            <a:ln w="22225" algn="ctr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3" name="Straight Connector 120"/>
            <p:cNvCxnSpPr>
              <a:cxnSpLocks noChangeShapeType="1"/>
            </p:cNvCxnSpPr>
            <p:nvPr/>
          </p:nvCxnSpPr>
          <p:spPr bwMode="auto">
            <a:xfrm>
              <a:off x="5436096" y="1384015"/>
              <a:ext cx="108012" cy="72231"/>
            </a:xfrm>
            <a:prstGeom prst="line">
              <a:avLst/>
            </a:prstGeom>
            <a:noFill/>
            <a:ln w="22225" algn="ctr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4" name="Straight Connector 121"/>
            <p:cNvCxnSpPr>
              <a:cxnSpLocks noChangeShapeType="1"/>
            </p:cNvCxnSpPr>
            <p:nvPr/>
          </p:nvCxnSpPr>
          <p:spPr bwMode="auto">
            <a:xfrm>
              <a:off x="5436096" y="1536415"/>
              <a:ext cx="108012" cy="72231"/>
            </a:xfrm>
            <a:prstGeom prst="line">
              <a:avLst/>
            </a:prstGeom>
            <a:noFill/>
            <a:ln w="22225" algn="ctr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5" name="Straight Connector 122"/>
            <p:cNvCxnSpPr>
              <a:cxnSpLocks noChangeShapeType="1"/>
            </p:cNvCxnSpPr>
            <p:nvPr/>
          </p:nvCxnSpPr>
          <p:spPr bwMode="auto">
            <a:xfrm>
              <a:off x="5436096" y="1688815"/>
              <a:ext cx="108012" cy="72231"/>
            </a:xfrm>
            <a:prstGeom prst="line">
              <a:avLst/>
            </a:prstGeom>
            <a:noFill/>
            <a:ln w="22225" algn="ctr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06" name="Oval 105"/>
          <p:cNvSpPr>
            <a:spLocks noChangeArrowheads="1"/>
          </p:cNvSpPr>
          <p:nvPr/>
        </p:nvSpPr>
        <p:spPr bwMode="auto">
          <a:xfrm>
            <a:off x="5481638" y="4626608"/>
            <a:ext cx="144462" cy="144462"/>
          </a:xfrm>
          <a:prstGeom prst="ellips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AU" altLang="en-US"/>
          </a:p>
        </p:txBody>
      </p:sp>
      <p:sp>
        <p:nvSpPr>
          <p:cNvPr id="107" name="Oval 106"/>
          <p:cNvSpPr>
            <a:spLocks noChangeArrowheads="1"/>
          </p:cNvSpPr>
          <p:nvPr/>
        </p:nvSpPr>
        <p:spPr bwMode="auto">
          <a:xfrm>
            <a:off x="5643563" y="4626608"/>
            <a:ext cx="144462" cy="144462"/>
          </a:xfrm>
          <a:prstGeom prst="ellips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AU" altLang="en-US"/>
          </a:p>
        </p:txBody>
      </p:sp>
      <p:cxnSp>
        <p:nvCxnSpPr>
          <p:cNvPr id="109" name="Straight Connector 108"/>
          <p:cNvCxnSpPr>
            <a:cxnSpLocks noChangeShapeType="1"/>
          </p:cNvCxnSpPr>
          <p:nvPr/>
        </p:nvCxnSpPr>
        <p:spPr bwMode="auto">
          <a:xfrm rot="5400000">
            <a:off x="5687218" y="4692279"/>
            <a:ext cx="900113" cy="0"/>
          </a:xfrm>
          <a:prstGeom prst="line">
            <a:avLst/>
          </a:prstGeom>
          <a:noFill/>
          <a:ln w="22225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110" name="Group 129"/>
          <p:cNvGrpSpPr>
            <a:grpSpLocks/>
          </p:cNvGrpSpPr>
          <p:nvPr/>
        </p:nvGrpSpPr>
        <p:grpSpPr bwMode="auto">
          <a:xfrm>
            <a:off x="6019800" y="4315247"/>
            <a:ext cx="107950" cy="681038"/>
            <a:chOff x="5436096" y="1079215"/>
            <a:chExt cx="108012" cy="681831"/>
          </a:xfrm>
        </p:grpSpPr>
        <p:cxnSp>
          <p:nvCxnSpPr>
            <p:cNvPr id="111" name="Straight Connector 130"/>
            <p:cNvCxnSpPr>
              <a:cxnSpLocks noChangeShapeType="1"/>
            </p:cNvCxnSpPr>
            <p:nvPr/>
          </p:nvCxnSpPr>
          <p:spPr bwMode="auto">
            <a:xfrm>
              <a:off x="5436096" y="1079215"/>
              <a:ext cx="108012" cy="72231"/>
            </a:xfrm>
            <a:prstGeom prst="line">
              <a:avLst/>
            </a:prstGeom>
            <a:noFill/>
            <a:ln w="22225" algn="ctr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2" name="Straight Connector 131"/>
            <p:cNvCxnSpPr>
              <a:cxnSpLocks noChangeShapeType="1"/>
            </p:cNvCxnSpPr>
            <p:nvPr/>
          </p:nvCxnSpPr>
          <p:spPr bwMode="auto">
            <a:xfrm>
              <a:off x="5436096" y="1231615"/>
              <a:ext cx="108012" cy="72231"/>
            </a:xfrm>
            <a:prstGeom prst="line">
              <a:avLst/>
            </a:prstGeom>
            <a:noFill/>
            <a:ln w="22225" algn="ctr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3" name="Straight Connector 132"/>
            <p:cNvCxnSpPr>
              <a:cxnSpLocks noChangeShapeType="1"/>
            </p:cNvCxnSpPr>
            <p:nvPr/>
          </p:nvCxnSpPr>
          <p:spPr bwMode="auto">
            <a:xfrm>
              <a:off x="5436096" y="1384015"/>
              <a:ext cx="108012" cy="72231"/>
            </a:xfrm>
            <a:prstGeom prst="line">
              <a:avLst/>
            </a:prstGeom>
            <a:noFill/>
            <a:ln w="22225" algn="ctr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4" name="Straight Connector 133"/>
            <p:cNvCxnSpPr>
              <a:cxnSpLocks noChangeShapeType="1"/>
            </p:cNvCxnSpPr>
            <p:nvPr/>
          </p:nvCxnSpPr>
          <p:spPr bwMode="auto">
            <a:xfrm>
              <a:off x="5436096" y="1536415"/>
              <a:ext cx="108012" cy="72231"/>
            </a:xfrm>
            <a:prstGeom prst="line">
              <a:avLst/>
            </a:prstGeom>
            <a:noFill/>
            <a:ln w="22225" algn="ctr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5" name="Straight Connector 134"/>
            <p:cNvCxnSpPr>
              <a:cxnSpLocks noChangeShapeType="1"/>
            </p:cNvCxnSpPr>
            <p:nvPr/>
          </p:nvCxnSpPr>
          <p:spPr bwMode="auto">
            <a:xfrm>
              <a:off x="5436096" y="1688815"/>
              <a:ext cx="108012" cy="72231"/>
            </a:xfrm>
            <a:prstGeom prst="line">
              <a:avLst/>
            </a:prstGeom>
            <a:noFill/>
            <a:ln w="22225" algn="ctr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16" name="Oval 115"/>
          <p:cNvSpPr>
            <a:spLocks noChangeArrowheads="1"/>
          </p:cNvSpPr>
          <p:nvPr/>
        </p:nvSpPr>
        <p:spPr bwMode="auto">
          <a:xfrm>
            <a:off x="6189663" y="4689140"/>
            <a:ext cx="144462" cy="144462"/>
          </a:xfrm>
          <a:prstGeom prst="ellips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AU" altLang="en-US"/>
          </a:p>
        </p:txBody>
      </p:sp>
      <p:sp>
        <p:nvSpPr>
          <p:cNvPr id="117" name="Oval 116"/>
          <p:cNvSpPr>
            <a:spLocks noChangeArrowheads="1"/>
          </p:cNvSpPr>
          <p:nvPr/>
        </p:nvSpPr>
        <p:spPr bwMode="auto">
          <a:xfrm>
            <a:off x="6192838" y="4546265"/>
            <a:ext cx="142875" cy="142875"/>
          </a:xfrm>
          <a:prstGeom prst="ellips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AU" altLang="en-US"/>
          </a:p>
        </p:txBody>
      </p:sp>
      <p:sp>
        <p:nvSpPr>
          <p:cNvPr id="119" name="Rounded Rectangle 118"/>
          <p:cNvSpPr>
            <a:spLocks noChangeArrowheads="1"/>
          </p:cNvSpPr>
          <p:nvPr/>
        </p:nvSpPr>
        <p:spPr bwMode="auto">
          <a:xfrm>
            <a:off x="6161986" y="4461207"/>
            <a:ext cx="206375" cy="462709"/>
          </a:xfrm>
          <a:prstGeom prst="roundRect">
            <a:avLst>
              <a:gd name="adj" fmla="val 50000"/>
            </a:avLst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AU" altLang="en-US"/>
          </a:p>
        </p:txBody>
      </p:sp>
      <p:cxnSp>
        <p:nvCxnSpPr>
          <p:cNvPr id="120" name="Straight Connector 119"/>
          <p:cNvCxnSpPr>
            <a:cxnSpLocks noChangeShapeType="1"/>
          </p:cNvCxnSpPr>
          <p:nvPr/>
        </p:nvCxnSpPr>
        <p:spPr bwMode="auto">
          <a:xfrm rot="5400000">
            <a:off x="6700043" y="4730379"/>
            <a:ext cx="900113" cy="0"/>
          </a:xfrm>
          <a:prstGeom prst="line">
            <a:avLst/>
          </a:prstGeom>
          <a:noFill/>
          <a:ln w="22225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121" name="Group 141"/>
          <p:cNvGrpSpPr>
            <a:grpSpLocks/>
          </p:cNvGrpSpPr>
          <p:nvPr/>
        </p:nvGrpSpPr>
        <p:grpSpPr bwMode="auto">
          <a:xfrm>
            <a:off x="7032625" y="4351760"/>
            <a:ext cx="107950" cy="682625"/>
            <a:chOff x="5436096" y="1079215"/>
            <a:chExt cx="108012" cy="681831"/>
          </a:xfrm>
        </p:grpSpPr>
        <p:cxnSp>
          <p:nvCxnSpPr>
            <p:cNvPr id="122" name="Straight Connector 142"/>
            <p:cNvCxnSpPr>
              <a:cxnSpLocks noChangeShapeType="1"/>
            </p:cNvCxnSpPr>
            <p:nvPr/>
          </p:nvCxnSpPr>
          <p:spPr bwMode="auto">
            <a:xfrm>
              <a:off x="5436096" y="1079215"/>
              <a:ext cx="108012" cy="72231"/>
            </a:xfrm>
            <a:prstGeom prst="line">
              <a:avLst/>
            </a:prstGeom>
            <a:noFill/>
            <a:ln w="22225" algn="ctr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3" name="Straight Connector 143"/>
            <p:cNvCxnSpPr>
              <a:cxnSpLocks noChangeShapeType="1"/>
            </p:cNvCxnSpPr>
            <p:nvPr/>
          </p:nvCxnSpPr>
          <p:spPr bwMode="auto">
            <a:xfrm>
              <a:off x="5436096" y="1231615"/>
              <a:ext cx="108012" cy="72231"/>
            </a:xfrm>
            <a:prstGeom prst="line">
              <a:avLst/>
            </a:prstGeom>
            <a:noFill/>
            <a:ln w="22225" algn="ctr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4" name="Straight Connector 144"/>
            <p:cNvCxnSpPr>
              <a:cxnSpLocks noChangeShapeType="1"/>
            </p:cNvCxnSpPr>
            <p:nvPr/>
          </p:nvCxnSpPr>
          <p:spPr bwMode="auto">
            <a:xfrm>
              <a:off x="5436096" y="1384015"/>
              <a:ext cx="108012" cy="72231"/>
            </a:xfrm>
            <a:prstGeom prst="line">
              <a:avLst/>
            </a:prstGeom>
            <a:noFill/>
            <a:ln w="22225" algn="ctr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5" name="Straight Connector 145"/>
            <p:cNvCxnSpPr>
              <a:cxnSpLocks noChangeShapeType="1"/>
            </p:cNvCxnSpPr>
            <p:nvPr/>
          </p:nvCxnSpPr>
          <p:spPr bwMode="auto">
            <a:xfrm>
              <a:off x="5436096" y="1536415"/>
              <a:ext cx="108012" cy="72231"/>
            </a:xfrm>
            <a:prstGeom prst="line">
              <a:avLst/>
            </a:prstGeom>
            <a:noFill/>
            <a:ln w="22225" algn="ctr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6" name="Straight Connector 146"/>
            <p:cNvCxnSpPr>
              <a:cxnSpLocks noChangeShapeType="1"/>
            </p:cNvCxnSpPr>
            <p:nvPr/>
          </p:nvCxnSpPr>
          <p:spPr bwMode="auto">
            <a:xfrm>
              <a:off x="5436096" y="1688815"/>
              <a:ext cx="108012" cy="72231"/>
            </a:xfrm>
            <a:prstGeom prst="line">
              <a:avLst/>
            </a:prstGeom>
            <a:noFill/>
            <a:ln w="22225" algn="ctr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127" name="Straight Connector 126"/>
          <p:cNvCxnSpPr>
            <a:cxnSpLocks noChangeShapeType="1"/>
          </p:cNvCxnSpPr>
          <p:nvPr/>
        </p:nvCxnSpPr>
        <p:spPr bwMode="auto">
          <a:xfrm rot="5400000">
            <a:off x="7406481" y="4730379"/>
            <a:ext cx="900113" cy="0"/>
          </a:xfrm>
          <a:prstGeom prst="line">
            <a:avLst/>
          </a:prstGeom>
          <a:noFill/>
          <a:ln w="22225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128" name="Group 151"/>
          <p:cNvGrpSpPr>
            <a:grpSpLocks/>
          </p:cNvGrpSpPr>
          <p:nvPr/>
        </p:nvGrpSpPr>
        <p:grpSpPr bwMode="auto">
          <a:xfrm>
            <a:off x="7739063" y="4351760"/>
            <a:ext cx="107950" cy="682625"/>
            <a:chOff x="5436096" y="1079215"/>
            <a:chExt cx="108012" cy="681831"/>
          </a:xfrm>
        </p:grpSpPr>
        <p:cxnSp>
          <p:nvCxnSpPr>
            <p:cNvPr id="129" name="Straight Connector 152"/>
            <p:cNvCxnSpPr>
              <a:cxnSpLocks noChangeShapeType="1"/>
            </p:cNvCxnSpPr>
            <p:nvPr/>
          </p:nvCxnSpPr>
          <p:spPr bwMode="auto">
            <a:xfrm>
              <a:off x="5436096" y="1079215"/>
              <a:ext cx="108012" cy="72231"/>
            </a:xfrm>
            <a:prstGeom prst="line">
              <a:avLst/>
            </a:prstGeom>
            <a:noFill/>
            <a:ln w="22225" algn="ctr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0" name="Straight Connector 153"/>
            <p:cNvCxnSpPr>
              <a:cxnSpLocks noChangeShapeType="1"/>
            </p:cNvCxnSpPr>
            <p:nvPr/>
          </p:nvCxnSpPr>
          <p:spPr bwMode="auto">
            <a:xfrm>
              <a:off x="5436096" y="1231615"/>
              <a:ext cx="108012" cy="72231"/>
            </a:xfrm>
            <a:prstGeom prst="line">
              <a:avLst/>
            </a:prstGeom>
            <a:noFill/>
            <a:ln w="22225" algn="ctr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1" name="Straight Connector 154"/>
            <p:cNvCxnSpPr>
              <a:cxnSpLocks noChangeShapeType="1"/>
            </p:cNvCxnSpPr>
            <p:nvPr/>
          </p:nvCxnSpPr>
          <p:spPr bwMode="auto">
            <a:xfrm>
              <a:off x="5436096" y="1384015"/>
              <a:ext cx="108012" cy="72231"/>
            </a:xfrm>
            <a:prstGeom prst="line">
              <a:avLst/>
            </a:prstGeom>
            <a:noFill/>
            <a:ln w="22225" algn="ctr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2" name="Straight Connector 155"/>
            <p:cNvCxnSpPr>
              <a:cxnSpLocks noChangeShapeType="1"/>
            </p:cNvCxnSpPr>
            <p:nvPr/>
          </p:nvCxnSpPr>
          <p:spPr bwMode="auto">
            <a:xfrm>
              <a:off x="5436096" y="1536415"/>
              <a:ext cx="108012" cy="72231"/>
            </a:xfrm>
            <a:prstGeom prst="line">
              <a:avLst/>
            </a:prstGeom>
            <a:noFill/>
            <a:ln w="22225" algn="ctr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3" name="Straight Connector 156"/>
            <p:cNvCxnSpPr>
              <a:cxnSpLocks noChangeShapeType="1"/>
            </p:cNvCxnSpPr>
            <p:nvPr/>
          </p:nvCxnSpPr>
          <p:spPr bwMode="auto">
            <a:xfrm>
              <a:off x="5436096" y="1688815"/>
              <a:ext cx="108012" cy="72231"/>
            </a:xfrm>
            <a:prstGeom prst="line">
              <a:avLst/>
            </a:prstGeom>
            <a:noFill/>
            <a:ln w="22225" algn="ctr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34" name="Oval 133"/>
          <p:cNvSpPr>
            <a:spLocks noChangeArrowheads="1"/>
          </p:cNvSpPr>
          <p:nvPr/>
        </p:nvSpPr>
        <p:spPr bwMode="auto">
          <a:xfrm>
            <a:off x="7908925" y="4725144"/>
            <a:ext cx="144463" cy="144463"/>
          </a:xfrm>
          <a:prstGeom prst="ellips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AU" altLang="en-US"/>
          </a:p>
        </p:txBody>
      </p:sp>
      <p:sp>
        <p:nvSpPr>
          <p:cNvPr id="135" name="Oval 134"/>
          <p:cNvSpPr>
            <a:spLocks noChangeArrowheads="1"/>
          </p:cNvSpPr>
          <p:nvPr/>
        </p:nvSpPr>
        <p:spPr bwMode="auto">
          <a:xfrm>
            <a:off x="7912100" y="4580682"/>
            <a:ext cx="144463" cy="144462"/>
          </a:xfrm>
          <a:prstGeom prst="ellips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AU" altLang="en-US"/>
          </a:p>
        </p:txBody>
      </p:sp>
      <p:sp>
        <p:nvSpPr>
          <p:cNvPr id="137" name="Rounded Rectangle 136"/>
          <p:cNvSpPr>
            <a:spLocks noChangeArrowheads="1"/>
          </p:cNvSpPr>
          <p:nvPr/>
        </p:nvSpPr>
        <p:spPr bwMode="auto">
          <a:xfrm>
            <a:off x="7875588" y="4500494"/>
            <a:ext cx="222249" cy="602718"/>
          </a:xfrm>
          <a:prstGeom prst="roundRect">
            <a:avLst>
              <a:gd name="adj" fmla="val 50000"/>
            </a:avLst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AU" altLang="en-US"/>
          </a:p>
        </p:txBody>
      </p:sp>
      <p:sp>
        <p:nvSpPr>
          <p:cNvPr id="138" name="Oval 137"/>
          <p:cNvSpPr>
            <a:spLocks noChangeAspect="1"/>
          </p:cNvSpPr>
          <p:nvPr/>
        </p:nvSpPr>
        <p:spPr bwMode="auto">
          <a:xfrm>
            <a:off x="7161213" y="4493258"/>
            <a:ext cx="454025" cy="457200"/>
          </a:xfrm>
          <a:prstGeom prst="ellips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AU" altLang="en-US"/>
          </a:p>
        </p:txBody>
      </p:sp>
      <p:sp>
        <p:nvSpPr>
          <p:cNvPr id="139" name="Oval 138"/>
          <p:cNvSpPr>
            <a:spLocks noChangeArrowheads="1"/>
          </p:cNvSpPr>
          <p:nvPr/>
        </p:nvSpPr>
        <p:spPr bwMode="auto">
          <a:xfrm>
            <a:off x="7319963" y="4575597"/>
            <a:ext cx="144462" cy="142875"/>
          </a:xfrm>
          <a:prstGeom prst="ellips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AU" altLang="en-US"/>
          </a:p>
        </p:txBody>
      </p:sp>
      <p:sp>
        <p:nvSpPr>
          <p:cNvPr id="140" name="Oval 139"/>
          <p:cNvSpPr>
            <a:spLocks noChangeArrowheads="1"/>
          </p:cNvSpPr>
          <p:nvPr/>
        </p:nvSpPr>
        <p:spPr bwMode="auto">
          <a:xfrm>
            <a:off x="7388225" y="4699422"/>
            <a:ext cx="142875" cy="144463"/>
          </a:xfrm>
          <a:prstGeom prst="ellips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AU" altLang="en-US"/>
          </a:p>
        </p:txBody>
      </p:sp>
      <p:sp>
        <p:nvSpPr>
          <p:cNvPr id="142" name="Oval 141"/>
          <p:cNvSpPr>
            <a:spLocks noChangeArrowheads="1"/>
          </p:cNvSpPr>
          <p:nvPr/>
        </p:nvSpPr>
        <p:spPr bwMode="auto">
          <a:xfrm>
            <a:off x="7248525" y="4696247"/>
            <a:ext cx="144463" cy="144463"/>
          </a:xfrm>
          <a:prstGeom prst="ellips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AU" altLang="en-US"/>
          </a:p>
        </p:txBody>
      </p:sp>
      <p:sp>
        <p:nvSpPr>
          <p:cNvPr id="143" name="Oval 142"/>
          <p:cNvSpPr>
            <a:spLocks noChangeArrowheads="1"/>
          </p:cNvSpPr>
          <p:nvPr/>
        </p:nvSpPr>
        <p:spPr bwMode="auto">
          <a:xfrm>
            <a:off x="7911300" y="4869160"/>
            <a:ext cx="144462" cy="144463"/>
          </a:xfrm>
          <a:prstGeom prst="ellips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4176036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00"/>
                            </p:stCondLst>
                            <p:childTnLst>
                              <p:par>
                                <p:cTn id="5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000"/>
                            </p:stCondLst>
                            <p:childTnLst>
                              <p:par>
                                <p:cTn id="6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500"/>
                            </p:stCondLst>
                            <p:childTnLst>
                              <p:par>
                                <p:cTn id="6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000"/>
                            </p:stCondLst>
                            <p:childTnLst>
                              <p:par>
                                <p:cTn id="7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4500"/>
                            </p:stCondLst>
                            <p:childTnLst>
                              <p:par>
                                <p:cTn id="7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0"/>
                            </p:stCondLst>
                            <p:childTnLst>
                              <p:par>
                                <p:cTn id="7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500"/>
                            </p:stCondLst>
                            <p:childTnLst>
                              <p:par>
                                <p:cTn id="8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6000"/>
                            </p:stCondLst>
                            <p:childTnLst>
                              <p:par>
                                <p:cTn id="8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6500"/>
                            </p:stCondLst>
                            <p:childTnLst>
                              <p:par>
                                <p:cTn id="9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7000"/>
                            </p:stCondLst>
                            <p:childTnLst>
                              <p:par>
                                <p:cTn id="9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7500"/>
                            </p:stCondLst>
                            <p:childTnLst>
                              <p:par>
                                <p:cTn id="9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8000"/>
                            </p:stCondLst>
                            <p:childTnLst>
                              <p:par>
                                <p:cTn id="10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8500"/>
                            </p:stCondLst>
                            <p:childTnLst>
                              <p:par>
                                <p:cTn id="10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9000"/>
                            </p:stCondLst>
                            <p:childTnLst>
                              <p:par>
                                <p:cTn id="11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500"/>
                            </p:stCondLst>
                            <p:childTnLst>
                              <p:par>
                                <p:cTn id="1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000"/>
                            </p:stCondLst>
                            <p:childTnLst>
                              <p:par>
                                <p:cTn id="1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500"/>
                            </p:stCondLst>
                            <p:childTnLst>
                              <p:par>
                                <p:cTn id="12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2000"/>
                            </p:stCondLst>
                            <p:childTnLst>
                              <p:par>
                                <p:cTn id="13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2500"/>
                            </p:stCondLst>
                            <p:childTnLst>
                              <p:par>
                                <p:cTn id="13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3000"/>
                            </p:stCondLst>
                            <p:childTnLst>
                              <p:par>
                                <p:cTn id="13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3500"/>
                            </p:stCondLst>
                            <p:childTnLst>
                              <p:par>
                                <p:cTn id="143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900" decel="100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500"/>
                            </p:stCondLst>
                            <p:childTnLst>
                              <p:par>
                                <p:cTn id="15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1000"/>
                            </p:stCondLst>
                            <p:childTnLst>
                              <p:par>
                                <p:cTn id="15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1500"/>
                            </p:stCondLst>
                            <p:childTnLst>
                              <p:par>
                                <p:cTn id="16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2000"/>
                            </p:stCondLst>
                            <p:childTnLst>
                              <p:par>
                                <p:cTn id="16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2500"/>
                            </p:stCondLst>
                            <p:childTnLst>
                              <p:par>
                                <p:cTn id="17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3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3000"/>
                            </p:stCondLst>
                            <p:childTnLst>
                              <p:par>
                                <p:cTn id="17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3500"/>
                            </p:stCondLst>
                            <p:childTnLst>
                              <p:par>
                                <p:cTn id="17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4000"/>
                            </p:stCondLst>
                            <p:childTnLst>
                              <p:par>
                                <p:cTn id="183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900" decel="100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500"/>
                            </p:stCondLst>
                            <p:childTnLst>
                              <p:par>
                                <p:cTn id="19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1500"/>
                            </p:stCondLst>
                            <p:childTnLst>
                              <p:par>
                                <p:cTn id="20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5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2000"/>
                            </p:stCondLst>
                            <p:childTnLst>
                              <p:par>
                                <p:cTn id="20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9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3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3000"/>
                            </p:stCondLst>
                            <p:childTnLst>
                              <p:par>
                                <p:cTn id="2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3500"/>
                            </p:stCondLst>
                            <p:childTnLst>
                              <p:par>
                                <p:cTn id="21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2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5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4500"/>
                            </p:stCondLst>
                            <p:childTnLst>
                              <p:par>
                                <p:cTn id="22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9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>
                      <p:stCondLst>
                        <p:cond delay="indefinite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4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500"/>
                            </p:stCondLst>
                            <p:childTnLst>
                              <p:par>
                                <p:cTn id="23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8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>
                            <p:stCondLst>
                              <p:cond delay="1000"/>
                            </p:stCondLst>
                            <p:childTnLst>
                              <p:par>
                                <p:cTn id="24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2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6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2000"/>
                            </p:stCondLst>
                            <p:childTnLst>
                              <p:par>
                                <p:cTn id="24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0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2500"/>
                            </p:stCondLst>
                            <p:childTnLst>
                              <p:par>
                                <p:cTn id="25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4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>
                            <p:stCondLst>
                              <p:cond delay="3000"/>
                            </p:stCondLst>
                            <p:childTnLst>
                              <p:par>
                                <p:cTn id="25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8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3500"/>
                            </p:stCondLst>
                            <p:childTnLst>
                              <p:par>
                                <p:cTn id="26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2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4000"/>
                            </p:stCondLst>
                            <p:childTnLst>
                              <p:par>
                                <p:cTn id="26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6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4500"/>
                            </p:stCondLst>
                            <p:childTnLst>
                              <p:par>
                                <p:cTn id="26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0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5000"/>
                            </p:stCondLst>
                            <p:childTnLst>
                              <p:par>
                                <p:cTn id="27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4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5" fill="hold">
                            <p:stCondLst>
                              <p:cond delay="5500"/>
                            </p:stCondLst>
                            <p:childTnLst>
                              <p:par>
                                <p:cTn id="27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8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8" grpId="0" animBg="1"/>
      <p:bldP spid="12" grpId="0" animBg="1"/>
      <p:bldP spid="13" grpId="0" animBg="1"/>
      <p:bldP spid="16" grpId="0" animBg="1"/>
      <p:bldP spid="17" grpId="0" animBg="1"/>
      <p:bldP spid="18" grpId="0" animBg="1"/>
      <p:bldP spid="19" grpId="0" animBg="1"/>
      <p:bldP spid="21" grpId="0" animBg="1"/>
      <p:bldP spid="40" grpId="0" animBg="1"/>
      <p:bldP spid="42" grpId="0" animBg="1"/>
      <p:bldP spid="56" grpId="0" animBg="1"/>
      <p:bldP spid="57" grpId="0" animBg="1"/>
      <p:bldP spid="58" grpId="0" animBg="1"/>
      <p:bldP spid="66" grpId="0" animBg="1"/>
      <p:bldP spid="67" grpId="0" animBg="1"/>
      <p:bldP spid="68" grpId="0" animBg="1"/>
      <p:bldP spid="69" grpId="0" animBg="1"/>
      <p:bldP spid="79" grpId="0"/>
      <p:bldP spid="80" grpId="0" animBg="1"/>
      <p:bldP spid="81" grpId="0" animBg="1"/>
      <p:bldP spid="83" grpId="0" animBg="1"/>
      <p:bldP spid="93" grpId="0"/>
      <p:bldP spid="94" grpId="0" animBg="1"/>
      <p:bldP spid="95" grpId="0" animBg="1"/>
      <p:bldP spid="97" grpId="0" animBg="1"/>
      <p:bldP spid="98" grpId="0" animBg="1"/>
      <p:bldP spid="106" grpId="0" animBg="1"/>
      <p:bldP spid="107" grpId="0" animBg="1"/>
      <p:bldP spid="116" grpId="0" animBg="1"/>
      <p:bldP spid="117" grpId="0" animBg="1"/>
      <p:bldP spid="119" grpId="0" animBg="1"/>
      <p:bldP spid="134" grpId="0" animBg="1"/>
      <p:bldP spid="135" grpId="0" animBg="1"/>
      <p:bldP spid="137" grpId="0" animBg="1"/>
      <p:bldP spid="138" grpId="0" animBg="1"/>
      <p:bldP spid="139" grpId="0" animBg="1"/>
      <p:bldP spid="140" grpId="0" animBg="1"/>
      <p:bldP spid="142" grpId="0" animBg="1"/>
      <p:bldP spid="14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val 2"/>
          <p:cNvSpPr>
            <a:spLocks noChangeAspect="1" noChangeArrowheads="1"/>
          </p:cNvSpPr>
          <p:nvPr/>
        </p:nvSpPr>
        <p:spPr bwMode="auto">
          <a:xfrm>
            <a:off x="8856029" y="6489340"/>
            <a:ext cx="144463" cy="142875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800" dirty="0">
                <a:latin typeface="Arial" charset="0"/>
              </a:rPr>
              <a:t>L</a:t>
            </a:r>
          </a:p>
        </p:txBody>
      </p:sp>
      <p:sp>
        <p:nvSpPr>
          <p:cNvPr id="9" name="Rectangle 8"/>
          <p:cNvSpPr/>
          <p:nvPr/>
        </p:nvSpPr>
        <p:spPr>
          <a:xfrm>
            <a:off x="3455876" y="836712"/>
            <a:ext cx="1758232" cy="28120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AU"/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 rot="10800000" flipV="1">
            <a:off x="7128284" y="3532077"/>
            <a:ext cx="72008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AU" altLang="en-US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22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 rot="10800000" flipV="1">
            <a:off x="971600" y="5769260"/>
            <a:ext cx="705678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AU" altLang="en-US" b="1" dirty="0">
                <a:solidFill>
                  <a:srgbClr val="FF0000"/>
                </a:solidFill>
                <a:latin typeface="Comic Sans MS" panose="030F0702030302020204" pitchFamily="66" charset="0"/>
              </a:rPr>
              <a:t>INSERT MISSING NUMBER IN AS3008 Table 3(2)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-51877"/>
            <a:ext cx="7701111" cy="5513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792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val 2"/>
          <p:cNvSpPr>
            <a:spLocks noChangeAspect="1" noChangeArrowheads="1"/>
          </p:cNvSpPr>
          <p:nvPr/>
        </p:nvSpPr>
        <p:spPr bwMode="auto">
          <a:xfrm>
            <a:off x="8856029" y="6489340"/>
            <a:ext cx="144463" cy="142875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800" dirty="0">
                <a:latin typeface="Arial" charset="0"/>
              </a:rPr>
              <a:t>L</a:t>
            </a:r>
          </a:p>
        </p:txBody>
      </p:sp>
      <p:sp>
        <p:nvSpPr>
          <p:cNvPr id="7" name="Rectangle 6"/>
          <p:cNvSpPr/>
          <p:nvPr/>
        </p:nvSpPr>
        <p:spPr>
          <a:xfrm>
            <a:off x="3131840" y="956767"/>
            <a:ext cx="2268252" cy="311993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AU"/>
          </a:p>
        </p:txBody>
      </p:sp>
      <p:sp>
        <p:nvSpPr>
          <p:cNvPr id="10" name="Rectangle 9"/>
          <p:cNvSpPr/>
          <p:nvPr/>
        </p:nvSpPr>
        <p:spPr>
          <a:xfrm>
            <a:off x="328946" y="1376772"/>
            <a:ext cx="7627429" cy="252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AU"/>
          </a:p>
        </p:txBody>
      </p:sp>
      <p:sp>
        <p:nvSpPr>
          <p:cNvPr id="11" name="Rectangle 10"/>
          <p:cNvSpPr/>
          <p:nvPr/>
        </p:nvSpPr>
        <p:spPr>
          <a:xfrm>
            <a:off x="359532" y="2888968"/>
            <a:ext cx="8383513" cy="252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AU"/>
          </a:p>
        </p:txBody>
      </p:sp>
      <p:sp>
        <p:nvSpPr>
          <p:cNvPr id="12" name="Rectangle 11"/>
          <p:cNvSpPr/>
          <p:nvPr/>
        </p:nvSpPr>
        <p:spPr>
          <a:xfrm>
            <a:off x="359532" y="3140996"/>
            <a:ext cx="5940660" cy="252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AU"/>
          </a:p>
        </p:txBody>
      </p:sp>
      <p:sp>
        <p:nvSpPr>
          <p:cNvPr id="4" name="Rounded Rectangle 3"/>
          <p:cNvSpPr/>
          <p:nvPr/>
        </p:nvSpPr>
        <p:spPr>
          <a:xfrm>
            <a:off x="251520" y="3465004"/>
            <a:ext cx="8599313" cy="1140057"/>
          </a:xfrm>
          <a:prstGeom prst="roundRect">
            <a:avLst/>
          </a:prstGeom>
          <a:noFill/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dirty="0">
              <a:solidFill>
                <a:schemeClr val="tx1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947" y="368660"/>
            <a:ext cx="8527082" cy="4272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0641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7" grpId="0" animBg="1"/>
      <p:bldP spid="10" grpId="0" animBg="1"/>
      <p:bldP spid="11" grpId="0" animBg="1"/>
      <p:bldP spid="12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23192"/>
            <a:ext cx="8703096" cy="6080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Oval 2"/>
          <p:cNvSpPr>
            <a:spLocks noChangeAspect="1" noChangeArrowheads="1"/>
          </p:cNvSpPr>
          <p:nvPr/>
        </p:nvSpPr>
        <p:spPr bwMode="auto">
          <a:xfrm>
            <a:off x="8856029" y="6489340"/>
            <a:ext cx="144463" cy="142875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800" dirty="0">
                <a:latin typeface="Arial" charset="0"/>
              </a:rPr>
              <a:t>L</a:t>
            </a:r>
          </a:p>
        </p:txBody>
      </p:sp>
    </p:spTree>
    <p:extLst>
      <p:ext uri="{BB962C8B-B14F-4D97-AF65-F5344CB8AC3E}">
        <p14:creationId xmlns:p14="http://schemas.microsoft.com/office/powerpoint/2010/main" val="3937738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368660"/>
            <a:ext cx="8665503" cy="5665906"/>
          </a:xfrm>
          <a:prstGeom prst="rect">
            <a:avLst/>
          </a:prstGeom>
        </p:spPr>
      </p:pic>
      <p:sp>
        <p:nvSpPr>
          <p:cNvPr id="20" name="Oval 2"/>
          <p:cNvSpPr>
            <a:spLocks noChangeAspect="1" noChangeArrowheads="1"/>
          </p:cNvSpPr>
          <p:nvPr/>
        </p:nvSpPr>
        <p:spPr bwMode="auto">
          <a:xfrm>
            <a:off x="8856029" y="6489340"/>
            <a:ext cx="144463" cy="142875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800" dirty="0">
                <a:latin typeface="Arial" charset="0"/>
              </a:rPr>
              <a:t>L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 rot="10800000" flipV="1">
            <a:off x="5045961" y="5121188"/>
            <a:ext cx="32543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AU" altLang="en-US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Circuit Breaker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 rot="10800000" flipV="1">
            <a:off x="5485593" y="1192746"/>
            <a:ext cx="2413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AU" altLang="en-US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40</a:t>
            </a:r>
            <a:r>
              <a:rPr lang="en-AU" altLang="en-US" sz="2000" b="1" baseline="50000" dirty="0">
                <a:solidFill>
                  <a:srgbClr val="FF0000"/>
                </a:solidFill>
                <a:latin typeface="Comic Sans MS" panose="030F0702030302020204" pitchFamily="66" charset="0"/>
              </a:rPr>
              <a:t>o</a:t>
            </a:r>
            <a:r>
              <a:rPr lang="en-AU" altLang="en-US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C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 rot="10800000" flipV="1">
            <a:off x="5520518" y="1732806"/>
            <a:ext cx="2413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AU" altLang="en-US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25</a:t>
            </a:r>
            <a:r>
              <a:rPr lang="en-AU" altLang="en-US" sz="2000" b="1" baseline="50000" dirty="0">
                <a:solidFill>
                  <a:srgbClr val="FF0000"/>
                </a:solidFill>
                <a:latin typeface="Comic Sans MS" panose="030F0702030302020204" pitchFamily="66" charset="0"/>
              </a:rPr>
              <a:t>o</a:t>
            </a:r>
            <a:r>
              <a:rPr lang="en-AU" altLang="en-US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C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 rot="10800000" flipV="1">
            <a:off x="5520518" y="2272866"/>
            <a:ext cx="2413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AU" altLang="en-US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0.5m</a:t>
            </a: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 rot="10800000" flipV="1">
            <a:off x="5488768" y="2848930"/>
            <a:ext cx="2413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AU" altLang="en-US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1.2</a:t>
            </a:r>
            <a:r>
              <a:rPr lang="en-AU" altLang="en-US" sz="2000" b="1" baseline="50000" dirty="0">
                <a:solidFill>
                  <a:srgbClr val="FF0000"/>
                </a:solidFill>
                <a:latin typeface="Comic Sans MS" panose="030F0702030302020204" pitchFamily="66" charset="0"/>
              </a:rPr>
              <a:t>o</a:t>
            </a:r>
            <a:r>
              <a:rPr lang="en-AU" altLang="en-US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C.m/W</a:t>
            </a: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 rot="10800000" flipV="1">
            <a:off x="4873525" y="3424934"/>
            <a:ext cx="355422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AU" altLang="en-US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Single circuit configuration</a:t>
            </a: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 rot="10800000" flipV="1">
            <a:off x="4693505" y="3877715"/>
            <a:ext cx="422103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AU" altLang="en-US" b="1" dirty="0">
                <a:solidFill>
                  <a:srgbClr val="FF0000"/>
                </a:solidFill>
                <a:latin typeface="Comic Sans MS" panose="030F0702030302020204" pitchFamily="66" charset="0"/>
              </a:rPr>
              <a:t>Less than 15% total harmonic distortion</a:t>
            </a: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 rot="10800000" flipV="1">
            <a:off x="2564333" y="3938690"/>
            <a:ext cx="201622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AU" altLang="en-US" b="1" dirty="0">
                <a:solidFill>
                  <a:srgbClr val="FF0000"/>
                </a:solidFill>
                <a:latin typeface="Comic Sans MS" panose="030F0702030302020204" pitchFamily="66" charset="0"/>
              </a:rPr>
              <a:t>(as per table 2)</a:t>
            </a:r>
          </a:p>
        </p:txBody>
      </p:sp>
    </p:spTree>
    <p:extLst>
      <p:ext uri="{BB962C8B-B14F-4D97-AF65-F5344CB8AC3E}">
        <p14:creationId xmlns:p14="http://schemas.microsoft.com/office/powerpoint/2010/main" val="1529495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8" grpId="0"/>
      <p:bldP spid="14" grpId="0"/>
      <p:bldP spid="19" grpId="0"/>
      <p:bldP spid="21" grpId="0"/>
      <p:bldP spid="22" grpId="0"/>
      <p:bldP spid="23" grpId="0"/>
      <p:bldP spid="24" grpId="0"/>
      <p:bldP spid="2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val 2"/>
          <p:cNvSpPr>
            <a:spLocks noChangeAspect="1" noChangeArrowheads="1"/>
          </p:cNvSpPr>
          <p:nvPr/>
        </p:nvSpPr>
        <p:spPr bwMode="auto">
          <a:xfrm>
            <a:off x="8856029" y="6489340"/>
            <a:ext cx="144463" cy="142875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800" dirty="0">
                <a:latin typeface="Arial" charset="0"/>
              </a:rPr>
              <a:t>L</a:t>
            </a:r>
          </a:p>
        </p:txBody>
      </p:sp>
      <p:sp>
        <p:nvSpPr>
          <p:cNvPr id="9" name="Rectangle 8"/>
          <p:cNvSpPr/>
          <p:nvPr/>
        </p:nvSpPr>
        <p:spPr>
          <a:xfrm>
            <a:off x="320732" y="872716"/>
            <a:ext cx="8427731" cy="28120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AU"/>
          </a:p>
        </p:txBody>
      </p:sp>
      <p:sp>
        <p:nvSpPr>
          <p:cNvPr id="10" name="Rectangle 9"/>
          <p:cNvSpPr/>
          <p:nvPr/>
        </p:nvSpPr>
        <p:spPr>
          <a:xfrm>
            <a:off x="1835695" y="1772816"/>
            <a:ext cx="7020333" cy="28120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AU"/>
          </a:p>
        </p:txBody>
      </p:sp>
      <p:sp>
        <p:nvSpPr>
          <p:cNvPr id="14" name="Rectangle 13"/>
          <p:cNvSpPr/>
          <p:nvPr/>
        </p:nvSpPr>
        <p:spPr>
          <a:xfrm>
            <a:off x="334850" y="2024844"/>
            <a:ext cx="6037349" cy="28120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AU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8741" y="427543"/>
            <a:ext cx="8785747" cy="3796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030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9" grpId="0" animBg="1"/>
      <p:bldP spid="10" grpId="0" animBg="1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val 2"/>
          <p:cNvSpPr>
            <a:spLocks noChangeAspect="1" noChangeArrowheads="1"/>
          </p:cNvSpPr>
          <p:nvPr/>
        </p:nvSpPr>
        <p:spPr bwMode="auto">
          <a:xfrm>
            <a:off x="8856029" y="6489340"/>
            <a:ext cx="144463" cy="142875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800" dirty="0">
                <a:latin typeface="Arial" charset="0"/>
              </a:rPr>
              <a:t>L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565" y="333720"/>
            <a:ext cx="8681789" cy="5010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>
            <a:spLocks noChangeArrowheads="1"/>
          </p:cNvSpPr>
          <p:nvPr/>
        </p:nvSpPr>
        <p:spPr bwMode="auto">
          <a:xfrm rot="10800000" flipV="1">
            <a:off x="6264225" y="3104964"/>
            <a:ext cx="19081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AU" altLang="en-US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No</a:t>
            </a:r>
            <a:br>
              <a:rPr lang="en-AU" altLang="en-US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r>
              <a:rPr lang="en-AU" altLang="en-US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3.5.2.2(a)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 rot="10800000" flipV="1">
            <a:off x="6336233" y="4305150"/>
            <a:ext cx="19081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AU" altLang="en-US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1 metre</a:t>
            </a:r>
            <a:br>
              <a:rPr lang="en-AU" altLang="en-US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r>
              <a:rPr lang="en-AU" altLang="en-US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3.5.2.2(b)(</a:t>
            </a:r>
            <a:r>
              <a:rPr lang="en-AU" altLang="en-US" sz="20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i</a:t>
            </a:r>
            <a:r>
              <a:rPr lang="en-AU" altLang="en-US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7450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1" grpId="0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val 2"/>
          <p:cNvSpPr>
            <a:spLocks noChangeAspect="1" noChangeArrowheads="1"/>
          </p:cNvSpPr>
          <p:nvPr/>
        </p:nvSpPr>
        <p:spPr bwMode="auto">
          <a:xfrm>
            <a:off x="8856029" y="6489340"/>
            <a:ext cx="144463" cy="142875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800" dirty="0">
                <a:latin typeface="Arial" charset="0"/>
              </a:rPr>
              <a:t>L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852" y="440668"/>
            <a:ext cx="8638356" cy="5689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>
            <a:spLocks noChangeArrowheads="1"/>
          </p:cNvSpPr>
          <p:nvPr/>
        </p:nvSpPr>
        <p:spPr bwMode="auto">
          <a:xfrm rot="10800000" flipV="1">
            <a:off x="6445350" y="1244203"/>
            <a:ext cx="19081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AU" altLang="en-US" sz="2000" b="1">
                <a:solidFill>
                  <a:srgbClr val="FF0000"/>
                </a:solidFill>
                <a:latin typeface="Comic Sans MS" panose="030F0702030302020204" pitchFamily="66" charset="0"/>
              </a:rPr>
              <a:t>No</a:t>
            </a:r>
            <a:br>
              <a:rPr lang="en-AU" altLang="en-US" sz="2000" b="1">
                <a:solidFill>
                  <a:srgbClr val="FF0000"/>
                </a:solidFill>
                <a:latin typeface="Comic Sans MS" panose="030F0702030302020204" pitchFamily="66" charset="0"/>
              </a:rPr>
            </a:br>
            <a:r>
              <a:rPr lang="en-AU" altLang="en-US" sz="2000" b="1">
                <a:solidFill>
                  <a:srgbClr val="FF0000"/>
                </a:solidFill>
                <a:latin typeface="Comic Sans MS" panose="030F0702030302020204" pitchFamily="66" charset="0"/>
              </a:rPr>
              <a:t>3.5.2.2(a)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 rot="10800000" flipV="1">
            <a:off x="6408837" y="2456892"/>
            <a:ext cx="19081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AU" altLang="en-US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1 metre</a:t>
            </a:r>
            <a:br>
              <a:rPr lang="en-AU" altLang="en-US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r>
              <a:rPr lang="en-AU" altLang="en-US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3.5.2.2(b)(</a:t>
            </a:r>
            <a:r>
              <a:rPr lang="en-AU" altLang="en-US" sz="20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i</a:t>
            </a:r>
            <a:r>
              <a:rPr lang="en-AU" altLang="en-US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)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 rot="10800000" flipV="1">
            <a:off x="6450112" y="3621075"/>
            <a:ext cx="19081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AU" altLang="en-US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6 x D</a:t>
            </a:r>
          </a:p>
          <a:p>
            <a:pPr eaLnBrk="1" hangingPunct="1"/>
            <a:r>
              <a:rPr lang="en-AU" altLang="en-US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Figure 1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 rot="10800000" flipV="1">
            <a:off x="6461225" y="4809206"/>
            <a:ext cx="19081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AU" altLang="en-US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2 x D</a:t>
            </a:r>
          </a:p>
          <a:p>
            <a:pPr eaLnBrk="1" hangingPunct="1"/>
            <a:r>
              <a:rPr lang="en-AU" altLang="en-US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Figure 1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5629" y="1934614"/>
            <a:ext cx="4235487" cy="271852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3770" y="3156494"/>
            <a:ext cx="3499204" cy="2345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791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40"/>
                            </p:stCondLst>
                            <p:childTnLst>
                              <p:par>
                                <p:cTn id="1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940"/>
                            </p:stCondLst>
                            <p:childTnLst>
                              <p:par>
                                <p:cTn id="2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3" grpId="0"/>
      <p:bldP spid="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val 2"/>
          <p:cNvSpPr>
            <a:spLocks noChangeAspect="1" noChangeArrowheads="1"/>
          </p:cNvSpPr>
          <p:nvPr/>
        </p:nvSpPr>
        <p:spPr bwMode="auto">
          <a:xfrm>
            <a:off x="8856029" y="6489340"/>
            <a:ext cx="144463" cy="142875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800" dirty="0">
                <a:latin typeface="Arial" charset="0"/>
              </a:rPr>
              <a:t>L</a:t>
            </a:r>
          </a:p>
        </p:txBody>
      </p:sp>
      <p:sp>
        <p:nvSpPr>
          <p:cNvPr id="6" name="Rectangle 5"/>
          <p:cNvSpPr/>
          <p:nvPr/>
        </p:nvSpPr>
        <p:spPr>
          <a:xfrm>
            <a:off x="3064515" y="5073544"/>
            <a:ext cx="1583842" cy="252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AU"/>
          </a:p>
        </p:txBody>
      </p:sp>
      <p:sp>
        <p:nvSpPr>
          <p:cNvPr id="7" name="Rectangle 6"/>
          <p:cNvSpPr/>
          <p:nvPr/>
        </p:nvSpPr>
        <p:spPr>
          <a:xfrm>
            <a:off x="904275" y="4812379"/>
            <a:ext cx="2726557" cy="252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AU"/>
          </a:p>
        </p:txBody>
      </p:sp>
      <p:sp>
        <p:nvSpPr>
          <p:cNvPr id="8" name="Rectangle 7"/>
          <p:cNvSpPr/>
          <p:nvPr/>
        </p:nvSpPr>
        <p:spPr>
          <a:xfrm>
            <a:off x="940265" y="4348146"/>
            <a:ext cx="4248486" cy="252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AU"/>
          </a:p>
        </p:txBody>
      </p:sp>
      <p:sp>
        <p:nvSpPr>
          <p:cNvPr id="9" name="Rectangle 8"/>
          <p:cNvSpPr/>
          <p:nvPr/>
        </p:nvSpPr>
        <p:spPr>
          <a:xfrm>
            <a:off x="935596" y="3615310"/>
            <a:ext cx="5153256" cy="252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AU"/>
          </a:p>
        </p:txBody>
      </p:sp>
      <p:sp>
        <p:nvSpPr>
          <p:cNvPr id="10" name="Rectangle 9"/>
          <p:cNvSpPr/>
          <p:nvPr/>
        </p:nvSpPr>
        <p:spPr>
          <a:xfrm>
            <a:off x="935596" y="3193031"/>
            <a:ext cx="5508612" cy="252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AU"/>
          </a:p>
        </p:txBody>
      </p:sp>
      <p:sp>
        <p:nvSpPr>
          <p:cNvPr id="11" name="Rectangle 10"/>
          <p:cNvSpPr/>
          <p:nvPr/>
        </p:nvSpPr>
        <p:spPr>
          <a:xfrm>
            <a:off x="896872" y="5541568"/>
            <a:ext cx="1483567" cy="252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AU"/>
          </a:p>
        </p:txBody>
      </p:sp>
      <p:sp>
        <p:nvSpPr>
          <p:cNvPr id="12" name="Rectangle 11"/>
          <p:cNvSpPr/>
          <p:nvPr/>
        </p:nvSpPr>
        <p:spPr>
          <a:xfrm>
            <a:off x="6628911" y="5541568"/>
            <a:ext cx="1944216" cy="252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AU"/>
          </a:p>
        </p:txBody>
      </p:sp>
      <p:sp>
        <p:nvSpPr>
          <p:cNvPr id="13" name="Rectangle 12"/>
          <p:cNvSpPr/>
          <p:nvPr/>
        </p:nvSpPr>
        <p:spPr>
          <a:xfrm>
            <a:off x="896872" y="5786489"/>
            <a:ext cx="1944216" cy="252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AU"/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 rot="10800000" flipV="1">
            <a:off x="4994756" y="735958"/>
            <a:ext cx="375370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AU" altLang="en-US" b="1" dirty="0">
                <a:solidFill>
                  <a:srgbClr val="FF0000"/>
                </a:solidFill>
                <a:latin typeface="Comic Sans MS" panose="030F0702030302020204" pitchFamily="66" charset="0"/>
              </a:rPr>
              <a:t>(selecting I</a:t>
            </a:r>
            <a:r>
              <a:rPr lang="en-AU" altLang="en-US" b="1" baseline="-25000" dirty="0">
                <a:solidFill>
                  <a:srgbClr val="FF0000"/>
                </a:solidFill>
                <a:latin typeface="Comic Sans MS" panose="030F0702030302020204" pitchFamily="66" charset="0"/>
              </a:rPr>
              <a:t>Z </a:t>
            </a:r>
            <a:r>
              <a:rPr lang="en-AU" altLang="en-US" b="1" dirty="0">
                <a:solidFill>
                  <a:srgbClr val="FF0000"/>
                </a:solidFill>
                <a:latin typeface="Comic Sans MS" panose="030F0702030302020204" pitchFamily="66" charset="0"/>
              </a:rPr>
              <a:t>–</a:t>
            </a:r>
            <a:r>
              <a:rPr lang="en-AU" altLang="en-US" b="1" baseline="-25000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AU" altLang="en-US" b="1" dirty="0">
                <a:solidFill>
                  <a:srgbClr val="FF0000"/>
                </a:solidFill>
                <a:latin typeface="Comic Sans MS" panose="030F0702030302020204" pitchFamily="66" charset="0"/>
              </a:rPr>
              <a:t>the process)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1084" y="51382"/>
            <a:ext cx="8643384" cy="6167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446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val 2"/>
          <p:cNvSpPr>
            <a:spLocks noChangeAspect="1" noChangeArrowheads="1"/>
          </p:cNvSpPr>
          <p:nvPr/>
        </p:nvSpPr>
        <p:spPr bwMode="auto">
          <a:xfrm>
            <a:off x="8856029" y="6489340"/>
            <a:ext cx="144463" cy="142875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800" dirty="0">
                <a:latin typeface="Arial" charset="0"/>
              </a:rPr>
              <a:t>L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509" y="296652"/>
            <a:ext cx="8938677" cy="5652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737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827584" y="477329"/>
            <a:ext cx="7884876" cy="104345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1217613" rtl="0" eaLnBrk="0" fontAlgn="base" hangingPunct="0">
              <a:lnSpc>
                <a:spcPts val="3463"/>
              </a:lnSpc>
              <a:spcBef>
                <a:spcPct val="0"/>
              </a:spcBef>
              <a:spcAft>
                <a:spcPct val="0"/>
              </a:spcAft>
              <a:defRPr sz="3900" b="1" kern="1200" cap="all">
                <a:solidFill>
                  <a:schemeClr val="bg2"/>
                </a:solidFill>
                <a:latin typeface="+mj-lt"/>
                <a:ea typeface="+mj-ea"/>
                <a:cs typeface="Arial" pitchFamily="34" charset="0"/>
              </a:defRPr>
            </a:lvl1pPr>
            <a:lvl2pPr algn="l" defTabSz="1217613" rtl="0" eaLnBrk="0" fontAlgn="base" hangingPunct="0">
              <a:lnSpc>
                <a:spcPts val="3463"/>
              </a:lnSpc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bg2"/>
                </a:solidFill>
                <a:latin typeface="Calibri" pitchFamily="34" charset="0"/>
                <a:cs typeface="Arial" charset="0"/>
              </a:defRPr>
            </a:lvl2pPr>
            <a:lvl3pPr algn="l" defTabSz="1217613" rtl="0" eaLnBrk="0" fontAlgn="base" hangingPunct="0">
              <a:lnSpc>
                <a:spcPts val="3463"/>
              </a:lnSpc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bg2"/>
                </a:solidFill>
                <a:latin typeface="Calibri" pitchFamily="34" charset="0"/>
                <a:cs typeface="Arial" charset="0"/>
              </a:defRPr>
            </a:lvl3pPr>
            <a:lvl4pPr algn="l" defTabSz="1217613" rtl="0" eaLnBrk="0" fontAlgn="base" hangingPunct="0">
              <a:lnSpc>
                <a:spcPts val="3463"/>
              </a:lnSpc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bg2"/>
                </a:solidFill>
                <a:latin typeface="Calibri" pitchFamily="34" charset="0"/>
                <a:cs typeface="Arial" charset="0"/>
              </a:defRPr>
            </a:lvl4pPr>
            <a:lvl5pPr algn="l" defTabSz="1217613" rtl="0" eaLnBrk="0" fontAlgn="base" hangingPunct="0">
              <a:lnSpc>
                <a:spcPts val="3463"/>
              </a:lnSpc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bg2"/>
                </a:solidFill>
                <a:latin typeface="Calibri" pitchFamily="34" charset="0"/>
                <a:cs typeface="Arial" charset="0"/>
              </a:defRPr>
            </a:lvl5pPr>
            <a:lvl6pPr marL="457200" algn="l" defTabSz="1217613" rtl="0" fontAlgn="base">
              <a:lnSpc>
                <a:spcPts val="3463"/>
              </a:lnSpc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bg2"/>
                </a:solidFill>
                <a:latin typeface="Calibri" pitchFamily="34" charset="0"/>
                <a:cs typeface="Arial" charset="0"/>
              </a:defRPr>
            </a:lvl6pPr>
            <a:lvl7pPr marL="914400" algn="l" defTabSz="1217613" rtl="0" fontAlgn="base">
              <a:lnSpc>
                <a:spcPts val="3463"/>
              </a:lnSpc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bg2"/>
                </a:solidFill>
                <a:latin typeface="Calibri" pitchFamily="34" charset="0"/>
                <a:cs typeface="Arial" charset="0"/>
              </a:defRPr>
            </a:lvl7pPr>
            <a:lvl8pPr marL="1371600" algn="l" defTabSz="1217613" rtl="0" fontAlgn="base">
              <a:lnSpc>
                <a:spcPts val="3463"/>
              </a:lnSpc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bg2"/>
                </a:solidFill>
                <a:latin typeface="Calibri" pitchFamily="34" charset="0"/>
                <a:cs typeface="Arial" charset="0"/>
              </a:defRPr>
            </a:lvl8pPr>
            <a:lvl9pPr marL="1828800" algn="l" defTabSz="1217613" rtl="0" fontAlgn="base">
              <a:lnSpc>
                <a:spcPts val="3463"/>
              </a:lnSpc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bg2"/>
                </a:solidFill>
                <a:latin typeface="Calibri" pitchFamily="34" charset="0"/>
                <a:cs typeface="Arial" charset="0"/>
              </a:defRPr>
            </a:lvl9pPr>
          </a:lstStyle>
          <a:p>
            <a:pPr defTabSz="1218804" eaLnBrk="1" fontAlgn="auto" hangingPunct="1">
              <a:lnSpc>
                <a:spcPts val="3466"/>
              </a:lnSpc>
              <a:spcAft>
                <a:spcPts val="0"/>
              </a:spcAft>
              <a:defRPr/>
            </a:pPr>
            <a:r>
              <a:rPr lang="pt-BR" altLang="en-US" sz="3200" dirty="0">
                <a:solidFill>
                  <a:srgbClr val="4596CA"/>
                </a:solidFill>
                <a:latin typeface="Arial" charset="0"/>
              </a:rPr>
              <a:t>CABLE SELECTION BASED ON CURRENT CARRYING CAPACITY</a:t>
            </a:r>
            <a:endParaRPr lang="en-AU" sz="4000" dirty="0">
              <a:solidFill>
                <a:srgbClr val="4596CA"/>
              </a:solidFill>
            </a:endParaRPr>
          </a:p>
        </p:txBody>
      </p:sp>
      <p:sp>
        <p:nvSpPr>
          <p:cNvPr id="4" name="Oval 2"/>
          <p:cNvSpPr>
            <a:spLocks noChangeAspect="1" noChangeArrowheads="1"/>
          </p:cNvSpPr>
          <p:nvPr/>
        </p:nvSpPr>
        <p:spPr bwMode="auto">
          <a:xfrm>
            <a:off x="8856029" y="6489340"/>
            <a:ext cx="144463" cy="142875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800" dirty="0">
                <a:latin typeface="Arial" charset="0"/>
              </a:rPr>
              <a:t>L</a:t>
            </a:r>
          </a:p>
        </p:txBody>
      </p:sp>
      <p:sp>
        <p:nvSpPr>
          <p:cNvPr id="6" name="Rectangle 5"/>
          <p:cNvSpPr/>
          <p:nvPr/>
        </p:nvSpPr>
        <p:spPr>
          <a:xfrm>
            <a:off x="791579" y="1376772"/>
            <a:ext cx="8064449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x-none" b="1" i="1" dirty="0"/>
              <a:t> </a:t>
            </a:r>
            <a:endParaRPr lang="en-AU" dirty="0"/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x-none" sz="2400" b="1" i="1" dirty="0">
                <a:latin typeface="+mj-lt"/>
              </a:rPr>
              <a:t>Learning objectives</a:t>
            </a:r>
            <a:r>
              <a:rPr lang="en-AU" sz="2400" dirty="0">
                <a:latin typeface="+mj-lt"/>
              </a:rPr>
              <a:t>:</a:t>
            </a:r>
          </a:p>
          <a:p>
            <a:pPr algn="l">
              <a:spcBef>
                <a:spcPts val="1200"/>
              </a:spcBef>
              <a:spcAft>
                <a:spcPts val="1200"/>
              </a:spcAft>
            </a:pPr>
            <a:r>
              <a:rPr lang="en-AU" dirty="0">
                <a:latin typeface="+mj-lt"/>
              </a:rPr>
              <a:t>Learners should be able to meet the following learning objectives:</a:t>
            </a:r>
          </a:p>
          <a:p>
            <a:pPr marL="285750" lvl="0" indent="-285750" algn="l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AU" dirty="0">
                <a:latin typeface="+mj-lt"/>
              </a:rPr>
              <a:t>Describe installation conditions for a range of wiring systems and applications.</a:t>
            </a:r>
          </a:p>
          <a:p>
            <a:pPr marL="285750" lvl="0" indent="-285750" algn="l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AU" dirty="0">
                <a:latin typeface="+mj-lt"/>
              </a:rPr>
              <a:t>Identify external influences that require the use of a de-rating factor.</a:t>
            </a:r>
          </a:p>
          <a:p>
            <a:pPr marL="285750" lvl="0" indent="-285750" algn="l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AU" dirty="0">
                <a:latin typeface="+mj-lt"/>
              </a:rPr>
              <a:t>Describe the AS/NZS 3000 requirements for coordination of cables and protection devices.</a:t>
            </a:r>
          </a:p>
          <a:p>
            <a:pPr marL="285750" lvl="0" indent="-285750" algn="l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AU" dirty="0">
                <a:latin typeface="+mj-lt"/>
              </a:rPr>
              <a:t>Use AS/NZS 3008.1.1 to select conductor size based on the maximum current requirement for a given installation condition including any applicable de-rating factors.</a:t>
            </a:r>
          </a:p>
        </p:txBody>
      </p:sp>
    </p:spTree>
    <p:extLst>
      <p:ext uri="{BB962C8B-B14F-4D97-AF65-F5344CB8AC3E}">
        <p14:creationId xmlns:p14="http://schemas.microsoft.com/office/powerpoint/2010/main" val="3108686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val 2"/>
          <p:cNvSpPr>
            <a:spLocks noChangeAspect="1" noChangeArrowheads="1"/>
          </p:cNvSpPr>
          <p:nvPr/>
        </p:nvSpPr>
        <p:spPr bwMode="auto">
          <a:xfrm>
            <a:off x="8856029" y="6489340"/>
            <a:ext cx="144463" cy="142875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800" dirty="0">
                <a:latin typeface="Arial" charset="0"/>
              </a:rPr>
              <a:t>L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51520" y="188640"/>
            <a:ext cx="3852428" cy="28120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AU"/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 rot="10800000" flipV="1">
            <a:off x="6156176" y="1859923"/>
            <a:ext cx="259228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n-AU" altLang="en-US" sz="1600" b="1" dirty="0">
                <a:solidFill>
                  <a:srgbClr val="FF0000"/>
                </a:solidFill>
                <a:latin typeface="Comic Sans MS" panose="030F0702030302020204" pitchFamily="66" charset="0"/>
              </a:rPr>
              <a:t>Tables 4 – 21 used to for cable selection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 rot="10800000" flipV="1">
            <a:off x="6120174" y="5609540"/>
            <a:ext cx="288031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n-AU" altLang="en-US" sz="1600" b="1" dirty="0">
                <a:solidFill>
                  <a:srgbClr val="FF0000"/>
                </a:solidFill>
                <a:latin typeface="Comic Sans MS" panose="030F0702030302020204" pitchFamily="66" charset="0"/>
              </a:rPr>
              <a:t>Tables 22 – 26 used to determine de-rating values when cables are grouped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6228633" y="2636912"/>
            <a:ext cx="2361975" cy="0"/>
          </a:xfrm>
          <a:prstGeom prst="straightConnector1">
            <a:avLst/>
          </a:prstGeom>
          <a:ln w="28575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517" y="220016"/>
            <a:ext cx="8676963" cy="988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524" y="1304764"/>
            <a:ext cx="5474205" cy="184172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190" y="3284984"/>
            <a:ext cx="8676294" cy="1078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927" y="4503005"/>
            <a:ext cx="5510209" cy="187832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12" name="Straight Arrow Connector 11"/>
          <p:cNvCxnSpPr>
            <a:stCxn id="9" idx="3"/>
          </p:cNvCxnSpPr>
          <p:nvPr/>
        </p:nvCxnSpPr>
        <p:spPr>
          <a:xfrm flipH="1" flipV="1">
            <a:off x="3239852" y="5266455"/>
            <a:ext cx="2880322" cy="758584"/>
          </a:xfrm>
          <a:prstGeom prst="straightConnector1">
            <a:avLst/>
          </a:prstGeom>
          <a:ln w="28575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>
            <a:spLocks noChangeArrowheads="1"/>
          </p:cNvSpPr>
          <p:nvPr/>
        </p:nvSpPr>
        <p:spPr bwMode="auto">
          <a:xfrm rot="10800000" flipV="1">
            <a:off x="6156176" y="4168330"/>
            <a:ext cx="2880318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n-AU" altLang="en-US" sz="1600" b="1" dirty="0">
                <a:solidFill>
                  <a:srgbClr val="0000FF"/>
                </a:solidFill>
                <a:latin typeface="Comic Sans MS" panose="030F0702030302020204" pitchFamily="66" charset="0"/>
              </a:rPr>
              <a:t>Tables 27 – 29 used to determine de-rating values when cables are in other situations.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flipH="1" flipV="1">
            <a:off x="3815916" y="4797153"/>
            <a:ext cx="2304258" cy="36003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5850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8" grpId="0"/>
      <p:bldP spid="9" grpId="0"/>
      <p:bldP spid="1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87523" y="1880856"/>
            <a:ext cx="8568505" cy="252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AU"/>
          </a:p>
        </p:txBody>
      </p:sp>
      <p:sp>
        <p:nvSpPr>
          <p:cNvPr id="8" name="Rectangle 7"/>
          <p:cNvSpPr/>
          <p:nvPr/>
        </p:nvSpPr>
        <p:spPr>
          <a:xfrm>
            <a:off x="287524" y="2132884"/>
            <a:ext cx="6156684" cy="252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AU"/>
          </a:p>
        </p:txBody>
      </p:sp>
      <p:sp>
        <p:nvSpPr>
          <p:cNvPr id="20" name="Oval 2"/>
          <p:cNvSpPr>
            <a:spLocks noChangeAspect="1" noChangeArrowheads="1"/>
          </p:cNvSpPr>
          <p:nvPr/>
        </p:nvSpPr>
        <p:spPr bwMode="auto">
          <a:xfrm>
            <a:off x="8856029" y="6489340"/>
            <a:ext cx="144463" cy="142875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800" dirty="0">
                <a:latin typeface="Arial" charset="0"/>
              </a:rPr>
              <a:t>L</a:t>
            </a:r>
          </a:p>
        </p:txBody>
      </p:sp>
      <p:sp>
        <p:nvSpPr>
          <p:cNvPr id="9" name="Rectangle 8"/>
          <p:cNvSpPr/>
          <p:nvPr/>
        </p:nvSpPr>
        <p:spPr>
          <a:xfrm>
            <a:off x="268118" y="563619"/>
            <a:ext cx="1999022" cy="28120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AU"/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 rot="10800000" flipV="1">
            <a:off x="513274" y="4968460"/>
            <a:ext cx="819918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AU" altLang="en-US" sz="1600" b="1" dirty="0">
                <a:solidFill>
                  <a:srgbClr val="FF0000"/>
                </a:solidFill>
                <a:latin typeface="Comic Sans MS" panose="030F0702030302020204" pitchFamily="66" charset="0"/>
              </a:rPr>
              <a:t>Table 3 is designed to be used as an index. It will direct you to the appropriate cable selection table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967" y="584684"/>
            <a:ext cx="8640513" cy="4108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>
            <a:spLocks noChangeArrowheads="1"/>
          </p:cNvSpPr>
          <p:nvPr/>
        </p:nvSpPr>
        <p:spPr bwMode="auto">
          <a:xfrm rot="10800000" flipV="1">
            <a:off x="564569" y="5716417"/>
            <a:ext cx="819918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AU" altLang="en-US" sz="1600" b="1" dirty="0">
                <a:solidFill>
                  <a:srgbClr val="FF0000"/>
                </a:solidFill>
                <a:latin typeface="Comic Sans MS" panose="030F0702030302020204" pitchFamily="66" charset="0"/>
              </a:rPr>
              <a:t>These tables are often referred to as </a:t>
            </a:r>
            <a:r>
              <a:rPr lang="en-AU" altLang="en-US" sz="1600" b="1" dirty="0">
                <a:solidFill>
                  <a:srgbClr val="0000FF"/>
                </a:solidFill>
                <a:latin typeface="Comic Sans MS" panose="030F0702030302020204" pitchFamily="66" charset="0"/>
              </a:rPr>
              <a:t>“Look up” </a:t>
            </a:r>
            <a:r>
              <a:rPr lang="en-AU" altLang="en-US" sz="1600" b="1" dirty="0">
                <a:solidFill>
                  <a:srgbClr val="FF0000"/>
                </a:solidFill>
                <a:latin typeface="Comic Sans MS" panose="030F0702030302020204" pitchFamily="66" charset="0"/>
              </a:rPr>
              <a:t>Tables</a:t>
            </a:r>
          </a:p>
        </p:txBody>
      </p:sp>
    </p:spTree>
    <p:extLst>
      <p:ext uri="{BB962C8B-B14F-4D97-AF65-F5344CB8AC3E}">
        <p14:creationId xmlns:p14="http://schemas.microsoft.com/office/powerpoint/2010/main" val="2550768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20" grpId="0" animBg="1"/>
      <p:bldP spid="10" grpId="0"/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441012" y="393640"/>
            <a:ext cx="6734228" cy="28120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A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540" y="393640"/>
            <a:ext cx="6743700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Oval 2"/>
          <p:cNvSpPr>
            <a:spLocks noChangeAspect="1" noChangeArrowheads="1"/>
          </p:cNvSpPr>
          <p:nvPr/>
        </p:nvSpPr>
        <p:spPr bwMode="auto">
          <a:xfrm>
            <a:off x="8856029" y="6489340"/>
            <a:ext cx="144463" cy="142875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800" dirty="0">
                <a:latin typeface="Arial" charset="0"/>
              </a:rPr>
              <a:t>L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588224" y="4905192"/>
            <a:ext cx="1836204" cy="252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AU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1190625"/>
            <a:ext cx="8801100" cy="447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989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val 2"/>
          <p:cNvSpPr>
            <a:spLocks noChangeAspect="1" noChangeArrowheads="1"/>
          </p:cNvSpPr>
          <p:nvPr/>
        </p:nvSpPr>
        <p:spPr bwMode="auto">
          <a:xfrm>
            <a:off x="8856029" y="6489340"/>
            <a:ext cx="144463" cy="142875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800" dirty="0">
                <a:latin typeface="Arial" charset="0"/>
              </a:rPr>
              <a:t>L</a:t>
            </a:r>
          </a:p>
        </p:txBody>
      </p:sp>
      <p:sp>
        <p:nvSpPr>
          <p:cNvPr id="9" name="Rectangle 8"/>
          <p:cNvSpPr/>
          <p:nvPr/>
        </p:nvSpPr>
        <p:spPr>
          <a:xfrm>
            <a:off x="238042" y="380159"/>
            <a:ext cx="2101710" cy="28120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AU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612" y="3406266"/>
            <a:ext cx="8601075" cy="466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612" y="390489"/>
            <a:ext cx="8665648" cy="2618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0253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9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11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val 2"/>
          <p:cNvSpPr>
            <a:spLocks noChangeAspect="1" noChangeArrowheads="1"/>
          </p:cNvSpPr>
          <p:nvPr/>
        </p:nvSpPr>
        <p:spPr bwMode="auto">
          <a:xfrm>
            <a:off x="8856029" y="6489340"/>
            <a:ext cx="144463" cy="142875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800" dirty="0">
                <a:latin typeface="Arial" charset="0"/>
              </a:rPr>
              <a:t>L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52635"/>
            <a:ext cx="7956884" cy="6240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2558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val 2"/>
          <p:cNvSpPr>
            <a:spLocks noChangeAspect="1" noChangeArrowheads="1"/>
          </p:cNvSpPr>
          <p:nvPr/>
        </p:nvSpPr>
        <p:spPr bwMode="auto">
          <a:xfrm>
            <a:off x="8856029" y="6489340"/>
            <a:ext cx="144463" cy="142875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800" dirty="0">
                <a:latin typeface="Arial" charset="0"/>
              </a:rPr>
              <a:t>L</a:t>
            </a: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6672"/>
            <a:ext cx="8655801" cy="5686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6886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val 2"/>
          <p:cNvSpPr>
            <a:spLocks noChangeAspect="1" noChangeArrowheads="1"/>
          </p:cNvSpPr>
          <p:nvPr/>
        </p:nvSpPr>
        <p:spPr bwMode="auto">
          <a:xfrm>
            <a:off x="8856029" y="6489340"/>
            <a:ext cx="144463" cy="142875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800" dirty="0">
                <a:latin typeface="Arial" charset="0"/>
              </a:rPr>
              <a:t>L</a:t>
            </a:r>
          </a:p>
        </p:txBody>
      </p:sp>
      <p:sp>
        <p:nvSpPr>
          <p:cNvPr id="9" name="Rectangle 8"/>
          <p:cNvSpPr/>
          <p:nvPr/>
        </p:nvSpPr>
        <p:spPr>
          <a:xfrm>
            <a:off x="294051" y="512676"/>
            <a:ext cx="8561977" cy="252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AU"/>
          </a:p>
        </p:txBody>
      </p:sp>
      <p:sp>
        <p:nvSpPr>
          <p:cNvPr id="10" name="Rectangle 9"/>
          <p:cNvSpPr/>
          <p:nvPr/>
        </p:nvSpPr>
        <p:spPr>
          <a:xfrm>
            <a:off x="287524" y="764732"/>
            <a:ext cx="5655881" cy="252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AU"/>
          </a:p>
        </p:txBody>
      </p:sp>
      <p:sp>
        <p:nvSpPr>
          <p:cNvPr id="14" name="Rectangle 13"/>
          <p:cNvSpPr/>
          <p:nvPr/>
        </p:nvSpPr>
        <p:spPr>
          <a:xfrm>
            <a:off x="294052" y="2636912"/>
            <a:ext cx="7734332" cy="252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AU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052" y="512676"/>
            <a:ext cx="8634432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515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9" grpId="0" animBg="1"/>
      <p:bldP spid="10" grpId="0" animBg="1"/>
      <p:bldP spid="1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val 2"/>
          <p:cNvSpPr>
            <a:spLocks noChangeAspect="1" noChangeArrowheads="1"/>
          </p:cNvSpPr>
          <p:nvPr/>
        </p:nvSpPr>
        <p:spPr bwMode="auto">
          <a:xfrm>
            <a:off x="8856029" y="6489340"/>
            <a:ext cx="144463" cy="142875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800" dirty="0">
                <a:latin typeface="Arial" charset="0"/>
              </a:rPr>
              <a:t>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509" y="296652"/>
            <a:ext cx="8759967" cy="57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807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18057"/>
            <a:ext cx="7272808" cy="6345117"/>
          </a:xfrm>
          <a:prstGeom prst="rect">
            <a:avLst/>
          </a:prstGeom>
        </p:spPr>
      </p:pic>
      <p:sp>
        <p:nvSpPr>
          <p:cNvPr id="20" name="Oval 2"/>
          <p:cNvSpPr>
            <a:spLocks noChangeAspect="1" noChangeArrowheads="1"/>
          </p:cNvSpPr>
          <p:nvPr/>
        </p:nvSpPr>
        <p:spPr bwMode="auto">
          <a:xfrm>
            <a:off x="8856029" y="6489340"/>
            <a:ext cx="144463" cy="142875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800" dirty="0">
                <a:latin typeface="Arial" charset="0"/>
              </a:rPr>
              <a:t>L</a:t>
            </a:r>
          </a:p>
        </p:txBody>
      </p:sp>
      <p:sp>
        <p:nvSpPr>
          <p:cNvPr id="4" name="Rectangle 3"/>
          <p:cNvSpPr/>
          <p:nvPr/>
        </p:nvSpPr>
        <p:spPr>
          <a:xfrm>
            <a:off x="771462" y="2852936"/>
            <a:ext cx="7148910" cy="57626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0" hangingPunct="0">
              <a:defRPr/>
            </a:pPr>
            <a:r>
              <a:rPr lang="en-AU">
                <a:solidFill>
                  <a:prstClr val="black"/>
                </a:solidFill>
              </a:rPr>
              <a:t> </a:t>
            </a:r>
            <a:r>
              <a:rPr lang="en-AU">
                <a:solidFill>
                  <a:prstClr val="black"/>
                </a:solidFill>
                <a:latin typeface="Calibri"/>
              </a:rPr>
              <a:t>G063A/G107A – Topic 9 – CABLE SELECTION BASED ON CURRENT CARRYING CAP. – TAFE NSW MILLER</a:t>
            </a:r>
            <a:endParaRPr lang="en-AU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77398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80628"/>
            <a:ext cx="7596844" cy="6311918"/>
          </a:xfrm>
          <a:prstGeom prst="rect">
            <a:avLst/>
          </a:prstGeom>
        </p:spPr>
      </p:pic>
      <p:sp>
        <p:nvSpPr>
          <p:cNvPr id="20" name="Oval 2"/>
          <p:cNvSpPr>
            <a:spLocks noChangeAspect="1" noChangeArrowheads="1"/>
          </p:cNvSpPr>
          <p:nvPr/>
        </p:nvSpPr>
        <p:spPr bwMode="auto">
          <a:xfrm>
            <a:off x="8856029" y="6489340"/>
            <a:ext cx="144463" cy="142875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800" dirty="0">
                <a:latin typeface="Arial" charset="0"/>
              </a:rPr>
              <a:t>L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 rot="10800000" flipV="1">
            <a:off x="431540" y="116632"/>
            <a:ext cx="207353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AU" altLang="en-US" b="1" dirty="0">
                <a:solidFill>
                  <a:srgbClr val="FF0000"/>
                </a:solidFill>
                <a:latin typeface="Comic Sans MS" panose="030F0702030302020204" pitchFamily="66" charset="0"/>
              </a:rPr>
              <a:t>AS/NZS 3000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0" hangingPunct="0">
              <a:defRPr/>
            </a:pPr>
            <a:r>
              <a:rPr lang="en-AU">
                <a:solidFill>
                  <a:prstClr val="black"/>
                </a:solidFill>
              </a:rPr>
              <a:t> </a:t>
            </a:r>
            <a:r>
              <a:rPr lang="en-AU">
                <a:solidFill>
                  <a:prstClr val="black"/>
                </a:solidFill>
                <a:latin typeface="Calibri"/>
              </a:rPr>
              <a:t>G063A/G107A – Topic 9 – CABLE SELECTION BASED ON CURRENT CARRYING CAP. – TAFE NSW MILLER</a:t>
            </a:r>
            <a:endParaRPr lang="en-AU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04908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692169" y="1134428"/>
            <a:ext cx="5572020" cy="28120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AU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9206" y="100604"/>
            <a:ext cx="8126823" cy="6156684"/>
          </a:xfrm>
          <a:prstGeom prst="rect">
            <a:avLst/>
          </a:prstGeom>
        </p:spPr>
      </p:pic>
      <p:sp>
        <p:nvSpPr>
          <p:cNvPr id="20" name="Oval 2"/>
          <p:cNvSpPr>
            <a:spLocks noChangeAspect="1" noChangeArrowheads="1"/>
          </p:cNvSpPr>
          <p:nvPr/>
        </p:nvSpPr>
        <p:spPr bwMode="auto">
          <a:xfrm>
            <a:off x="8856029" y="6489340"/>
            <a:ext cx="144463" cy="142875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800" dirty="0">
                <a:latin typeface="Arial" charset="0"/>
              </a:rPr>
              <a:t>L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 rot="10800000" flipV="1">
            <a:off x="2663789" y="4631809"/>
            <a:ext cx="2413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AU" altLang="en-US" b="1" dirty="0">
                <a:solidFill>
                  <a:srgbClr val="FF0000"/>
                </a:solidFill>
                <a:latin typeface="Comic Sans MS" panose="030F0702030302020204" pitchFamily="66" charset="0"/>
              </a:rPr>
              <a:t>Unenclosed in Air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 rot="10800000" flipV="1">
            <a:off x="2808288" y="5060532"/>
            <a:ext cx="241141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n-AU" altLang="en-US" b="1">
                <a:solidFill>
                  <a:srgbClr val="FF0000"/>
                </a:solidFill>
                <a:latin typeface="Comic Sans MS" panose="030F0702030302020204" pitchFamily="66" charset="0"/>
              </a:rPr>
              <a:t>Enclosed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 rot="10800000" flipV="1">
            <a:off x="2808288" y="5469209"/>
            <a:ext cx="33845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n-AU" altLang="en-US" b="1">
                <a:solidFill>
                  <a:srgbClr val="FF0000"/>
                </a:solidFill>
                <a:latin typeface="Comic Sans MS" panose="030F0702030302020204" pitchFamily="66" charset="0"/>
              </a:rPr>
              <a:t>Buried Direct in ground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 rot="10800000" flipV="1">
            <a:off x="2807805" y="5902757"/>
            <a:ext cx="406876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n-AU" altLang="en-US" b="1" dirty="0">
                <a:solidFill>
                  <a:srgbClr val="FF0000"/>
                </a:solidFill>
                <a:latin typeface="Comic Sans MS" panose="030F0702030302020204" pitchFamily="66" charset="0"/>
              </a:rPr>
              <a:t>Underground wiring Enclosures</a:t>
            </a:r>
          </a:p>
        </p:txBody>
      </p:sp>
    </p:spTree>
    <p:extLst>
      <p:ext uri="{BB962C8B-B14F-4D97-AF65-F5344CB8AC3E}">
        <p14:creationId xmlns:p14="http://schemas.microsoft.com/office/powerpoint/2010/main" val="1570193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0" grpId="0" animBg="1"/>
      <p:bldP spid="8" grpId="0"/>
      <p:bldP spid="11" grpId="0"/>
      <p:bldP spid="12" grpId="0"/>
      <p:bldP spid="1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588" y="18515"/>
            <a:ext cx="6948772" cy="6390519"/>
          </a:xfrm>
          <a:prstGeom prst="rect">
            <a:avLst/>
          </a:prstGeom>
        </p:spPr>
      </p:pic>
      <p:sp>
        <p:nvSpPr>
          <p:cNvPr id="20" name="Oval 2"/>
          <p:cNvSpPr>
            <a:spLocks noChangeAspect="1" noChangeArrowheads="1"/>
          </p:cNvSpPr>
          <p:nvPr/>
        </p:nvSpPr>
        <p:spPr bwMode="auto">
          <a:xfrm>
            <a:off x="8856029" y="6489340"/>
            <a:ext cx="144463" cy="142875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800" dirty="0">
                <a:latin typeface="Arial" charset="0"/>
              </a:rPr>
              <a:t>L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 rot="10800000" flipV="1">
            <a:off x="863588" y="224644"/>
            <a:ext cx="237626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AU" altLang="en-US" b="1" dirty="0">
                <a:solidFill>
                  <a:srgbClr val="FF0000"/>
                </a:solidFill>
                <a:latin typeface="Comic Sans MS" panose="030F0702030302020204" pitchFamily="66" charset="0"/>
              </a:rPr>
              <a:t>AS/NZS 3008.1.1</a:t>
            </a:r>
          </a:p>
        </p:txBody>
      </p:sp>
    </p:spTree>
    <p:extLst>
      <p:ext uri="{BB962C8B-B14F-4D97-AF65-F5344CB8AC3E}">
        <p14:creationId xmlns:p14="http://schemas.microsoft.com/office/powerpoint/2010/main" val="3274715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246" y="348381"/>
            <a:ext cx="9012634" cy="6032947"/>
          </a:xfrm>
          <a:prstGeom prst="rect">
            <a:avLst/>
          </a:prstGeom>
        </p:spPr>
      </p:pic>
      <p:sp>
        <p:nvSpPr>
          <p:cNvPr id="20" name="Oval 2"/>
          <p:cNvSpPr>
            <a:spLocks noChangeAspect="1" noChangeArrowheads="1"/>
          </p:cNvSpPr>
          <p:nvPr/>
        </p:nvSpPr>
        <p:spPr bwMode="auto">
          <a:xfrm>
            <a:off x="8856029" y="6489340"/>
            <a:ext cx="144463" cy="142875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800" dirty="0">
                <a:latin typeface="Arial" charset="0"/>
              </a:rPr>
              <a:t>L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 rot="10800000" flipV="1">
            <a:off x="6619503" y="3183062"/>
            <a:ext cx="19081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AU" altLang="en-US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75</a:t>
            </a:r>
            <a:r>
              <a:rPr lang="en-AU" altLang="en-US" sz="2400" b="1" baseline="50000" dirty="0">
                <a:solidFill>
                  <a:srgbClr val="FF0000"/>
                </a:solidFill>
                <a:latin typeface="Comic Sans MS" panose="030F0702030302020204" pitchFamily="66" charset="0"/>
              </a:rPr>
              <a:t>o</a:t>
            </a:r>
            <a:r>
              <a:rPr lang="en-AU" altLang="en-US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C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 rot="10800000" flipV="1">
            <a:off x="6624265" y="3867138"/>
            <a:ext cx="19081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AU" altLang="en-US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75</a:t>
            </a:r>
            <a:r>
              <a:rPr lang="en-AU" altLang="en-US" sz="2400" b="1" baseline="50000" dirty="0">
                <a:solidFill>
                  <a:srgbClr val="FF0000"/>
                </a:solidFill>
                <a:latin typeface="Comic Sans MS" panose="030F0702030302020204" pitchFamily="66" charset="0"/>
              </a:rPr>
              <a:t>o</a:t>
            </a:r>
            <a:r>
              <a:rPr lang="en-AU" altLang="en-US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C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 rot="10800000" flipV="1">
            <a:off x="6624265" y="4545124"/>
            <a:ext cx="19081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AU" altLang="en-US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90</a:t>
            </a:r>
            <a:r>
              <a:rPr lang="en-AU" altLang="en-US" sz="2400" b="1" baseline="50000" dirty="0">
                <a:solidFill>
                  <a:srgbClr val="FF0000"/>
                </a:solidFill>
                <a:latin typeface="Comic Sans MS" panose="030F0702030302020204" pitchFamily="66" charset="0"/>
              </a:rPr>
              <a:t>o</a:t>
            </a:r>
            <a:r>
              <a:rPr lang="en-AU" altLang="en-US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C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 rot="10800000" flipV="1">
            <a:off x="6622678" y="5301208"/>
            <a:ext cx="19081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AU" altLang="en-US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100</a:t>
            </a:r>
            <a:r>
              <a:rPr lang="en-AU" altLang="en-US" sz="2400" b="1" baseline="50000" dirty="0">
                <a:solidFill>
                  <a:srgbClr val="FF0000"/>
                </a:solidFill>
                <a:latin typeface="Comic Sans MS" panose="030F0702030302020204" pitchFamily="66" charset="0"/>
              </a:rPr>
              <a:t>o</a:t>
            </a:r>
            <a:r>
              <a:rPr lang="en-AU" altLang="en-US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573782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8" grpId="0"/>
      <p:bldP spid="11" grpId="0"/>
      <p:bldP spid="12" grpId="0"/>
      <p:bldP spid="1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val 2"/>
          <p:cNvSpPr>
            <a:spLocks noChangeAspect="1" noChangeArrowheads="1"/>
          </p:cNvSpPr>
          <p:nvPr/>
        </p:nvSpPr>
        <p:spPr bwMode="auto">
          <a:xfrm>
            <a:off x="8856029" y="6489340"/>
            <a:ext cx="144463" cy="142875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800" dirty="0">
                <a:latin typeface="Arial" charset="0"/>
              </a:rPr>
              <a:t>L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296652"/>
            <a:ext cx="8677984" cy="25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482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val 2"/>
          <p:cNvSpPr>
            <a:spLocks noChangeAspect="1" noChangeArrowheads="1"/>
          </p:cNvSpPr>
          <p:nvPr/>
        </p:nvSpPr>
        <p:spPr bwMode="auto">
          <a:xfrm>
            <a:off x="8856029" y="6489340"/>
            <a:ext cx="144463" cy="142875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800" dirty="0">
                <a:latin typeface="Arial" charset="0"/>
              </a:rPr>
              <a:t>L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0" hangingPunct="0">
              <a:defRPr/>
            </a:pPr>
            <a:r>
              <a:rPr lang="en-AU">
                <a:solidFill>
                  <a:prstClr val="black"/>
                </a:solidFill>
              </a:rPr>
              <a:t> </a:t>
            </a:r>
            <a:r>
              <a:rPr lang="en-AU">
                <a:solidFill>
                  <a:prstClr val="black"/>
                </a:solidFill>
                <a:latin typeface="Calibri"/>
              </a:rPr>
              <a:t>G063A/G107A – Topic 9 – CABLE SELECTION BASED ON CURRENT CARRYING CAP. – TAFE NSW MILLER</a:t>
            </a:r>
            <a:endParaRPr lang="en-AU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5596" y="188640"/>
            <a:ext cx="7213034" cy="48634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5596" y="5052082"/>
            <a:ext cx="7213034" cy="1138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753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val 2"/>
          <p:cNvSpPr>
            <a:spLocks noChangeAspect="1" noChangeArrowheads="1"/>
          </p:cNvSpPr>
          <p:nvPr/>
        </p:nvSpPr>
        <p:spPr bwMode="auto">
          <a:xfrm>
            <a:off x="8856029" y="6489340"/>
            <a:ext cx="144463" cy="142875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800" dirty="0">
                <a:latin typeface="Arial" charset="0"/>
              </a:rPr>
              <a:t>L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116632"/>
            <a:ext cx="7704856" cy="5942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116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val 2"/>
          <p:cNvSpPr>
            <a:spLocks noChangeAspect="1" noChangeArrowheads="1"/>
          </p:cNvSpPr>
          <p:nvPr/>
        </p:nvSpPr>
        <p:spPr bwMode="auto">
          <a:xfrm>
            <a:off x="8856029" y="6489340"/>
            <a:ext cx="144463" cy="142875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800" dirty="0">
                <a:latin typeface="Arial" charset="0"/>
              </a:rPr>
              <a:t>L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0" hangingPunct="0">
              <a:defRPr/>
            </a:pPr>
            <a:r>
              <a:rPr lang="en-AU">
                <a:solidFill>
                  <a:prstClr val="black"/>
                </a:solidFill>
              </a:rPr>
              <a:t> </a:t>
            </a:r>
            <a:r>
              <a:rPr lang="en-AU">
                <a:solidFill>
                  <a:prstClr val="black"/>
                </a:solidFill>
                <a:latin typeface="Calibri"/>
              </a:rPr>
              <a:t>G063A/G107A – Topic 9 – CABLE SELECTION BASED ON CURRENT CARRYING CAP. – TAFE NSW MILLER</a:t>
            </a:r>
            <a:endParaRPr lang="en-AU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505" y="224644"/>
            <a:ext cx="8506992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657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val 2"/>
          <p:cNvSpPr>
            <a:spLocks noChangeAspect="1" noChangeArrowheads="1"/>
          </p:cNvSpPr>
          <p:nvPr/>
        </p:nvSpPr>
        <p:spPr bwMode="auto">
          <a:xfrm>
            <a:off x="8856029" y="6489340"/>
            <a:ext cx="144463" cy="142875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800" dirty="0">
                <a:latin typeface="Arial" charset="0"/>
              </a:rPr>
              <a:t>L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0" hangingPunct="0">
              <a:defRPr/>
            </a:pPr>
            <a:r>
              <a:rPr lang="en-AU">
                <a:solidFill>
                  <a:prstClr val="black"/>
                </a:solidFill>
              </a:rPr>
              <a:t> </a:t>
            </a:r>
            <a:r>
              <a:rPr lang="en-AU">
                <a:solidFill>
                  <a:prstClr val="black"/>
                </a:solidFill>
                <a:latin typeface="Calibri"/>
              </a:rPr>
              <a:t>G063A/G107A – Topic 9 – CABLE SELECTION BASED ON CURRENT CARRYING CAP. – TAFE NSW MILLER</a:t>
            </a:r>
            <a:endParaRPr lang="en-AU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564" y="88650"/>
            <a:ext cx="7344816" cy="6285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513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val 2"/>
          <p:cNvSpPr>
            <a:spLocks noChangeAspect="1" noChangeArrowheads="1"/>
          </p:cNvSpPr>
          <p:nvPr/>
        </p:nvSpPr>
        <p:spPr bwMode="auto">
          <a:xfrm>
            <a:off x="8856029" y="6489340"/>
            <a:ext cx="144463" cy="142875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800" dirty="0">
                <a:latin typeface="Arial" charset="0"/>
              </a:rPr>
              <a:t>L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0" hangingPunct="0">
              <a:defRPr/>
            </a:pPr>
            <a:r>
              <a:rPr lang="en-AU">
                <a:solidFill>
                  <a:prstClr val="black"/>
                </a:solidFill>
              </a:rPr>
              <a:t> </a:t>
            </a:r>
            <a:r>
              <a:rPr lang="en-AU">
                <a:solidFill>
                  <a:prstClr val="black"/>
                </a:solidFill>
                <a:latin typeface="Calibri"/>
              </a:rPr>
              <a:t>G063A/G107A – Topic 9 – CABLE SELECTION BASED ON CURRENT CARRYING CAP. – TAFE NSW MILLER</a:t>
            </a:r>
            <a:endParaRPr lang="en-AU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532" y="260648"/>
            <a:ext cx="7968754" cy="4860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403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9055" y="188640"/>
            <a:ext cx="7704856" cy="5942831"/>
          </a:xfrm>
          <a:prstGeom prst="rect">
            <a:avLst/>
          </a:prstGeom>
        </p:spPr>
      </p:pic>
      <p:sp>
        <p:nvSpPr>
          <p:cNvPr id="20" name="Oval 2"/>
          <p:cNvSpPr>
            <a:spLocks noChangeAspect="1" noChangeArrowheads="1"/>
          </p:cNvSpPr>
          <p:nvPr/>
        </p:nvSpPr>
        <p:spPr bwMode="auto">
          <a:xfrm>
            <a:off x="8856029" y="6489340"/>
            <a:ext cx="144463" cy="142875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800" dirty="0">
                <a:latin typeface="Arial" charset="0"/>
              </a:rPr>
              <a:t>L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 rot="10800000" flipV="1">
            <a:off x="4067944" y="3063664"/>
            <a:ext cx="374491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AU" altLang="en-US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The CCC of the associated active or total current to be carried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 rot="10800000" flipV="1">
            <a:off x="4067944" y="4905164"/>
            <a:ext cx="374491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AU" altLang="en-US" sz="2000" b="1">
                <a:solidFill>
                  <a:srgbClr val="FF0000"/>
                </a:solidFill>
                <a:latin typeface="Comic Sans MS" panose="030F0702030302020204" pitchFamily="66" charset="0"/>
              </a:rPr>
              <a:t>Not less than the CCC of the largest associated active conductor</a:t>
            </a:r>
          </a:p>
        </p:txBody>
      </p:sp>
    </p:spTree>
    <p:extLst>
      <p:ext uri="{BB962C8B-B14F-4D97-AF65-F5344CB8AC3E}">
        <p14:creationId xmlns:p14="http://schemas.microsoft.com/office/powerpoint/2010/main" val="2036245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5" grpId="0"/>
      <p:bldP spid="6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val 2"/>
          <p:cNvSpPr>
            <a:spLocks noChangeAspect="1" noChangeArrowheads="1"/>
          </p:cNvSpPr>
          <p:nvPr/>
        </p:nvSpPr>
        <p:spPr bwMode="auto">
          <a:xfrm>
            <a:off x="8856029" y="6489340"/>
            <a:ext cx="144463" cy="142875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800" dirty="0">
                <a:latin typeface="Arial" charset="0"/>
              </a:rPr>
              <a:t>L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48" b="4831"/>
          <a:stretch/>
        </p:blipFill>
        <p:spPr bwMode="auto">
          <a:xfrm>
            <a:off x="395536" y="224644"/>
            <a:ext cx="8489982" cy="6084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 rot="10800000" flipV="1">
            <a:off x="4273947" y="786285"/>
            <a:ext cx="374491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AU" altLang="en-US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Not less than the CCC of the largest associated active conductor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 rot="10800000" flipV="1">
            <a:off x="4389958" y="2898416"/>
            <a:ext cx="3744913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AU" altLang="en-US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Not less than the maximum out of balance current plus the harmonic current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 rot="10800000" flipV="1">
            <a:off x="4499496" y="4933616"/>
            <a:ext cx="374491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AU" altLang="en-US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Fluorescent lights, computers, Soft starters, VSDs</a:t>
            </a:r>
          </a:p>
        </p:txBody>
      </p:sp>
    </p:spTree>
    <p:extLst>
      <p:ext uri="{BB962C8B-B14F-4D97-AF65-F5344CB8AC3E}">
        <p14:creationId xmlns:p14="http://schemas.microsoft.com/office/powerpoint/2010/main" val="2077189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692169" y="1134428"/>
            <a:ext cx="5572020" cy="28120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AU"/>
          </a:p>
        </p:txBody>
      </p:sp>
      <p:sp>
        <p:nvSpPr>
          <p:cNvPr id="20" name="Oval 2"/>
          <p:cNvSpPr>
            <a:spLocks noChangeAspect="1" noChangeArrowheads="1"/>
          </p:cNvSpPr>
          <p:nvPr/>
        </p:nvSpPr>
        <p:spPr bwMode="auto">
          <a:xfrm>
            <a:off x="8856029" y="6489340"/>
            <a:ext cx="144463" cy="142875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800" dirty="0">
                <a:latin typeface="Arial" charset="0"/>
              </a:rPr>
              <a:t>L</a:t>
            </a:r>
          </a:p>
        </p:txBody>
      </p:sp>
      <p:sp>
        <p:nvSpPr>
          <p:cNvPr id="4" name="Rectangle 3"/>
          <p:cNvSpPr/>
          <p:nvPr/>
        </p:nvSpPr>
        <p:spPr>
          <a:xfrm>
            <a:off x="433388" y="4257092"/>
            <a:ext cx="8034969" cy="1310821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 rot="10800000" flipV="1">
            <a:off x="701755" y="4308823"/>
            <a:ext cx="758824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AU" altLang="en-US" b="1" dirty="0">
                <a:solidFill>
                  <a:srgbClr val="FF0000"/>
                </a:solidFill>
                <a:latin typeface="Comic Sans MS" panose="030F0702030302020204" pitchFamily="66" charset="0"/>
              </a:rPr>
              <a:t>Therefor a cable installed in a domestic ceiling, wall or under a floor would need to be considered as “partially surrounded” or “fully surrounded” even if no insulation exists yet.</a:t>
            </a:r>
          </a:p>
          <a:p>
            <a:pPr eaLnBrk="1" hangingPunct="1"/>
            <a:r>
              <a:rPr lang="en-AU" altLang="en-US" b="1" dirty="0">
                <a:solidFill>
                  <a:srgbClr val="FF0000"/>
                </a:solidFill>
                <a:latin typeface="Comic Sans MS" panose="030F0702030302020204" pitchFamily="66" charset="0"/>
              </a:rPr>
              <a:t>So for this situation you would need to use table 3(2)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605" y="233408"/>
            <a:ext cx="8326533" cy="3539394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0" hangingPunct="0">
              <a:defRPr/>
            </a:pPr>
            <a:r>
              <a:rPr lang="en-AU">
                <a:solidFill>
                  <a:prstClr val="black"/>
                </a:solidFill>
              </a:rPr>
              <a:t> </a:t>
            </a:r>
            <a:r>
              <a:rPr lang="en-AU">
                <a:solidFill>
                  <a:prstClr val="black"/>
                </a:solidFill>
                <a:latin typeface="Calibri"/>
              </a:rPr>
              <a:t>G063A/G107A – Topic 9 – CABLE SELECTION BASED ON CURRENT CARRYING CAP. – TAFE NSW MILLER</a:t>
            </a:r>
            <a:endParaRPr lang="en-AU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8908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8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val 2"/>
          <p:cNvSpPr>
            <a:spLocks noChangeAspect="1" noChangeArrowheads="1"/>
          </p:cNvSpPr>
          <p:nvPr/>
        </p:nvSpPr>
        <p:spPr bwMode="auto">
          <a:xfrm>
            <a:off x="8856029" y="6489340"/>
            <a:ext cx="144463" cy="142875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800" dirty="0">
                <a:latin typeface="Arial" charset="0"/>
              </a:rPr>
              <a:t>L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448" y="188640"/>
            <a:ext cx="8606544" cy="5681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13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val 2"/>
          <p:cNvSpPr>
            <a:spLocks noChangeAspect="1" noChangeArrowheads="1"/>
          </p:cNvSpPr>
          <p:nvPr/>
        </p:nvSpPr>
        <p:spPr bwMode="auto">
          <a:xfrm>
            <a:off x="8856029" y="6489340"/>
            <a:ext cx="144463" cy="142875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800" dirty="0">
                <a:latin typeface="Arial" charset="0"/>
              </a:rPr>
              <a:t>L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0" hangingPunct="0">
              <a:defRPr/>
            </a:pPr>
            <a:r>
              <a:rPr lang="en-AU">
                <a:solidFill>
                  <a:prstClr val="black"/>
                </a:solidFill>
              </a:rPr>
              <a:t> </a:t>
            </a:r>
            <a:r>
              <a:rPr lang="en-AU">
                <a:solidFill>
                  <a:prstClr val="black"/>
                </a:solidFill>
                <a:latin typeface="Calibri"/>
              </a:rPr>
              <a:t>G063A/G107A – Topic 9 – CABLE SELECTION BASED ON CURRENT CARRYING CAP. – TAFE NSW MILLER</a:t>
            </a:r>
            <a:endParaRPr lang="en-AU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672" y="113936"/>
            <a:ext cx="5436604" cy="6312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810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val 2"/>
          <p:cNvSpPr>
            <a:spLocks noChangeAspect="1" noChangeArrowheads="1"/>
          </p:cNvSpPr>
          <p:nvPr/>
        </p:nvSpPr>
        <p:spPr bwMode="auto">
          <a:xfrm>
            <a:off x="8856029" y="6489340"/>
            <a:ext cx="144463" cy="142875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800" dirty="0">
                <a:latin typeface="Arial" charset="0"/>
              </a:rPr>
              <a:t>L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 rot="10800000" flipV="1">
            <a:off x="6077409" y="3543448"/>
            <a:ext cx="20510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AU" altLang="en-US" sz="2400" b="1">
                <a:solidFill>
                  <a:srgbClr val="FF0000"/>
                </a:solidFill>
                <a:latin typeface="Comic Sans MS" panose="030F0702030302020204" pitchFamily="66" charset="0"/>
              </a:rPr>
              <a:t>2.5mm</a:t>
            </a:r>
            <a:r>
              <a:rPr lang="en-AU" altLang="en-US" sz="2400" b="1" baseline="50000">
                <a:solidFill>
                  <a:srgbClr val="FF0000"/>
                </a:solidFill>
                <a:latin typeface="Comic Sans MS" panose="030F0702030302020204" pitchFamily="66" charset="0"/>
              </a:rPr>
              <a:t>2</a:t>
            </a:r>
            <a:endParaRPr lang="en-AU" altLang="en-US" sz="2400" b="1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 rot="10800000" flipV="1">
            <a:off x="6083759" y="4370535"/>
            <a:ext cx="20526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AU" altLang="en-US" sz="2400" b="1">
                <a:solidFill>
                  <a:srgbClr val="FF0000"/>
                </a:solidFill>
                <a:latin typeface="Comic Sans MS" panose="030F0702030302020204" pitchFamily="66" charset="0"/>
              </a:rPr>
              <a:t>2.5mm</a:t>
            </a:r>
            <a:r>
              <a:rPr lang="en-AU" altLang="en-US" sz="2400" b="1" baseline="50000">
                <a:solidFill>
                  <a:srgbClr val="FF0000"/>
                </a:solidFill>
                <a:latin typeface="Comic Sans MS" panose="030F0702030302020204" pitchFamily="66" charset="0"/>
              </a:rPr>
              <a:t>2</a:t>
            </a:r>
            <a:endParaRPr lang="en-AU" altLang="en-US" sz="2400" b="1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 rot="10800000" flipV="1">
            <a:off x="6077409" y="5199210"/>
            <a:ext cx="20510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AU" altLang="en-US" sz="2400" b="1">
                <a:solidFill>
                  <a:srgbClr val="FF0000"/>
                </a:solidFill>
                <a:latin typeface="Comic Sans MS" panose="030F0702030302020204" pitchFamily="66" charset="0"/>
              </a:rPr>
              <a:t>1.0mm</a:t>
            </a:r>
            <a:r>
              <a:rPr lang="en-AU" altLang="en-US" sz="2400" b="1" baseline="50000">
                <a:solidFill>
                  <a:srgbClr val="FF0000"/>
                </a:solidFill>
                <a:latin typeface="Comic Sans MS" panose="030F0702030302020204" pitchFamily="66" charset="0"/>
              </a:rPr>
              <a:t>2</a:t>
            </a:r>
            <a:endParaRPr lang="en-AU" altLang="en-US" sz="2400" b="1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7448" y="188640"/>
            <a:ext cx="8606544" cy="5681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005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8" grpId="0"/>
      <p:bldP spid="11" grpId="0"/>
      <p:bldP spid="12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val 2"/>
          <p:cNvSpPr>
            <a:spLocks noChangeAspect="1" noChangeArrowheads="1"/>
          </p:cNvSpPr>
          <p:nvPr/>
        </p:nvSpPr>
        <p:spPr bwMode="auto">
          <a:xfrm>
            <a:off x="8856029" y="6489340"/>
            <a:ext cx="144463" cy="142875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800" dirty="0">
                <a:latin typeface="Arial" charset="0"/>
              </a:rPr>
              <a:t>L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531" y="440668"/>
            <a:ext cx="8435249" cy="5425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 rot="10800000" flipV="1">
            <a:off x="6083759" y="692697"/>
            <a:ext cx="20526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AU" altLang="en-US" sz="2400" b="1">
                <a:solidFill>
                  <a:srgbClr val="FF0000"/>
                </a:solidFill>
                <a:latin typeface="Comic Sans MS" panose="030F0702030302020204" pitchFamily="66" charset="0"/>
              </a:rPr>
              <a:t>4mm</a:t>
            </a:r>
            <a:r>
              <a:rPr lang="en-AU" altLang="en-US" sz="2400" b="1" baseline="50000">
                <a:solidFill>
                  <a:srgbClr val="FF0000"/>
                </a:solidFill>
                <a:latin typeface="Comic Sans MS" panose="030F0702030302020204" pitchFamily="66" charset="0"/>
              </a:rPr>
              <a:t>2</a:t>
            </a:r>
            <a:endParaRPr lang="en-AU" altLang="en-US" sz="2400" b="1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 rot="10800000" flipV="1">
            <a:off x="6084169" y="1597942"/>
            <a:ext cx="20526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AU" altLang="en-US" sz="2400" b="1">
                <a:solidFill>
                  <a:srgbClr val="FF0000"/>
                </a:solidFill>
                <a:latin typeface="Comic Sans MS" panose="030F0702030302020204" pitchFamily="66" charset="0"/>
              </a:rPr>
              <a:t>6mm</a:t>
            </a:r>
            <a:r>
              <a:rPr lang="en-AU" altLang="en-US" sz="2400" b="1" baseline="50000">
                <a:solidFill>
                  <a:srgbClr val="FF0000"/>
                </a:solidFill>
                <a:latin typeface="Comic Sans MS" panose="030F0702030302020204" pitchFamily="66" charset="0"/>
              </a:rPr>
              <a:t>2</a:t>
            </a:r>
            <a:endParaRPr lang="en-AU" altLang="en-US" sz="2400" b="1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 rot="10800000" flipV="1">
            <a:off x="6084169" y="2456892"/>
            <a:ext cx="20526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AU" altLang="en-US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25mm</a:t>
            </a:r>
            <a:r>
              <a:rPr lang="en-AU" altLang="en-US" sz="2400" b="1" baseline="50000" dirty="0">
                <a:solidFill>
                  <a:srgbClr val="FF0000"/>
                </a:solidFill>
                <a:latin typeface="Comic Sans MS" panose="030F0702030302020204" pitchFamily="66" charset="0"/>
              </a:rPr>
              <a:t>2</a:t>
            </a:r>
            <a:endParaRPr lang="en-AU" altLang="en-US" sz="24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 rot="10800000" flipV="1">
            <a:off x="6084169" y="3356992"/>
            <a:ext cx="20526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AU" altLang="en-US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16mm</a:t>
            </a:r>
            <a:r>
              <a:rPr lang="en-AU" altLang="en-US" sz="2400" b="1" baseline="50000" dirty="0">
                <a:solidFill>
                  <a:srgbClr val="FF0000"/>
                </a:solidFill>
                <a:latin typeface="Comic Sans MS" panose="030F0702030302020204" pitchFamily="66" charset="0"/>
              </a:rPr>
              <a:t>2</a:t>
            </a:r>
            <a:endParaRPr lang="en-AU" altLang="en-US" sz="24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 rot="10800000" flipV="1">
            <a:off x="6084169" y="4293096"/>
            <a:ext cx="20526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AU" altLang="en-US" sz="2400" b="1">
                <a:solidFill>
                  <a:srgbClr val="FF0000"/>
                </a:solidFill>
                <a:latin typeface="Comic Sans MS" panose="030F0702030302020204" pitchFamily="66" charset="0"/>
              </a:rPr>
              <a:t>95mm</a:t>
            </a:r>
            <a:r>
              <a:rPr lang="en-AU" altLang="en-US" sz="2400" b="1" baseline="50000">
                <a:solidFill>
                  <a:srgbClr val="FF0000"/>
                </a:solidFill>
                <a:latin typeface="Comic Sans MS" panose="030F0702030302020204" pitchFamily="66" charset="0"/>
              </a:rPr>
              <a:t>2</a:t>
            </a:r>
            <a:endParaRPr lang="en-AU" altLang="en-US" sz="2400" b="1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 rot="10800000" flipV="1">
            <a:off x="6084169" y="5199285"/>
            <a:ext cx="20526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AU" altLang="en-US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50mm</a:t>
            </a:r>
            <a:r>
              <a:rPr lang="en-AU" altLang="en-US" sz="2400" b="1" baseline="50000" dirty="0">
                <a:solidFill>
                  <a:srgbClr val="FF0000"/>
                </a:solidFill>
                <a:latin typeface="Comic Sans MS" panose="030F0702030302020204" pitchFamily="66" charset="0"/>
              </a:rPr>
              <a:t>2</a:t>
            </a:r>
            <a:endParaRPr lang="en-AU" altLang="en-US" sz="24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4695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8" grpId="0"/>
      <p:bldP spid="11" grpId="0"/>
      <p:bldP spid="12" grpId="0"/>
      <p:bldP spid="13" grpId="0"/>
      <p:bldP spid="15" grpId="0"/>
      <p:bldP spid="16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val 2"/>
          <p:cNvSpPr>
            <a:spLocks noChangeAspect="1" noChangeArrowheads="1"/>
          </p:cNvSpPr>
          <p:nvPr/>
        </p:nvSpPr>
        <p:spPr bwMode="auto">
          <a:xfrm>
            <a:off x="8856029" y="6489340"/>
            <a:ext cx="144463" cy="142875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800" dirty="0">
                <a:latin typeface="Arial" charset="0"/>
              </a:rPr>
              <a:t>L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548" y="36927"/>
            <a:ext cx="7915039" cy="6200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28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1800" y="98375"/>
            <a:ext cx="5933095" cy="6354845"/>
          </a:xfrm>
          <a:prstGeom prst="rect">
            <a:avLst/>
          </a:prstGeom>
        </p:spPr>
      </p:pic>
      <p:sp>
        <p:nvSpPr>
          <p:cNvPr id="20" name="Oval 2"/>
          <p:cNvSpPr>
            <a:spLocks noChangeAspect="1" noChangeArrowheads="1"/>
          </p:cNvSpPr>
          <p:nvPr/>
        </p:nvSpPr>
        <p:spPr bwMode="auto">
          <a:xfrm>
            <a:off x="8856029" y="6489340"/>
            <a:ext cx="144463" cy="142875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800" dirty="0">
                <a:latin typeface="Arial" charset="0"/>
              </a:rPr>
              <a:t>L</a:t>
            </a: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2915816" y="1349307"/>
            <a:ext cx="1123164" cy="3843890"/>
          </a:xfrm>
          <a:prstGeom prst="rect">
            <a:avLst/>
          </a:prstGeom>
          <a:solidFill>
            <a:srgbClr val="92D050">
              <a:alpha val="30196"/>
            </a:srgbClr>
          </a:solidFill>
          <a:ln w="25400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AU" altLang="en-US"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 rot="10800000" flipV="1">
            <a:off x="378284" y="1912764"/>
            <a:ext cx="2196244" cy="23083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n-AU" altLang="en-US" b="1" dirty="0">
                <a:solidFill>
                  <a:srgbClr val="FF0000"/>
                </a:solidFill>
                <a:latin typeface="Comic Sans MS" panose="030F0702030302020204" pitchFamily="66" charset="0"/>
              </a:rPr>
              <a:t>Table 8.1 in AS/NZS3000 can be used as a guide to help you select an appropriate protection device rating (I</a:t>
            </a:r>
            <a:r>
              <a:rPr lang="en-AU" altLang="en-US" b="1" baseline="-25000" dirty="0">
                <a:solidFill>
                  <a:srgbClr val="FF0000"/>
                </a:solidFill>
                <a:latin typeface="Comic Sans MS" panose="030F0702030302020204" pitchFamily="66" charset="0"/>
              </a:rPr>
              <a:t>N</a:t>
            </a:r>
            <a:r>
              <a:rPr lang="en-AU" altLang="en-US" b="1" dirty="0">
                <a:solidFill>
                  <a:srgbClr val="FF0000"/>
                </a:solidFill>
                <a:latin typeface="Comic Sans MS" panose="030F0702030302020204" pitchFamily="66" charset="0"/>
              </a:rPr>
              <a:t>)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0" hangingPunct="0">
              <a:defRPr/>
            </a:pPr>
            <a:r>
              <a:rPr lang="en-AU">
                <a:solidFill>
                  <a:prstClr val="black"/>
                </a:solidFill>
              </a:rPr>
              <a:t> </a:t>
            </a:r>
            <a:r>
              <a:rPr lang="en-AU">
                <a:solidFill>
                  <a:prstClr val="black"/>
                </a:solidFill>
                <a:latin typeface="Calibri"/>
              </a:rPr>
              <a:t>G063A/G107A – Topic 9 – CABLE SELECTION BASED ON CURRENT CARRYING CAP. – TAFE NSW MILLER</a:t>
            </a:r>
            <a:endParaRPr lang="en-AU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37782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6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3548" y="36927"/>
            <a:ext cx="7915039" cy="6200385"/>
          </a:xfrm>
          <a:prstGeom prst="rect">
            <a:avLst/>
          </a:prstGeom>
        </p:spPr>
      </p:pic>
      <p:sp>
        <p:nvSpPr>
          <p:cNvPr id="20" name="Oval 2"/>
          <p:cNvSpPr>
            <a:spLocks noChangeAspect="1" noChangeArrowheads="1"/>
          </p:cNvSpPr>
          <p:nvPr/>
        </p:nvSpPr>
        <p:spPr bwMode="auto">
          <a:xfrm>
            <a:off x="8856029" y="6489340"/>
            <a:ext cx="144463" cy="142875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800" dirty="0">
                <a:latin typeface="Arial" charset="0"/>
              </a:rPr>
              <a:t>L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588224" y="3465004"/>
            <a:ext cx="8429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AU" altLang="en-US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200A</a:t>
            </a:r>
          </a:p>
        </p:txBody>
      </p:sp>
    </p:spTree>
    <p:extLst>
      <p:ext uri="{BB962C8B-B14F-4D97-AF65-F5344CB8AC3E}">
        <p14:creationId xmlns:p14="http://schemas.microsoft.com/office/powerpoint/2010/main" val="4090577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5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val 2"/>
          <p:cNvSpPr>
            <a:spLocks noChangeAspect="1" noChangeArrowheads="1"/>
          </p:cNvSpPr>
          <p:nvPr/>
        </p:nvSpPr>
        <p:spPr bwMode="auto">
          <a:xfrm>
            <a:off x="8856029" y="6489340"/>
            <a:ext cx="144463" cy="142875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800" dirty="0">
                <a:latin typeface="Arial" charset="0"/>
              </a:rPr>
              <a:t>L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29"/>
          <a:stretch/>
        </p:blipFill>
        <p:spPr bwMode="auto">
          <a:xfrm>
            <a:off x="1187624" y="296652"/>
            <a:ext cx="6863729" cy="7454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prstDash val="lgDash"/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 rot="10800000" flipV="1">
            <a:off x="71500" y="188641"/>
            <a:ext cx="207353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AU" altLang="en-US" b="1" dirty="0">
                <a:solidFill>
                  <a:srgbClr val="FF0000"/>
                </a:solidFill>
                <a:latin typeface="Comic Sans MS" panose="030F0702030302020204" pitchFamily="66" charset="0"/>
              </a:rPr>
              <a:t>AS/NZS 3008</a:t>
            </a:r>
          </a:p>
        </p:txBody>
      </p:sp>
    </p:spTree>
    <p:extLst>
      <p:ext uri="{BB962C8B-B14F-4D97-AF65-F5344CB8AC3E}">
        <p14:creationId xmlns:p14="http://schemas.microsoft.com/office/powerpoint/2010/main" val="571673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2.22222E-6 L 0.00017 -0.204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023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8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val 2"/>
          <p:cNvSpPr>
            <a:spLocks noChangeAspect="1" noChangeArrowheads="1"/>
          </p:cNvSpPr>
          <p:nvPr/>
        </p:nvSpPr>
        <p:spPr bwMode="auto">
          <a:xfrm>
            <a:off x="8856029" y="6489340"/>
            <a:ext cx="144463" cy="142875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800" dirty="0">
                <a:latin typeface="Arial" charset="0"/>
              </a:rPr>
              <a:t>L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04664"/>
            <a:ext cx="7560840" cy="5898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>
            <a:spLocks noChangeArrowheads="1"/>
          </p:cNvSpPr>
          <p:nvPr/>
        </p:nvSpPr>
        <p:spPr bwMode="auto">
          <a:xfrm rot="10800000" flipV="1">
            <a:off x="71500" y="188641"/>
            <a:ext cx="207353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AU" altLang="en-US" b="1" dirty="0">
                <a:solidFill>
                  <a:srgbClr val="FF0000"/>
                </a:solidFill>
                <a:latin typeface="Comic Sans MS" panose="030F0702030302020204" pitchFamily="66" charset="0"/>
              </a:rPr>
              <a:t>AS/NZS 3008</a:t>
            </a:r>
          </a:p>
        </p:txBody>
      </p:sp>
    </p:spTree>
    <p:extLst>
      <p:ext uri="{BB962C8B-B14F-4D97-AF65-F5344CB8AC3E}">
        <p14:creationId xmlns:p14="http://schemas.microsoft.com/office/powerpoint/2010/main" val="2172942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val 2"/>
          <p:cNvSpPr>
            <a:spLocks noChangeAspect="1" noChangeArrowheads="1"/>
          </p:cNvSpPr>
          <p:nvPr/>
        </p:nvSpPr>
        <p:spPr bwMode="auto">
          <a:xfrm>
            <a:off x="8856029" y="6489340"/>
            <a:ext cx="144463" cy="142875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800" dirty="0">
                <a:latin typeface="Arial" charset="0"/>
              </a:rPr>
              <a:t>L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476778" y="3501008"/>
            <a:ext cx="8429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AU" altLang="en-US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200A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976156" y="4041068"/>
            <a:ext cx="20018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AU" altLang="en-US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T3(1) Item 13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425419" y="4613126"/>
            <a:ext cx="11033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AU" altLang="en-US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T13 C5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3548" y="36927"/>
            <a:ext cx="7915039" cy="6200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708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val 2"/>
          <p:cNvSpPr>
            <a:spLocks noChangeAspect="1" noChangeArrowheads="1"/>
          </p:cNvSpPr>
          <p:nvPr/>
        </p:nvSpPr>
        <p:spPr bwMode="auto">
          <a:xfrm>
            <a:off x="8856029" y="6489340"/>
            <a:ext cx="144463" cy="142875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800" dirty="0">
                <a:latin typeface="Arial" charset="0"/>
              </a:rPr>
              <a:t>L</a:t>
            </a:r>
          </a:p>
        </p:txBody>
      </p:sp>
      <p:sp>
        <p:nvSpPr>
          <p:cNvPr id="9" name="Rectangle 8"/>
          <p:cNvSpPr/>
          <p:nvPr/>
        </p:nvSpPr>
        <p:spPr>
          <a:xfrm>
            <a:off x="372802" y="283717"/>
            <a:ext cx="8051626" cy="252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AU"/>
          </a:p>
        </p:txBody>
      </p:sp>
      <p:sp>
        <p:nvSpPr>
          <p:cNvPr id="10" name="Rectangle 9"/>
          <p:cNvSpPr/>
          <p:nvPr/>
        </p:nvSpPr>
        <p:spPr>
          <a:xfrm>
            <a:off x="354996" y="844404"/>
            <a:ext cx="8393467" cy="252000"/>
          </a:xfrm>
          <a:prstGeom prst="rect">
            <a:avLst/>
          </a:prstGeom>
          <a:solidFill>
            <a:srgbClr val="00FF0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AU"/>
          </a:p>
        </p:txBody>
      </p:sp>
      <p:sp>
        <p:nvSpPr>
          <p:cNvPr id="14" name="Rectangle 13"/>
          <p:cNvSpPr/>
          <p:nvPr/>
        </p:nvSpPr>
        <p:spPr>
          <a:xfrm>
            <a:off x="364176" y="1088768"/>
            <a:ext cx="3227090" cy="252000"/>
          </a:xfrm>
          <a:prstGeom prst="rect">
            <a:avLst/>
          </a:prstGeom>
          <a:solidFill>
            <a:srgbClr val="00FF0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AU"/>
          </a:p>
        </p:txBody>
      </p:sp>
      <p:sp>
        <p:nvSpPr>
          <p:cNvPr id="8" name="Rectangle 7"/>
          <p:cNvSpPr/>
          <p:nvPr/>
        </p:nvSpPr>
        <p:spPr>
          <a:xfrm>
            <a:off x="377429" y="4192210"/>
            <a:ext cx="6066779" cy="252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AU"/>
          </a:p>
        </p:txBody>
      </p:sp>
      <p:sp>
        <p:nvSpPr>
          <p:cNvPr id="11" name="Rectangle 10"/>
          <p:cNvSpPr/>
          <p:nvPr/>
        </p:nvSpPr>
        <p:spPr>
          <a:xfrm>
            <a:off x="1833034" y="563579"/>
            <a:ext cx="6591394" cy="252000"/>
          </a:xfrm>
          <a:prstGeom prst="rect">
            <a:avLst/>
          </a:prstGeom>
          <a:solidFill>
            <a:srgbClr val="99CCFF"/>
          </a:solidFill>
          <a:ln>
            <a:solidFill>
              <a:srgbClr val="99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AU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8469" y="329864"/>
            <a:ext cx="8397371" cy="5419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408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9" grpId="0" animBg="1"/>
      <p:bldP spid="10" grpId="0" animBg="1"/>
      <p:bldP spid="14" grpId="0" animBg="1"/>
      <p:bldP spid="8" grpId="0" animBg="1"/>
      <p:bldP spid="11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val 2"/>
          <p:cNvSpPr>
            <a:spLocks noChangeAspect="1" noChangeArrowheads="1"/>
          </p:cNvSpPr>
          <p:nvPr/>
        </p:nvSpPr>
        <p:spPr bwMode="auto">
          <a:xfrm>
            <a:off x="8856029" y="6489340"/>
            <a:ext cx="144463" cy="142875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800" dirty="0">
                <a:latin typeface="Arial" charset="0"/>
              </a:rPr>
              <a:t>L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92"/>
          <a:stretch/>
        </p:blipFill>
        <p:spPr bwMode="auto">
          <a:xfrm>
            <a:off x="359532" y="296652"/>
            <a:ext cx="8496300" cy="9435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prstDash val="lgDash"/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 rot="10800000" flipV="1">
            <a:off x="71500" y="188641"/>
            <a:ext cx="207353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AU" altLang="en-US" b="1" dirty="0">
                <a:solidFill>
                  <a:srgbClr val="FF0000"/>
                </a:solidFill>
                <a:latin typeface="Comic Sans MS" panose="030F0702030302020204" pitchFamily="66" charset="0"/>
              </a:rPr>
              <a:t>AS/NZS 3008</a:t>
            </a:r>
          </a:p>
        </p:txBody>
      </p:sp>
    </p:spTree>
    <p:extLst>
      <p:ext uri="{BB962C8B-B14F-4D97-AF65-F5344CB8AC3E}">
        <p14:creationId xmlns:p14="http://schemas.microsoft.com/office/powerpoint/2010/main" val="4038214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3.7037E-7 L -0.004 -0.5004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" y="-2502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8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val 2"/>
          <p:cNvSpPr>
            <a:spLocks noChangeAspect="1" noChangeArrowheads="1"/>
          </p:cNvSpPr>
          <p:nvPr/>
        </p:nvSpPr>
        <p:spPr bwMode="auto">
          <a:xfrm>
            <a:off x="8856029" y="6489340"/>
            <a:ext cx="144463" cy="142875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800" dirty="0">
                <a:latin typeface="Arial" charset="0"/>
              </a:rPr>
              <a:t>L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476778" y="3501008"/>
            <a:ext cx="8429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AU" altLang="en-US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200A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976156" y="4041068"/>
            <a:ext cx="20018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AU" altLang="en-US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T3(1) Item 13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425419" y="4613126"/>
            <a:ext cx="11033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AU" altLang="en-US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T13 C5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5983015" y="5157192"/>
            <a:ext cx="19589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AU" altLang="en-US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95mm</a:t>
            </a:r>
            <a:r>
              <a:rPr lang="en-AU" altLang="en-US" sz="2000" b="1" baseline="30000" dirty="0">
                <a:solidFill>
                  <a:srgbClr val="FF0000"/>
                </a:solidFill>
                <a:latin typeface="Comic Sans MS" panose="030F0702030302020204" pitchFamily="66" charset="0"/>
              </a:rPr>
              <a:t>2</a:t>
            </a:r>
            <a:r>
              <a:rPr lang="en-AU" altLang="en-US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 (213A)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6462440" y="5697252"/>
            <a:ext cx="10017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AU" altLang="en-US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25mm</a:t>
            </a:r>
            <a:r>
              <a:rPr lang="en-AU" altLang="en-US" sz="2000" b="1" baseline="30000" dirty="0">
                <a:solidFill>
                  <a:srgbClr val="FF0000"/>
                </a:solidFill>
                <a:latin typeface="Comic Sans MS" panose="030F0702030302020204" pitchFamily="66" charset="0"/>
              </a:rPr>
              <a:t>2</a:t>
            </a:r>
            <a:endParaRPr lang="en-AU" altLang="en-US" sz="20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3548" y="36927"/>
            <a:ext cx="7915039" cy="6200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217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8" grpId="0"/>
      <p:bldP spid="9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val 2"/>
          <p:cNvSpPr>
            <a:spLocks noChangeAspect="1" noChangeArrowheads="1"/>
          </p:cNvSpPr>
          <p:nvPr/>
        </p:nvSpPr>
        <p:spPr bwMode="auto">
          <a:xfrm>
            <a:off x="8856029" y="6489340"/>
            <a:ext cx="144463" cy="142875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800" dirty="0">
                <a:latin typeface="Arial" charset="0"/>
              </a:rPr>
              <a:t>L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540" y="440668"/>
            <a:ext cx="8316700" cy="5256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6876256" y="1880828"/>
            <a:ext cx="8429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AU" altLang="en-US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172A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6892689" y="2560898"/>
            <a:ext cx="9556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AU" altLang="en-US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200A 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6892689" y="3212976"/>
            <a:ext cx="9540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AU" altLang="en-US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213A 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7141926" y="3933056"/>
            <a:ext cx="457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AU" altLang="en-US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Y 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6957776" y="5121188"/>
            <a:ext cx="8239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AU" altLang="en-US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N/A 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7118114" y="4545124"/>
            <a:ext cx="5048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AU" altLang="en-US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N 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6882276" y="584684"/>
            <a:ext cx="10017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AU" altLang="en-US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25mm</a:t>
            </a:r>
            <a:r>
              <a:rPr lang="en-AU" altLang="en-US" sz="2000" b="1" baseline="30000" dirty="0">
                <a:solidFill>
                  <a:srgbClr val="FF0000"/>
                </a:solidFill>
                <a:latin typeface="Comic Sans MS" panose="030F0702030302020204" pitchFamily="66" charset="0"/>
              </a:rPr>
              <a:t>2</a:t>
            </a:r>
            <a:endParaRPr lang="en-AU" altLang="en-US" sz="20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5754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8" grpId="0"/>
      <p:bldP spid="11" grpId="0"/>
      <p:bldP spid="12" grpId="0"/>
      <p:bldP spid="13" grpId="0"/>
      <p:bldP spid="15" grpId="0"/>
      <p:bldP spid="16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val 2"/>
          <p:cNvSpPr>
            <a:spLocks noChangeAspect="1" noChangeArrowheads="1"/>
          </p:cNvSpPr>
          <p:nvPr/>
        </p:nvSpPr>
        <p:spPr bwMode="auto">
          <a:xfrm>
            <a:off x="8856029" y="6489340"/>
            <a:ext cx="144463" cy="142875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800" dirty="0">
                <a:latin typeface="Arial" charset="0"/>
              </a:rPr>
              <a:t>L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6177322" y="4037062"/>
            <a:ext cx="18462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AU" altLang="en-US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T3(1) Item 8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6628172" y="4617132"/>
            <a:ext cx="9445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AU" altLang="en-US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T8 C8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6120172" y="5229200"/>
            <a:ext cx="19605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AU" altLang="en-US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50mm</a:t>
            </a:r>
            <a:r>
              <a:rPr lang="en-AU" altLang="en-US" sz="2000" b="1" baseline="30000" dirty="0">
                <a:solidFill>
                  <a:srgbClr val="FF0000"/>
                </a:solidFill>
                <a:latin typeface="Comic Sans MS" panose="030F0702030302020204" pitchFamily="66" charset="0"/>
              </a:rPr>
              <a:t>2</a:t>
            </a:r>
            <a:r>
              <a:rPr lang="en-AU" altLang="en-US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 (176A)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6678972" y="3421409"/>
            <a:ext cx="8429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AU" altLang="en-US" sz="2000" b="1">
                <a:solidFill>
                  <a:srgbClr val="FF0000"/>
                </a:solidFill>
                <a:latin typeface="Comic Sans MS" panose="030F0702030302020204" pitchFamily="66" charset="0"/>
              </a:rPr>
              <a:t>160A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6522215" y="5841268"/>
            <a:ext cx="10001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AU" altLang="en-US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16mm</a:t>
            </a:r>
            <a:r>
              <a:rPr lang="en-AU" altLang="en-US" sz="2000" b="1" baseline="30000" dirty="0">
                <a:solidFill>
                  <a:srgbClr val="FF0000"/>
                </a:solidFill>
                <a:latin typeface="Comic Sans MS" panose="030F0702030302020204" pitchFamily="66" charset="0"/>
              </a:rPr>
              <a:t>2</a:t>
            </a:r>
            <a:endParaRPr lang="en-AU" altLang="en-US" sz="20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7564" y="116632"/>
            <a:ext cx="7838839" cy="6300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667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1" grpId="0"/>
      <p:bldP spid="12" grpId="0"/>
      <p:bldP spid="13" grpId="0"/>
      <p:bldP spid="15" grpId="0"/>
      <p:bldP spid="16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val 2"/>
          <p:cNvSpPr>
            <a:spLocks noChangeAspect="1" noChangeArrowheads="1"/>
          </p:cNvSpPr>
          <p:nvPr/>
        </p:nvSpPr>
        <p:spPr bwMode="auto">
          <a:xfrm>
            <a:off x="8856029" y="6489340"/>
            <a:ext cx="144463" cy="142875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800" dirty="0">
                <a:latin typeface="Arial" charset="0"/>
              </a:rPr>
              <a:t>L</a:t>
            </a: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956" y="463300"/>
            <a:ext cx="8315512" cy="5485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6704223" y="620688"/>
            <a:ext cx="10001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AU" altLang="en-US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16mm</a:t>
            </a:r>
            <a:r>
              <a:rPr lang="en-AU" altLang="en-US" sz="2000" b="1" baseline="30000" dirty="0">
                <a:solidFill>
                  <a:srgbClr val="FF0000"/>
                </a:solidFill>
                <a:latin typeface="Comic Sans MS" panose="030F0702030302020204" pitchFamily="66" charset="0"/>
              </a:rPr>
              <a:t>2</a:t>
            </a:r>
            <a:endParaRPr lang="en-AU" altLang="en-US" sz="20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6733815" y="1952588"/>
            <a:ext cx="8429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AU" altLang="en-US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135A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6714256" y="2600908"/>
            <a:ext cx="9540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AU" altLang="en-US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160A 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6714256" y="3356992"/>
            <a:ext cx="9540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AU" altLang="en-US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176A 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6927490" y="4113076"/>
            <a:ext cx="457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AU" altLang="en-US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Y 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6743340" y="5373216"/>
            <a:ext cx="8239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AU" altLang="en-US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N/A 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6903677" y="4725144"/>
            <a:ext cx="5048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AU" altLang="en-US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N </a:t>
            </a:r>
          </a:p>
        </p:txBody>
      </p:sp>
    </p:spTree>
    <p:extLst>
      <p:ext uri="{BB962C8B-B14F-4D97-AF65-F5344CB8AC3E}">
        <p14:creationId xmlns:p14="http://schemas.microsoft.com/office/powerpoint/2010/main" val="1783894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2" grpId="0"/>
      <p:bldP spid="13" grpId="0"/>
      <p:bldP spid="15" grpId="0"/>
      <p:bldP spid="16" grpId="0"/>
      <p:bldP spid="17" grpId="0"/>
      <p:bldP spid="18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val 2"/>
          <p:cNvSpPr>
            <a:spLocks noChangeAspect="1" noChangeArrowheads="1"/>
          </p:cNvSpPr>
          <p:nvPr/>
        </p:nvSpPr>
        <p:spPr bwMode="auto">
          <a:xfrm>
            <a:off x="8856029" y="6489340"/>
            <a:ext cx="144463" cy="142875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800" dirty="0">
                <a:latin typeface="Arial" charset="0"/>
              </a:rPr>
              <a:t>L</a:t>
            </a:r>
          </a:p>
        </p:txBody>
      </p:sp>
      <p:sp>
        <p:nvSpPr>
          <p:cNvPr id="9" name="Rectangle 8"/>
          <p:cNvSpPr/>
          <p:nvPr/>
        </p:nvSpPr>
        <p:spPr>
          <a:xfrm>
            <a:off x="2279510" y="944724"/>
            <a:ext cx="6468953" cy="252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AU"/>
          </a:p>
        </p:txBody>
      </p:sp>
      <p:sp>
        <p:nvSpPr>
          <p:cNvPr id="10" name="Rectangle 9"/>
          <p:cNvSpPr/>
          <p:nvPr/>
        </p:nvSpPr>
        <p:spPr>
          <a:xfrm>
            <a:off x="356278" y="1190443"/>
            <a:ext cx="4107709" cy="252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AU"/>
          </a:p>
        </p:txBody>
      </p:sp>
      <p:sp>
        <p:nvSpPr>
          <p:cNvPr id="14" name="Rectangle 13"/>
          <p:cNvSpPr/>
          <p:nvPr/>
        </p:nvSpPr>
        <p:spPr>
          <a:xfrm>
            <a:off x="575557" y="2173779"/>
            <a:ext cx="6408712" cy="252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AU"/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67543" y="3697027"/>
            <a:ext cx="828091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n-AU" altLang="en-US" b="1" dirty="0">
                <a:solidFill>
                  <a:srgbClr val="FF0000"/>
                </a:solidFill>
                <a:latin typeface="Comic Sans MS" panose="030F0702030302020204" pitchFamily="66" charset="0"/>
              </a:rPr>
              <a:t>Factors below 1 – when applied, cables will have a lower CCC than that indicated in the current carrying capacity tables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467544" y="4438853"/>
            <a:ext cx="799464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n-AU" altLang="en-US" b="1" dirty="0">
                <a:solidFill>
                  <a:srgbClr val="0070C0"/>
                </a:solidFill>
                <a:latin typeface="Comic Sans MS" panose="030F0702030302020204" pitchFamily="66" charset="0"/>
              </a:rPr>
              <a:t>Factors equal to 1 – when applied, cables will have the same CCC as indicated in the current carrying capacity tables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467544" y="5230941"/>
            <a:ext cx="837228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n-AU" altLang="en-US" b="1" dirty="0">
                <a:solidFill>
                  <a:srgbClr val="990099"/>
                </a:solidFill>
                <a:latin typeface="Comic Sans MS" panose="030F0702030302020204" pitchFamily="66" charset="0"/>
              </a:rPr>
              <a:t>Factors above 1 – when applied, cables will have a higher CCC than that indicated in the current carrying capacity tables</a:t>
            </a:r>
          </a:p>
        </p:txBody>
      </p:sp>
      <p:sp>
        <p:nvSpPr>
          <p:cNvPr id="4" name="Rectangle 3"/>
          <p:cNvSpPr/>
          <p:nvPr/>
        </p:nvSpPr>
        <p:spPr>
          <a:xfrm>
            <a:off x="251520" y="2816932"/>
            <a:ext cx="8568729" cy="32763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292529"/>
            <a:ext cx="8615032" cy="3208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986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9" grpId="0" animBg="1"/>
      <p:bldP spid="10" grpId="0" animBg="1"/>
      <p:bldP spid="14" grpId="0" animBg="1"/>
      <p:bldP spid="8" grpId="0"/>
      <p:bldP spid="13" grpId="0"/>
      <p:bldP spid="15" grpId="0"/>
      <p:bldP spid="4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val 2"/>
          <p:cNvSpPr>
            <a:spLocks noChangeAspect="1" noChangeArrowheads="1"/>
          </p:cNvSpPr>
          <p:nvPr/>
        </p:nvSpPr>
        <p:spPr bwMode="auto">
          <a:xfrm>
            <a:off x="8856029" y="6489340"/>
            <a:ext cx="144463" cy="142875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800" dirty="0">
                <a:latin typeface="Arial" charset="0"/>
              </a:rPr>
              <a:t>L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509" y="260648"/>
            <a:ext cx="8865047" cy="4212468"/>
          </a:xfrm>
          <a:prstGeom prst="rect">
            <a:avLst/>
          </a:prstGeom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239852" y="1146810"/>
            <a:ext cx="210666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n-AU" altLang="en-US" b="1" dirty="0">
                <a:solidFill>
                  <a:srgbClr val="FF0000"/>
                </a:solidFill>
                <a:latin typeface="Comic Sans MS" panose="030F0702030302020204" pitchFamily="66" charset="0"/>
              </a:rPr>
              <a:t>Tables 22 to 26 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699792" y="1772816"/>
            <a:ext cx="254909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n-AU" altLang="en-US" b="1" dirty="0">
                <a:solidFill>
                  <a:srgbClr val="FF0000"/>
                </a:solidFill>
                <a:latin typeface="Comic Sans MS" panose="030F0702030302020204" pitchFamily="66" charset="0"/>
              </a:rPr>
              <a:t>Tables 27(1) &amp; 27(2)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699792" y="2434408"/>
            <a:ext cx="254909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n-AU" altLang="en-US" b="1" dirty="0">
                <a:solidFill>
                  <a:srgbClr val="FF0000"/>
                </a:solidFill>
                <a:latin typeface="Comic Sans MS" panose="030F0702030302020204" pitchFamily="66" charset="0"/>
              </a:rPr>
              <a:t>Tables 28(1) &amp; 28(2)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974340" y="3347700"/>
            <a:ext cx="11833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n-AU" altLang="en-US" b="1" dirty="0">
                <a:solidFill>
                  <a:srgbClr val="FF0000"/>
                </a:solidFill>
                <a:latin typeface="Comic Sans MS" panose="030F0702030302020204" pitchFamily="66" charset="0"/>
              </a:rPr>
              <a:t>Table 29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7778199" y="1979548"/>
            <a:ext cx="104227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n-AU" altLang="en-US" b="1" dirty="0">
                <a:solidFill>
                  <a:srgbClr val="FF0000"/>
                </a:solidFill>
                <a:latin typeface="Comic Sans MS" panose="030F0702030302020204" pitchFamily="66" charset="0"/>
              </a:rPr>
              <a:t>Table 2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6105550" y="2666353"/>
            <a:ext cx="273344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n-AU" altLang="en-US" b="1" dirty="0">
                <a:solidFill>
                  <a:srgbClr val="FF0000"/>
                </a:solidFill>
                <a:latin typeface="Comic Sans MS" panose="030F0702030302020204" pitchFamily="66" charset="0"/>
              </a:rPr>
              <a:t>See grouping of cables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6508912" y="4023648"/>
            <a:ext cx="234711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n-AU" altLang="en-US" b="1" dirty="0">
                <a:solidFill>
                  <a:srgbClr val="FF0000"/>
                </a:solidFill>
                <a:latin typeface="Comic Sans MS" panose="030F0702030302020204" pitchFamily="66" charset="0"/>
              </a:rPr>
              <a:t>Tables 3(1) to 3(4)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5373058" y="1331476"/>
            <a:ext cx="348685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n-AU" altLang="en-US" b="1" dirty="0">
                <a:solidFill>
                  <a:srgbClr val="FF0000"/>
                </a:solidFill>
                <a:latin typeface="Comic Sans MS" panose="030F0702030302020204" pitchFamily="66" charset="0"/>
              </a:rPr>
              <a:t>Allowed for in tables 4 to 15</a:t>
            </a:r>
          </a:p>
        </p:txBody>
      </p:sp>
    </p:spTree>
    <p:extLst>
      <p:ext uri="{BB962C8B-B14F-4D97-AF65-F5344CB8AC3E}">
        <p14:creationId xmlns:p14="http://schemas.microsoft.com/office/powerpoint/2010/main" val="2609615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6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7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val 2"/>
          <p:cNvSpPr>
            <a:spLocks noChangeAspect="1" noChangeArrowheads="1"/>
          </p:cNvSpPr>
          <p:nvPr/>
        </p:nvSpPr>
        <p:spPr bwMode="auto">
          <a:xfrm>
            <a:off x="8856029" y="6489340"/>
            <a:ext cx="144463" cy="142875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800" dirty="0">
                <a:latin typeface="Arial" charset="0"/>
              </a:rPr>
              <a:t>L</a:t>
            </a:r>
          </a:p>
        </p:txBody>
      </p:sp>
      <p:sp>
        <p:nvSpPr>
          <p:cNvPr id="9" name="Rectangle 8"/>
          <p:cNvSpPr/>
          <p:nvPr/>
        </p:nvSpPr>
        <p:spPr>
          <a:xfrm>
            <a:off x="360636" y="296652"/>
            <a:ext cx="3815320" cy="252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AU"/>
          </a:p>
        </p:txBody>
      </p:sp>
      <p:sp>
        <p:nvSpPr>
          <p:cNvPr id="10" name="Rectangle 9"/>
          <p:cNvSpPr/>
          <p:nvPr/>
        </p:nvSpPr>
        <p:spPr>
          <a:xfrm>
            <a:off x="863588" y="1358698"/>
            <a:ext cx="6624736" cy="252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AU"/>
          </a:p>
        </p:txBody>
      </p:sp>
      <p:sp>
        <p:nvSpPr>
          <p:cNvPr id="14" name="Rectangle 13"/>
          <p:cNvSpPr/>
          <p:nvPr/>
        </p:nvSpPr>
        <p:spPr>
          <a:xfrm>
            <a:off x="855132" y="2060848"/>
            <a:ext cx="5661084" cy="252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AU"/>
          </a:p>
        </p:txBody>
      </p:sp>
      <p:sp>
        <p:nvSpPr>
          <p:cNvPr id="11" name="Rectangle 10"/>
          <p:cNvSpPr/>
          <p:nvPr/>
        </p:nvSpPr>
        <p:spPr>
          <a:xfrm>
            <a:off x="2447764" y="2321813"/>
            <a:ext cx="3240360" cy="252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AU"/>
          </a:p>
        </p:txBody>
      </p:sp>
      <p:sp>
        <p:nvSpPr>
          <p:cNvPr id="12" name="Rectangle 11"/>
          <p:cNvSpPr/>
          <p:nvPr/>
        </p:nvSpPr>
        <p:spPr>
          <a:xfrm>
            <a:off x="333568" y="3853711"/>
            <a:ext cx="3446344" cy="25200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AU"/>
          </a:p>
        </p:txBody>
      </p:sp>
      <p:sp>
        <p:nvSpPr>
          <p:cNvPr id="13" name="Rectangle 12"/>
          <p:cNvSpPr/>
          <p:nvPr/>
        </p:nvSpPr>
        <p:spPr>
          <a:xfrm>
            <a:off x="370606" y="5743907"/>
            <a:ext cx="8413861" cy="25200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AU"/>
          </a:p>
        </p:txBody>
      </p:sp>
      <p:sp>
        <p:nvSpPr>
          <p:cNvPr id="15" name="Rectangle 14"/>
          <p:cNvSpPr/>
          <p:nvPr/>
        </p:nvSpPr>
        <p:spPr>
          <a:xfrm>
            <a:off x="370606" y="5976991"/>
            <a:ext cx="4957478" cy="25200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AU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4452" y="182474"/>
            <a:ext cx="8532948" cy="343815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7803" y="3802788"/>
            <a:ext cx="8516664" cy="2542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762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9" grpId="0" animBg="1"/>
      <p:bldP spid="10" grpId="0" animBg="1"/>
      <p:bldP spid="14" grpId="0" animBg="1"/>
      <p:bldP spid="11" grpId="0" animBg="1"/>
      <p:bldP spid="12" grpId="0" animBg="1"/>
      <p:bldP spid="13" grpId="0" animBg="1"/>
      <p:bldP spid="15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val 2"/>
          <p:cNvSpPr>
            <a:spLocks noChangeAspect="1" noChangeArrowheads="1"/>
          </p:cNvSpPr>
          <p:nvPr/>
        </p:nvSpPr>
        <p:spPr bwMode="auto">
          <a:xfrm>
            <a:off x="8856029" y="6489340"/>
            <a:ext cx="144463" cy="142875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800" dirty="0">
                <a:latin typeface="Arial" charset="0"/>
              </a:rPr>
              <a:t>L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509" y="404664"/>
            <a:ext cx="8712520" cy="5082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297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val 2"/>
          <p:cNvSpPr>
            <a:spLocks noChangeAspect="1" noChangeArrowheads="1"/>
          </p:cNvSpPr>
          <p:nvPr/>
        </p:nvSpPr>
        <p:spPr bwMode="auto">
          <a:xfrm>
            <a:off x="8856029" y="6489340"/>
            <a:ext cx="144463" cy="142875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800" dirty="0">
                <a:latin typeface="Arial" charset="0"/>
              </a:rPr>
              <a:t>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508" y="260648"/>
            <a:ext cx="8798769" cy="4498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776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val 2"/>
          <p:cNvSpPr>
            <a:spLocks noChangeAspect="1" noChangeArrowheads="1"/>
          </p:cNvSpPr>
          <p:nvPr/>
        </p:nvSpPr>
        <p:spPr bwMode="auto">
          <a:xfrm>
            <a:off x="8856029" y="6489340"/>
            <a:ext cx="144463" cy="142875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800" dirty="0">
                <a:latin typeface="Arial" charset="0"/>
              </a:rPr>
              <a:t>L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b="10235"/>
          <a:stretch/>
        </p:blipFill>
        <p:spPr>
          <a:xfrm>
            <a:off x="359532" y="224644"/>
            <a:ext cx="8420126" cy="6085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04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val 2"/>
          <p:cNvSpPr>
            <a:spLocks noChangeAspect="1" noChangeArrowheads="1"/>
          </p:cNvSpPr>
          <p:nvPr/>
        </p:nvSpPr>
        <p:spPr bwMode="auto">
          <a:xfrm>
            <a:off x="8856029" y="6489340"/>
            <a:ext cx="144463" cy="142875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800" dirty="0">
                <a:latin typeface="Arial" charset="0"/>
              </a:rPr>
              <a:t>L</a:t>
            </a:r>
          </a:p>
        </p:txBody>
      </p:sp>
      <p:sp>
        <p:nvSpPr>
          <p:cNvPr id="9" name="Rectangle 8"/>
          <p:cNvSpPr/>
          <p:nvPr/>
        </p:nvSpPr>
        <p:spPr>
          <a:xfrm>
            <a:off x="248266" y="267479"/>
            <a:ext cx="4179717" cy="28120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AU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13"/>
          <a:stretch/>
        </p:blipFill>
        <p:spPr bwMode="auto">
          <a:xfrm>
            <a:off x="324036" y="303203"/>
            <a:ext cx="8496436" cy="5898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10"/>
          <p:cNvSpPr txBox="1">
            <a:spLocks noChangeArrowheads="1"/>
          </p:cNvSpPr>
          <p:nvPr/>
        </p:nvSpPr>
        <p:spPr bwMode="auto">
          <a:xfrm rot="10800000" flipV="1">
            <a:off x="2051720" y="3033025"/>
            <a:ext cx="237626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AU" altLang="en-US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Table 2 and tables 22 to 29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 rot="10800000" flipV="1">
            <a:off x="4860033" y="5347184"/>
            <a:ext cx="14398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AU" altLang="en-US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0.72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 rot="10800000" flipV="1">
            <a:off x="6695878" y="5193196"/>
            <a:ext cx="16017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AU" altLang="en-US" sz="2000" b="1">
                <a:solidFill>
                  <a:srgbClr val="FF0000"/>
                </a:solidFill>
                <a:latin typeface="Comic Sans MS" panose="030F0702030302020204" pitchFamily="66" charset="0"/>
              </a:rPr>
              <a:t>27(1)</a:t>
            </a:r>
          </a:p>
          <a:p>
            <a:pPr eaLnBrk="1" hangingPunct="1"/>
            <a:r>
              <a:rPr lang="en-AU" altLang="en-US" sz="2000" b="1">
                <a:solidFill>
                  <a:srgbClr val="FF0000"/>
                </a:solidFill>
                <a:latin typeface="Comic Sans MS" panose="030F0702030302020204" pitchFamily="66" charset="0"/>
              </a:rPr>
              <a:t>Column 10</a:t>
            </a:r>
          </a:p>
        </p:txBody>
      </p:sp>
    </p:spTree>
    <p:extLst>
      <p:ext uri="{BB962C8B-B14F-4D97-AF65-F5344CB8AC3E}">
        <p14:creationId xmlns:p14="http://schemas.microsoft.com/office/powerpoint/2010/main" val="645168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8" grpId="0"/>
      <p:bldP spid="11" grpId="0"/>
      <p:bldP spid="12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val 2"/>
          <p:cNvSpPr>
            <a:spLocks noChangeAspect="1" noChangeArrowheads="1"/>
          </p:cNvSpPr>
          <p:nvPr/>
        </p:nvSpPr>
        <p:spPr bwMode="auto">
          <a:xfrm>
            <a:off x="8856029" y="6489340"/>
            <a:ext cx="144463" cy="142875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800" dirty="0">
                <a:latin typeface="Arial" charset="0"/>
              </a:rPr>
              <a:t>L</a:t>
            </a: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332656"/>
            <a:ext cx="8532501" cy="5923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 rot="10800000" flipV="1">
            <a:off x="4924612" y="1876822"/>
            <a:ext cx="14414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AU" altLang="en-US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0.99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 rot="10800000" flipV="1">
            <a:off x="6823075" y="1712863"/>
            <a:ext cx="16017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AU" altLang="en-US" sz="2000" b="1">
                <a:solidFill>
                  <a:srgbClr val="FF0000"/>
                </a:solidFill>
                <a:latin typeface="Comic Sans MS" panose="030F0702030302020204" pitchFamily="66" charset="0"/>
              </a:rPr>
              <a:t>28(2)</a:t>
            </a:r>
          </a:p>
          <a:p>
            <a:pPr eaLnBrk="1" hangingPunct="1"/>
            <a:r>
              <a:rPr lang="en-AU" altLang="en-US" sz="2000" b="1">
                <a:solidFill>
                  <a:srgbClr val="FF0000"/>
                </a:solidFill>
                <a:latin typeface="Comic Sans MS" panose="030F0702030302020204" pitchFamily="66" charset="0"/>
              </a:rPr>
              <a:t>Column 3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 rot="10800000" flipV="1">
            <a:off x="4913500" y="3064953"/>
            <a:ext cx="14398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AU" altLang="en-US" sz="2000" b="1">
                <a:solidFill>
                  <a:srgbClr val="FF0000"/>
                </a:solidFill>
                <a:latin typeface="Comic Sans MS" panose="030F0702030302020204" pitchFamily="66" charset="0"/>
              </a:rPr>
              <a:t>0.95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 rot="10800000" flipV="1">
            <a:off x="6810375" y="2888940"/>
            <a:ext cx="1601788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AU" altLang="en-US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29</a:t>
            </a:r>
          </a:p>
          <a:p>
            <a:pPr eaLnBrk="1" hangingPunct="1"/>
            <a:r>
              <a:rPr lang="en-AU" altLang="en-US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Column 4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 rot="10800000" flipV="1">
            <a:off x="4896037" y="4185084"/>
            <a:ext cx="14398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AU" altLang="en-US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0.78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 rot="10800000" flipV="1">
            <a:off x="6792913" y="3982702"/>
            <a:ext cx="1601787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AU" altLang="en-US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24</a:t>
            </a:r>
          </a:p>
          <a:p>
            <a:pPr eaLnBrk="1" hangingPunct="1"/>
            <a:r>
              <a:rPr lang="en-AU" altLang="en-US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Column 8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 rot="10800000" flipV="1">
            <a:off x="4908737" y="5373216"/>
            <a:ext cx="14398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AU" altLang="en-US" sz="2000" b="1">
                <a:solidFill>
                  <a:srgbClr val="FF0000"/>
                </a:solidFill>
                <a:latin typeface="Comic Sans MS" panose="030F0702030302020204" pitchFamily="66" charset="0"/>
              </a:rPr>
              <a:t>0.86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 rot="10800000" flipV="1">
            <a:off x="6768244" y="5193196"/>
            <a:ext cx="16017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AU" altLang="en-US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2</a:t>
            </a:r>
          </a:p>
          <a:p>
            <a:pPr eaLnBrk="1" hangingPunct="1"/>
            <a:r>
              <a:rPr lang="en-AU" altLang="en-US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Column 2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 rot="10800000" flipV="1">
            <a:off x="4932040" y="738672"/>
            <a:ext cx="14398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AU" altLang="en-US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0.89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 rot="10800000" flipV="1">
            <a:off x="6803889" y="584684"/>
            <a:ext cx="16017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AU" altLang="en-US" sz="2000" b="1">
                <a:solidFill>
                  <a:srgbClr val="FF0000"/>
                </a:solidFill>
                <a:latin typeface="Comic Sans MS" panose="030F0702030302020204" pitchFamily="66" charset="0"/>
              </a:rPr>
              <a:t>27(2)</a:t>
            </a:r>
          </a:p>
          <a:p>
            <a:pPr eaLnBrk="1" hangingPunct="1"/>
            <a:r>
              <a:rPr lang="en-AU" altLang="en-US" sz="2000" b="1">
                <a:solidFill>
                  <a:srgbClr val="FF0000"/>
                </a:solidFill>
                <a:latin typeface="Comic Sans MS" panose="030F0702030302020204" pitchFamily="66" charset="0"/>
              </a:rPr>
              <a:t>Column 7</a:t>
            </a:r>
          </a:p>
        </p:txBody>
      </p:sp>
    </p:spTree>
    <p:extLst>
      <p:ext uri="{BB962C8B-B14F-4D97-AF65-F5344CB8AC3E}">
        <p14:creationId xmlns:p14="http://schemas.microsoft.com/office/powerpoint/2010/main" val="822477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6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7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3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4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0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1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8" grpId="0"/>
      <p:bldP spid="11" grpId="0"/>
      <p:bldP spid="12" grpId="0"/>
      <p:bldP spid="13" grpId="0"/>
      <p:bldP spid="15" grpId="0"/>
      <p:bldP spid="16" grpId="0"/>
      <p:bldP spid="17" grpId="0"/>
      <p:bldP spid="18" grpId="0"/>
      <p:bldP spid="19" grpId="0"/>
      <p:bldP spid="21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val 2"/>
          <p:cNvSpPr>
            <a:spLocks noChangeAspect="1" noChangeArrowheads="1"/>
          </p:cNvSpPr>
          <p:nvPr/>
        </p:nvSpPr>
        <p:spPr bwMode="auto">
          <a:xfrm>
            <a:off x="8856029" y="6489340"/>
            <a:ext cx="144463" cy="142875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800" dirty="0">
                <a:latin typeface="Arial" charset="0"/>
              </a:rPr>
              <a:t>L</a:t>
            </a:r>
          </a:p>
        </p:txBody>
      </p:sp>
      <p:sp>
        <p:nvSpPr>
          <p:cNvPr id="9" name="Rectangle 8"/>
          <p:cNvSpPr/>
          <p:nvPr/>
        </p:nvSpPr>
        <p:spPr>
          <a:xfrm>
            <a:off x="350640" y="429561"/>
            <a:ext cx="7029672" cy="252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AU"/>
          </a:p>
        </p:txBody>
      </p:sp>
      <p:sp>
        <p:nvSpPr>
          <p:cNvPr id="10" name="Rectangle 9"/>
          <p:cNvSpPr/>
          <p:nvPr/>
        </p:nvSpPr>
        <p:spPr>
          <a:xfrm>
            <a:off x="2323268" y="2132856"/>
            <a:ext cx="2788792" cy="252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AU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640" y="429561"/>
            <a:ext cx="8388932" cy="5267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251520" y="3303058"/>
            <a:ext cx="8676740" cy="82809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1219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9" grpId="0" animBg="1"/>
      <p:bldP spid="10" grpId="0" animBg="1"/>
      <p:bldP spid="3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val 2"/>
          <p:cNvSpPr>
            <a:spLocks noChangeAspect="1" noChangeArrowheads="1"/>
          </p:cNvSpPr>
          <p:nvPr/>
        </p:nvSpPr>
        <p:spPr bwMode="auto">
          <a:xfrm>
            <a:off x="8856029" y="6489340"/>
            <a:ext cx="144463" cy="142875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800" dirty="0">
                <a:latin typeface="Arial" charset="0"/>
              </a:rPr>
              <a:t>L</a:t>
            </a:r>
          </a:p>
        </p:txBody>
      </p:sp>
      <p:sp>
        <p:nvSpPr>
          <p:cNvPr id="9" name="Rectangle 8"/>
          <p:cNvSpPr/>
          <p:nvPr/>
        </p:nvSpPr>
        <p:spPr>
          <a:xfrm>
            <a:off x="5364088" y="692696"/>
            <a:ext cx="2376264" cy="28120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AU"/>
          </a:p>
        </p:txBody>
      </p:sp>
      <p:sp>
        <p:nvSpPr>
          <p:cNvPr id="14" name="Rectangle 13"/>
          <p:cNvSpPr/>
          <p:nvPr/>
        </p:nvSpPr>
        <p:spPr>
          <a:xfrm>
            <a:off x="359532" y="5625244"/>
            <a:ext cx="8136904" cy="28120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AU"/>
          </a:p>
        </p:txBody>
      </p:sp>
      <p:sp>
        <p:nvSpPr>
          <p:cNvPr id="8" name="Rounded Rectangle 7"/>
          <p:cNvSpPr/>
          <p:nvPr/>
        </p:nvSpPr>
        <p:spPr>
          <a:xfrm>
            <a:off x="3383868" y="2572667"/>
            <a:ext cx="2376264" cy="124206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5895" y="312849"/>
            <a:ext cx="8712365" cy="5741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392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9" grpId="0" animBg="1"/>
      <p:bldP spid="14" grpId="0" animBg="1"/>
      <p:bldP spid="8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val 2"/>
          <p:cNvSpPr>
            <a:spLocks noChangeAspect="1" noChangeArrowheads="1"/>
          </p:cNvSpPr>
          <p:nvPr/>
        </p:nvSpPr>
        <p:spPr bwMode="auto">
          <a:xfrm>
            <a:off x="8856029" y="6489340"/>
            <a:ext cx="144463" cy="142875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800" dirty="0">
                <a:latin typeface="Arial" charset="0"/>
              </a:rPr>
              <a:t>L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 rot="10800000" flipV="1">
            <a:off x="2339753" y="4505113"/>
            <a:ext cx="32543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AU" altLang="en-US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100 ≤ 100 ≤ 139x0.72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 rot="10800000" flipV="1">
            <a:off x="5903913" y="4433105"/>
            <a:ext cx="19081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AU" altLang="en-US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Yes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 rot="10800000" flipV="1">
            <a:off x="2268537" y="3029098"/>
            <a:ext cx="406765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AU" altLang="en-US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I</a:t>
            </a:r>
            <a:r>
              <a:rPr lang="en-AU" altLang="en-US" sz="2400" b="1" baseline="-25000" dirty="0">
                <a:solidFill>
                  <a:srgbClr val="FF0000"/>
                </a:solidFill>
                <a:latin typeface="Comic Sans MS" panose="030F0702030302020204" pitchFamily="66" charset="0"/>
              </a:rPr>
              <a:t>Z</a:t>
            </a:r>
            <a:r>
              <a:rPr lang="en-AU" altLang="en-US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 =  I</a:t>
            </a:r>
            <a:r>
              <a:rPr lang="en-AU" altLang="en-US" sz="2400" b="1" baseline="-25000" dirty="0">
                <a:solidFill>
                  <a:srgbClr val="FF0000"/>
                </a:solidFill>
                <a:latin typeface="Comic Sans MS" panose="030F0702030302020204" pitchFamily="66" charset="0"/>
              </a:rPr>
              <a:t>N</a:t>
            </a:r>
            <a:r>
              <a:rPr lang="en-AU" altLang="en-US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  = 100  =  139A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 rot="10800000" flipV="1">
            <a:off x="2123729" y="3472680"/>
            <a:ext cx="38131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AU" altLang="en-US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D.R   0.72</a:t>
            </a:r>
          </a:p>
        </p:txBody>
      </p:sp>
      <p:cxnSp>
        <p:nvCxnSpPr>
          <p:cNvPr id="15" name="Straight Connector 14"/>
          <p:cNvCxnSpPr>
            <a:cxnSpLocks noChangeShapeType="1"/>
          </p:cNvCxnSpPr>
          <p:nvPr/>
        </p:nvCxnSpPr>
        <p:spPr bwMode="auto">
          <a:xfrm>
            <a:off x="3276600" y="3468687"/>
            <a:ext cx="539750" cy="0"/>
          </a:xfrm>
          <a:prstGeom prst="lin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" name="Straight Connector 15"/>
          <p:cNvCxnSpPr>
            <a:cxnSpLocks noChangeShapeType="1"/>
          </p:cNvCxnSpPr>
          <p:nvPr/>
        </p:nvCxnSpPr>
        <p:spPr bwMode="auto">
          <a:xfrm>
            <a:off x="4175125" y="3468687"/>
            <a:ext cx="539750" cy="0"/>
          </a:xfrm>
          <a:prstGeom prst="lin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7020" y="270322"/>
            <a:ext cx="8763448" cy="5390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675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8" grpId="0"/>
      <p:bldP spid="11" grpId="0"/>
      <p:bldP spid="12" grpId="0"/>
      <p:bldP spid="13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val 2"/>
          <p:cNvSpPr>
            <a:spLocks noChangeAspect="1" noChangeArrowheads="1"/>
          </p:cNvSpPr>
          <p:nvPr/>
        </p:nvSpPr>
        <p:spPr bwMode="auto">
          <a:xfrm>
            <a:off x="8856029" y="6489340"/>
            <a:ext cx="144463" cy="142875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800" dirty="0">
                <a:latin typeface="Arial" charset="0"/>
              </a:rPr>
              <a:t>L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 rot="10800000" flipV="1">
            <a:off x="2339753" y="4577121"/>
            <a:ext cx="32543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AU" altLang="en-US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180 ≤ 200 ≤ 223x0.9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 rot="10800000" flipV="1">
            <a:off x="5903913" y="4505113"/>
            <a:ext cx="19081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AU" altLang="en-US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Yes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 rot="10800000" flipV="1">
            <a:off x="2268537" y="3100957"/>
            <a:ext cx="39956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AU" altLang="en-US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I</a:t>
            </a:r>
            <a:r>
              <a:rPr lang="en-AU" altLang="en-US" sz="2400" b="1" baseline="-25000" dirty="0">
                <a:solidFill>
                  <a:srgbClr val="FF0000"/>
                </a:solidFill>
                <a:latin typeface="Comic Sans MS" panose="030F0702030302020204" pitchFamily="66" charset="0"/>
              </a:rPr>
              <a:t>Z</a:t>
            </a:r>
            <a:r>
              <a:rPr lang="en-AU" altLang="en-US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 = I</a:t>
            </a:r>
            <a:r>
              <a:rPr lang="en-AU" altLang="en-US" sz="2400" b="1" baseline="-25000" dirty="0">
                <a:solidFill>
                  <a:srgbClr val="FF0000"/>
                </a:solidFill>
                <a:latin typeface="Comic Sans MS" panose="030F0702030302020204" pitchFamily="66" charset="0"/>
              </a:rPr>
              <a:t>N</a:t>
            </a:r>
            <a:r>
              <a:rPr lang="en-AU" altLang="en-US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 = 200 = 223A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 rot="10800000" flipV="1">
            <a:off x="2090738" y="3520057"/>
            <a:ext cx="38131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AU" altLang="en-US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D.R   0.9</a:t>
            </a:r>
          </a:p>
        </p:txBody>
      </p:sp>
      <p:cxnSp>
        <p:nvCxnSpPr>
          <p:cNvPr id="15" name="Straight Connector 14"/>
          <p:cNvCxnSpPr>
            <a:cxnSpLocks noChangeShapeType="1"/>
          </p:cNvCxnSpPr>
          <p:nvPr/>
        </p:nvCxnSpPr>
        <p:spPr bwMode="auto">
          <a:xfrm>
            <a:off x="3276600" y="3540695"/>
            <a:ext cx="539750" cy="0"/>
          </a:xfrm>
          <a:prstGeom prst="lin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" name="Straight Connector 15"/>
          <p:cNvCxnSpPr>
            <a:cxnSpLocks noChangeShapeType="1"/>
          </p:cNvCxnSpPr>
          <p:nvPr/>
        </p:nvCxnSpPr>
        <p:spPr bwMode="auto">
          <a:xfrm>
            <a:off x="4175125" y="3540695"/>
            <a:ext cx="539750" cy="0"/>
          </a:xfrm>
          <a:prstGeom prst="lin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2576" y="479883"/>
            <a:ext cx="8584847" cy="5242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243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8" grpId="0"/>
      <p:bldP spid="11" grpId="0"/>
      <p:bldP spid="12" grpId="0"/>
      <p:bldP spid="13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val 2"/>
          <p:cNvSpPr>
            <a:spLocks noChangeAspect="1" noChangeArrowheads="1"/>
          </p:cNvSpPr>
          <p:nvPr/>
        </p:nvSpPr>
        <p:spPr bwMode="auto">
          <a:xfrm>
            <a:off x="8856029" y="6489340"/>
            <a:ext cx="144463" cy="142875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800" dirty="0">
                <a:latin typeface="Arial" charset="0"/>
              </a:rPr>
              <a:t>L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6268988" y="4149080"/>
            <a:ext cx="18462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AU" altLang="en-US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T3(4) Item 2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6808841" y="5893611"/>
            <a:ext cx="76655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AU" altLang="en-US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0.88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6239596" y="4721078"/>
            <a:ext cx="196880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AU" altLang="en-US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T7, column 24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6770638" y="3605237"/>
            <a:ext cx="8429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AU" altLang="en-US" sz="2000" b="1">
                <a:solidFill>
                  <a:srgbClr val="FF0000"/>
                </a:solidFill>
                <a:latin typeface="Comic Sans MS" panose="030F0702030302020204" pitchFamily="66" charset="0"/>
              </a:rPr>
              <a:t>160A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6625296" y="5297142"/>
            <a:ext cx="113364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AU" altLang="en-US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T28 (2)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0131" y="0"/>
            <a:ext cx="8695898" cy="6367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234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1" grpId="0"/>
      <p:bldP spid="12" grpId="0"/>
      <p:bldP spid="13" grpId="0"/>
      <p:bldP spid="15" grpId="0"/>
      <p:bldP spid="17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653" y="332656"/>
            <a:ext cx="8520819" cy="5794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Oval 2"/>
          <p:cNvSpPr>
            <a:spLocks noChangeAspect="1" noChangeArrowheads="1"/>
          </p:cNvSpPr>
          <p:nvPr/>
        </p:nvSpPr>
        <p:spPr bwMode="auto">
          <a:xfrm>
            <a:off x="8856029" y="6489340"/>
            <a:ext cx="144463" cy="142875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800" dirty="0">
                <a:latin typeface="Arial" charset="0"/>
              </a:rPr>
              <a:t>L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6718249" y="1916832"/>
            <a:ext cx="10001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AU" altLang="en-US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25mm</a:t>
            </a:r>
            <a:r>
              <a:rPr lang="en-AU" altLang="en-US" sz="2000" b="1" baseline="30000" dirty="0">
                <a:solidFill>
                  <a:srgbClr val="FF0000"/>
                </a:solidFill>
                <a:latin typeface="Comic Sans MS" panose="030F0702030302020204" pitchFamily="66" charset="0"/>
              </a:rPr>
              <a:t>2</a:t>
            </a:r>
            <a:endParaRPr lang="en-AU" altLang="en-US" sz="20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6785334" y="3104964"/>
            <a:ext cx="8429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AU" altLang="en-US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155A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6804248" y="3681028"/>
            <a:ext cx="9556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AU" altLang="en-US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160A 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6065581" y="4397042"/>
            <a:ext cx="264687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AU" altLang="en-US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217 x 0.88 = 190A</a:t>
            </a:r>
            <a:endParaRPr lang="en-AU" altLang="en-US" sz="16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6986156" y="5045174"/>
            <a:ext cx="45878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AU" altLang="en-US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Y 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6291080" y="1340768"/>
            <a:ext cx="195919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AU" altLang="en-US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95mm</a:t>
            </a:r>
            <a:r>
              <a:rPr lang="en-AU" altLang="en-US" sz="2000" b="1" baseline="30000" dirty="0">
                <a:solidFill>
                  <a:srgbClr val="FF0000"/>
                </a:solidFill>
                <a:latin typeface="Comic Sans MS" panose="030F0702030302020204" pitchFamily="66" charset="0"/>
              </a:rPr>
              <a:t>2</a:t>
            </a:r>
            <a:r>
              <a:rPr lang="en-AU" altLang="en-US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 (217A)</a:t>
            </a: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 rot="10800000" flipV="1">
            <a:off x="6048164" y="476673"/>
            <a:ext cx="167021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AU" altLang="en-US" b="1" dirty="0">
                <a:solidFill>
                  <a:srgbClr val="FF0000"/>
                </a:solidFill>
                <a:latin typeface="Comic Sans MS" panose="030F0702030302020204" pitchFamily="66" charset="0"/>
              </a:rPr>
              <a:t>I</a:t>
            </a:r>
            <a:r>
              <a:rPr lang="en-AU" altLang="en-US" b="1" baseline="-25000" dirty="0">
                <a:solidFill>
                  <a:srgbClr val="FF0000"/>
                </a:solidFill>
                <a:latin typeface="Comic Sans MS" panose="030F0702030302020204" pitchFamily="66" charset="0"/>
              </a:rPr>
              <a:t>Z</a:t>
            </a:r>
            <a:r>
              <a:rPr lang="en-AU" altLang="en-US" b="1" dirty="0">
                <a:solidFill>
                  <a:srgbClr val="FF0000"/>
                </a:solidFill>
                <a:latin typeface="Comic Sans MS" panose="030F0702030302020204" pitchFamily="66" charset="0"/>
              </a:rPr>
              <a:t> = 160 = </a:t>
            </a: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 rot="10800000" flipV="1">
            <a:off x="6255266" y="872717"/>
            <a:ext cx="173711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AU" altLang="en-US" b="1" dirty="0">
                <a:solidFill>
                  <a:srgbClr val="FF0000"/>
                </a:solidFill>
                <a:latin typeface="Comic Sans MS" panose="030F0702030302020204" pitchFamily="66" charset="0"/>
              </a:rPr>
              <a:t>0.88   </a:t>
            </a:r>
          </a:p>
        </p:txBody>
      </p:sp>
      <p:cxnSp>
        <p:nvCxnSpPr>
          <p:cNvPr id="27" name="Straight Connector 26"/>
          <p:cNvCxnSpPr>
            <a:cxnSpLocks noChangeShapeType="1"/>
          </p:cNvCxnSpPr>
          <p:nvPr/>
        </p:nvCxnSpPr>
        <p:spPr bwMode="auto">
          <a:xfrm flipH="1">
            <a:off x="6847184" y="836712"/>
            <a:ext cx="533128" cy="0"/>
          </a:xfrm>
          <a:prstGeom prst="lin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8" name="TextBox 27"/>
          <p:cNvSpPr txBox="1">
            <a:spLocks noChangeArrowheads="1"/>
          </p:cNvSpPr>
          <p:nvPr/>
        </p:nvSpPr>
        <p:spPr bwMode="auto">
          <a:xfrm rot="10800000" flipV="1">
            <a:off x="2339753" y="5045173"/>
            <a:ext cx="32543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AU" altLang="en-US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155 ≤ 160 ≤ 190</a:t>
            </a: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 rot="10800000" flipV="1">
            <a:off x="7524328" y="497522"/>
            <a:ext cx="80025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AU" altLang="en-US" b="1" dirty="0">
                <a:solidFill>
                  <a:srgbClr val="FF0000"/>
                </a:solidFill>
                <a:latin typeface="Comic Sans MS" panose="030F0702030302020204" pitchFamily="66" charset="0"/>
              </a:rPr>
              <a:t>182A</a:t>
            </a: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6948264" y="5585174"/>
            <a:ext cx="50366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AU" altLang="en-US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N </a:t>
            </a:r>
          </a:p>
        </p:txBody>
      </p:sp>
    </p:spTree>
    <p:extLst>
      <p:ext uri="{BB962C8B-B14F-4D97-AF65-F5344CB8AC3E}">
        <p14:creationId xmlns:p14="http://schemas.microsoft.com/office/powerpoint/2010/main" val="3109395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8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9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5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6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2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3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9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0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2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3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9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0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8" grpId="0"/>
      <p:bldP spid="11" grpId="0"/>
      <p:bldP spid="12" grpId="0"/>
      <p:bldP spid="13" grpId="0"/>
      <p:bldP spid="17" grpId="0"/>
      <p:bldP spid="18" grpId="0"/>
      <p:bldP spid="25" grpId="0"/>
      <p:bldP spid="26" grpId="0"/>
      <p:bldP spid="28" grpId="0"/>
      <p:bldP spid="29" grpId="0"/>
      <p:bldP spid="30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val 2"/>
          <p:cNvSpPr>
            <a:spLocks noChangeAspect="1" noChangeArrowheads="1"/>
          </p:cNvSpPr>
          <p:nvPr/>
        </p:nvSpPr>
        <p:spPr bwMode="auto">
          <a:xfrm>
            <a:off x="8856029" y="6489340"/>
            <a:ext cx="144463" cy="142875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800" dirty="0">
                <a:latin typeface="Arial" charset="0"/>
              </a:rPr>
              <a:t>L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269430" y="4080855"/>
            <a:ext cx="184537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AU" altLang="en-US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T3(1) Item 5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808841" y="5825386"/>
            <a:ext cx="76655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AU" altLang="en-US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0.91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318143" y="4652853"/>
            <a:ext cx="181171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AU" altLang="en-US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T7, column 5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6770368" y="3537012"/>
            <a:ext cx="84350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AU" altLang="en-US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100A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6625296" y="5228917"/>
            <a:ext cx="113364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AU" altLang="en-US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T27 (1)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5739" y="260648"/>
            <a:ext cx="8657706" cy="612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07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5" grpId="0"/>
      <p:bldP spid="6" grpId="0"/>
      <p:bldP spid="7" grpId="0"/>
      <p:bldP spid="8" grpId="0"/>
      <p:bldP spid="9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val 2"/>
          <p:cNvSpPr>
            <a:spLocks noChangeAspect="1" noChangeArrowheads="1"/>
          </p:cNvSpPr>
          <p:nvPr/>
        </p:nvSpPr>
        <p:spPr bwMode="auto">
          <a:xfrm>
            <a:off x="8856029" y="6489340"/>
            <a:ext cx="144463" cy="142875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800" dirty="0">
                <a:latin typeface="Arial" charset="0"/>
              </a:rPr>
              <a:t>L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718013" y="1952836"/>
            <a:ext cx="100059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AU" altLang="en-US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10mm</a:t>
            </a:r>
            <a:r>
              <a:rPr lang="en-AU" altLang="en-US" sz="2000" b="1" baseline="30000" dirty="0">
                <a:solidFill>
                  <a:srgbClr val="FF0000"/>
                </a:solidFill>
                <a:latin typeface="Comic Sans MS" panose="030F0702030302020204" pitchFamily="66" charset="0"/>
              </a:rPr>
              <a:t>2</a:t>
            </a:r>
            <a:endParaRPr lang="en-AU" altLang="en-US" sz="20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863613" y="3140968"/>
            <a:ext cx="68640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AU" altLang="en-US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85A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805032" y="3717032"/>
            <a:ext cx="95410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AU" altLang="en-US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100A 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6065581" y="4433046"/>
            <a:ext cx="264687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AU" altLang="en-US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127 x 0.91 = 115A</a:t>
            </a:r>
            <a:endParaRPr lang="en-AU" altLang="en-US" sz="16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6986156" y="5081178"/>
            <a:ext cx="45878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AU" altLang="en-US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Y 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6291081" y="1376772"/>
            <a:ext cx="195919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AU" altLang="en-US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35mm</a:t>
            </a:r>
            <a:r>
              <a:rPr lang="en-AU" altLang="en-US" sz="2000" b="1" baseline="30000" dirty="0">
                <a:solidFill>
                  <a:srgbClr val="FF0000"/>
                </a:solidFill>
                <a:latin typeface="Comic Sans MS" panose="030F0702030302020204" pitchFamily="66" charset="0"/>
              </a:rPr>
              <a:t>2</a:t>
            </a:r>
            <a:r>
              <a:rPr lang="en-AU" altLang="en-US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 (127A)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 rot="10800000" flipV="1">
            <a:off x="6048164" y="512677"/>
            <a:ext cx="167021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AU" altLang="en-US" b="1" dirty="0">
                <a:solidFill>
                  <a:srgbClr val="FF0000"/>
                </a:solidFill>
                <a:latin typeface="Comic Sans MS" panose="030F0702030302020204" pitchFamily="66" charset="0"/>
              </a:rPr>
              <a:t>I</a:t>
            </a:r>
            <a:r>
              <a:rPr lang="en-AU" altLang="en-US" b="1" baseline="-25000" dirty="0">
                <a:solidFill>
                  <a:srgbClr val="FF0000"/>
                </a:solidFill>
                <a:latin typeface="Comic Sans MS" panose="030F0702030302020204" pitchFamily="66" charset="0"/>
              </a:rPr>
              <a:t>Z</a:t>
            </a:r>
            <a:r>
              <a:rPr lang="en-AU" altLang="en-US" b="1" dirty="0">
                <a:solidFill>
                  <a:srgbClr val="FF0000"/>
                </a:solidFill>
                <a:latin typeface="Comic Sans MS" panose="030F0702030302020204" pitchFamily="66" charset="0"/>
              </a:rPr>
              <a:t> = 100 = 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 rot="10800000" flipV="1">
            <a:off x="6255266" y="908721"/>
            <a:ext cx="173711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AU" altLang="en-US" b="1" dirty="0">
                <a:solidFill>
                  <a:srgbClr val="FF0000"/>
                </a:solidFill>
                <a:latin typeface="Comic Sans MS" panose="030F0702030302020204" pitchFamily="66" charset="0"/>
              </a:rPr>
              <a:t>0.91   </a:t>
            </a:r>
          </a:p>
        </p:txBody>
      </p:sp>
      <p:cxnSp>
        <p:nvCxnSpPr>
          <p:cNvPr id="13" name="Straight Connector 12"/>
          <p:cNvCxnSpPr>
            <a:cxnSpLocks noChangeShapeType="1"/>
          </p:cNvCxnSpPr>
          <p:nvPr/>
        </p:nvCxnSpPr>
        <p:spPr bwMode="auto">
          <a:xfrm flipH="1">
            <a:off x="6847184" y="872716"/>
            <a:ext cx="533128" cy="0"/>
          </a:xfrm>
          <a:prstGeom prst="lin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" name="TextBox 13"/>
          <p:cNvSpPr txBox="1">
            <a:spLocks noChangeArrowheads="1"/>
          </p:cNvSpPr>
          <p:nvPr/>
        </p:nvSpPr>
        <p:spPr bwMode="auto">
          <a:xfrm rot="10800000" flipV="1">
            <a:off x="2339753" y="5081177"/>
            <a:ext cx="32543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AU" altLang="en-US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85 ≤ 100 ≤ 115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 rot="10800000" flipV="1">
            <a:off x="7524328" y="533526"/>
            <a:ext cx="80025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AU" altLang="en-US" b="1" dirty="0">
                <a:solidFill>
                  <a:srgbClr val="FF0000"/>
                </a:solidFill>
                <a:latin typeface="Comic Sans MS" panose="030F0702030302020204" pitchFamily="66" charset="0"/>
              </a:rPr>
              <a:t>110A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6948264" y="5621178"/>
            <a:ext cx="50366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AU" altLang="en-US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N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0969" y="284255"/>
            <a:ext cx="8697291" cy="6205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103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5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6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2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3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9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0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2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3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9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0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4" grpId="0"/>
      <p:bldP spid="15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val 2"/>
          <p:cNvSpPr>
            <a:spLocks noChangeAspect="1" noChangeArrowheads="1"/>
          </p:cNvSpPr>
          <p:nvPr/>
        </p:nvSpPr>
        <p:spPr bwMode="auto">
          <a:xfrm>
            <a:off x="8856029" y="6489340"/>
            <a:ext cx="144463" cy="142875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800" dirty="0">
                <a:latin typeface="Arial" charset="0"/>
              </a:rPr>
              <a:t>L</a:t>
            </a:r>
          </a:p>
        </p:txBody>
      </p:sp>
      <p:sp>
        <p:nvSpPr>
          <p:cNvPr id="9" name="Rectangle 8"/>
          <p:cNvSpPr/>
          <p:nvPr/>
        </p:nvSpPr>
        <p:spPr>
          <a:xfrm>
            <a:off x="3659026" y="296652"/>
            <a:ext cx="1758232" cy="28120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AU"/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 rot="10800000" flipV="1">
            <a:off x="92565" y="149990"/>
            <a:ext cx="2413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AU" altLang="en-US" b="1" dirty="0">
                <a:solidFill>
                  <a:srgbClr val="FF0000"/>
                </a:solidFill>
                <a:latin typeface="Comic Sans MS" panose="030F0702030302020204" pitchFamily="66" charset="0"/>
              </a:rPr>
              <a:t>AS/NZS 3008.1.1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9592" y="368660"/>
            <a:ext cx="7277100" cy="8277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675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4.07407E-6 L -0.00034 -0.33033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-16528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9" grpId="0" animBg="1"/>
      <p:bldP spid="9" grpId="1" animBg="1"/>
      <p:bldP spid="11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5576" y="130805"/>
            <a:ext cx="7560840" cy="6253661"/>
          </a:xfrm>
          <a:prstGeom prst="rect">
            <a:avLst/>
          </a:prstGeom>
        </p:spPr>
      </p:pic>
      <p:sp>
        <p:nvSpPr>
          <p:cNvPr id="20" name="Oval 2"/>
          <p:cNvSpPr>
            <a:spLocks noChangeAspect="1" noChangeArrowheads="1"/>
          </p:cNvSpPr>
          <p:nvPr/>
        </p:nvSpPr>
        <p:spPr bwMode="auto">
          <a:xfrm>
            <a:off x="8856029" y="6489340"/>
            <a:ext cx="144463" cy="142875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800" dirty="0">
                <a:latin typeface="Arial" charset="0"/>
              </a:rPr>
              <a:t>L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5905834" y="2888940"/>
            <a:ext cx="20034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AU" altLang="en-US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T3(1) Item 10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6240996" y="3392996"/>
            <a:ext cx="11033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AU" altLang="en-US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T14 C4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6406480" y="3861048"/>
            <a:ext cx="685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AU" altLang="en-US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68A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6372200" y="4869160"/>
            <a:ext cx="7667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AU" altLang="en-US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0.88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6240996" y="4365104"/>
            <a:ext cx="11033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AU" altLang="en-US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T24 C6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5880496" y="5301208"/>
            <a:ext cx="214788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AU" altLang="en-US" sz="1600" b="1" dirty="0">
                <a:solidFill>
                  <a:srgbClr val="FF0000"/>
                </a:solidFill>
                <a:latin typeface="Comic Sans MS" panose="030F0702030302020204" pitchFamily="66" charset="0"/>
              </a:rPr>
              <a:t>= 68 x 0.88 x 0.9 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5961459" y="5531396"/>
            <a:ext cx="123031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AU" altLang="en-US" sz="1600" b="1" dirty="0">
                <a:solidFill>
                  <a:srgbClr val="0000FF"/>
                </a:solidFill>
                <a:latin typeface="Comic Sans MS" panose="030F0702030302020204" pitchFamily="66" charset="0"/>
              </a:rPr>
              <a:t>= 53.85A 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6444208" y="5909270"/>
            <a:ext cx="685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AU" altLang="en-US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50A</a:t>
            </a:r>
          </a:p>
        </p:txBody>
      </p:sp>
    </p:spTree>
    <p:extLst>
      <p:ext uri="{BB962C8B-B14F-4D97-AF65-F5344CB8AC3E}">
        <p14:creationId xmlns:p14="http://schemas.microsoft.com/office/powerpoint/2010/main" val="986936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6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7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8" grpId="0"/>
      <p:bldP spid="11" grpId="0"/>
      <p:bldP spid="12" grpId="0"/>
      <p:bldP spid="13" grpId="0"/>
      <p:bldP spid="15" grpId="0"/>
      <p:bldP spid="16" grpId="0"/>
      <p:bldP spid="17" grpId="0"/>
      <p:bldP spid="18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669" y="381613"/>
            <a:ext cx="8972824" cy="4847587"/>
          </a:xfrm>
          <a:prstGeom prst="rect">
            <a:avLst/>
          </a:prstGeom>
        </p:spPr>
      </p:pic>
      <p:sp>
        <p:nvSpPr>
          <p:cNvPr id="20" name="Oval 2"/>
          <p:cNvSpPr>
            <a:spLocks noChangeAspect="1" noChangeArrowheads="1"/>
          </p:cNvSpPr>
          <p:nvPr/>
        </p:nvSpPr>
        <p:spPr bwMode="auto">
          <a:xfrm>
            <a:off x="8856029" y="6489340"/>
            <a:ext cx="144463" cy="142875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800" dirty="0">
                <a:latin typeface="Arial" charset="0"/>
              </a:rPr>
              <a:t>L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5988508" y="548680"/>
            <a:ext cx="214788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AU" altLang="en-US" sz="1600" b="1" dirty="0">
                <a:solidFill>
                  <a:srgbClr val="FF0000"/>
                </a:solidFill>
                <a:latin typeface="Comic Sans MS" panose="030F0702030302020204" pitchFamily="66" charset="0"/>
              </a:rPr>
              <a:t>= 68 x 0.88 x 0.9 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6069471" y="836712"/>
            <a:ext cx="123031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AU" altLang="en-US" sz="1600" b="1" dirty="0">
                <a:solidFill>
                  <a:srgbClr val="0000FF"/>
                </a:solidFill>
                <a:latin typeface="Comic Sans MS" panose="030F0702030302020204" pitchFamily="66" charset="0"/>
              </a:rPr>
              <a:t>= 53.85A 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6552220" y="1228750"/>
            <a:ext cx="685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AU" altLang="en-US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50A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5947849" y="2308810"/>
            <a:ext cx="226055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AU" altLang="en-US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N/A (up to 50A)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6585992" y="2956942"/>
            <a:ext cx="685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AU" altLang="en-US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50A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6588224" y="3497002"/>
            <a:ext cx="685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AU" altLang="en-US" sz="2000" b="1">
                <a:solidFill>
                  <a:srgbClr val="FF0000"/>
                </a:solidFill>
                <a:latin typeface="Comic Sans MS" panose="030F0702030302020204" pitchFamily="66" charset="0"/>
              </a:rPr>
              <a:t>53A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6708613" y="4113076"/>
            <a:ext cx="3476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AU" altLang="en-US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Y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 rot="10800000" flipV="1">
            <a:off x="2231741" y="4145074"/>
            <a:ext cx="32543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AU" altLang="en-US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50 ≤ 50 ≤ 53</a:t>
            </a:r>
          </a:p>
        </p:txBody>
      </p:sp>
    </p:spTree>
    <p:extLst>
      <p:ext uri="{BB962C8B-B14F-4D97-AF65-F5344CB8AC3E}">
        <p14:creationId xmlns:p14="http://schemas.microsoft.com/office/powerpoint/2010/main" val="1107741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3" grpId="0"/>
      <p:bldP spid="15" grpId="0"/>
      <p:bldP spid="16" grpId="0"/>
      <p:bldP spid="17" grpId="0"/>
      <p:bldP spid="19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43608" y="53928"/>
            <a:ext cx="7356500" cy="6409014"/>
          </a:xfrm>
          <a:prstGeom prst="rect">
            <a:avLst/>
          </a:prstGeom>
        </p:spPr>
      </p:pic>
      <p:sp>
        <p:nvSpPr>
          <p:cNvPr id="20" name="Oval 2"/>
          <p:cNvSpPr>
            <a:spLocks noChangeAspect="1" noChangeArrowheads="1"/>
          </p:cNvSpPr>
          <p:nvPr/>
        </p:nvSpPr>
        <p:spPr bwMode="auto">
          <a:xfrm>
            <a:off x="8856029" y="6489340"/>
            <a:ext cx="144463" cy="142875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800" dirty="0">
                <a:latin typeface="Arial" charset="0"/>
              </a:rPr>
              <a:t>L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5972758" y="2956942"/>
            <a:ext cx="18462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AU" altLang="en-US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T3(2) Item 1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6134571" y="3497002"/>
            <a:ext cx="11017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AU" altLang="en-US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T4 C15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6406480" y="3965054"/>
            <a:ext cx="685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AU" altLang="en-US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32A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6253510" y="4937162"/>
            <a:ext cx="7667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AU" altLang="en-US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0.65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6153733" y="4469110"/>
            <a:ext cx="11033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AU" altLang="en-US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T22 C7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5777373" y="5409220"/>
            <a:ext cx="245451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AU" altLang="en-US" b="1" dirty="0">
                <a:solidFill>
                  <a:srgbClr val="FF0000"/>
                </a:solidFill>
                <a:latin typeface="Comic Sans MS" panose="030F0702030302020204" pitchFamily="66" charset="0"/>
              </a:rPr>
              <a:t>32 x 0.65 = 20.8A 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6442484" y="5949280"/>
            <a:ext cx="685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AU" altLang="en-US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20A</a:t>
            </a:r>
          </a:p>
        </p:txBody>
      </p:sp>
    </p:spTree>
    <p:extLst>
      <p:ext uri="{BB962C8B-B14F-4D97-AF65-F5344CB8AC3E}">
        <p14:creationId xmlns:p14="http://schemas.microsoft.com/office/powerpoint/2010/main" val="2530593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8" grpId="0"/>
      <p:bldP spid="11" grpId="0"/>
      <p:bldP spid="12" grpId="0"/>
      <p:bldP spid="13" grpId="0"/>
      <p:bldP spid="15" grpId="0"/>
      <p:bldP spid="16" grpId="0"/>
      <p:bldP spid="17" grpId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7504" y="512676"/>
            <a:ext cx="8826455" cy="4780232"/>
          </a:xfrm>
          <a:prstGeom prst="rect">
            <a:avLst/>
          </a:prstGeom>
        </p:spPr>
      </p:pic>
      <p:sp>
        <p:nvSpPr>
          <p:cNvPr id="20" name="Oval 2"/>
          <p:cNvSpPr>
            <a:spLocks noChangeAspect="1" noChangeArrowheads="1"/>
          </p:cNvSpPr>
          <p:nvPr/>
        </p:nvSpPr>
        <p:spPr bwMode="auto">
          <a:xfrm>
            <a:off x="8856029" y="6489340"/>
            <a:ext cx="144463" cy="142875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800" dirty="0">
                <a:latin typeface="Arial" charset="0"/>
              </a:rPr>
              <a:t>L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5861898" y="760698"/>
            <a:ext cx="245451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AU" altLang="en-US" b="1" dirty="0">
                <a:solidFill>
                  <a:srgbClr val="FF0000"/>
                </a:solidFill>
                <a:latin typeface="Comic Sans MS" panose="030F0702030302020204" pitchFamily="66" charset="0"/>
              </a:rPr>
              <a:t>32 x 0.65 = 20.8A 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6660232" y="1300758"/>
            <a:ext cx="685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AU" altLang="en-US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20A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5947849" y="2488830"/>
            <a:ext cx="226055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AU" altLang="en-US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N/A (up to 20A)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6699969" y="3064954"/>
            <a:ext cx="685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AU" altLang="en-US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20A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6552220" y="3640958"/>
            <a:ext cx="95410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AU" altLang="en-US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20.8A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6876256" y="4221088"/>
            <a:ext cx="3476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AU" altLang="en-US" sz="2000" b="1">
                <a:solidFill>
                  <a:srgbClr val="FF0000"/>
                </a:solidFill>
                <a:latin typeface="Comic Sans MS" panose="030F0702030302020204" pitchFamily="66" charset="0"/>
              </a:rPr>
              <a:t>Y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 rot="10800000" flipV="1">
            <a:off x="2231741" y="4145074"/>
            <a:ext cx="32543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AU" altLang="en-US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20 ≤ 20 ≤ 20.8</a:t>
            </a:r>
          </a:p>
        </p:txBody>
      </p:sp>
    </p:spTree>
    <p:extLst>
      <p:ext uri="{BB962C8B-B14F-4D97-AF65-F5344CB8AC3E}">
        <p14:creationId xmlns:p14="http://schemas.microsoft.com/office/powerpoint/2010/main" val="3458783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3" grpId="0"/>
      <p:bldP spid="15" grpId="0"/>
      <p:bldP spid="16" grpId="0"/>
      <p:bldP spid="17" grpId="0"/>
      <p:bldP spid="18" grpId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95684" y="6089"/>
            <a:ext cx="7356736" cy="6362582"/>
          </a:xfrm>
          <a:prstGeom prst="rect">
            <a:avLst/>
          </a:prstGeom>
        </p:spPr>
      </p:pic>
      <p:sp>
        <p:nvSpPr>
          <p:cNvPr id="20" name="Oval 2"/>
          <p:cNvSpPr>
            <a:spLocks noChangeAspect="1" noChangeArrowheads="1"/>
          </p:cNvSpPr>
          <p:nvPr/>
        </p:nvSpPr>
        <p:spPr bwMode="auto">
          <a:xfrm>
            <a:off x="8856029" y="6489340"/>
            <a:ext cx="144463" cy="142875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800" dirty="0">
                <a:latin typeface="Arial" charset="0"/>
              </a:rPr>
              <a:t>L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900738" y="3032534"/>
            <a:ext cx="1955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AU" altLang="en-US" sz="2000" b="1">
                <a:solidFill>
                  <a:srgbClr val="FF0000"/>
                </a:solidFill>
                <a:latin typeface="Comic Sans MS" panose="030F0702030302020204" pitchFamily="66" charset="0"/>
              </a:rPr>
              <a:t>T3(3) Item 2 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170575" y="3465004"/>
            <a:ext cx="11017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AU" altLang="en-US" sz="2000" b="1">
                <a:solidFill>
                  <a:srgbClr val="FF0000"/>
                </a:solidFill>
                <a:latin typeface="Comic Sans MS" panose="030F0702030302020204" pitchFamily="66" charset="0"/>
              </a:rPr>
              <a:t>T8 C23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247730" y="3969060"/>
            <a:ext cx="8445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AU" altLang="en-US" sz="2000" b="1">
                <a:solidFill>
                  <a:srgbClr val="FF0000"/>
                </a:solidFill>
                <a:latin typeface="Comic Sans MS" panose="030F0702030302020204" pitchFamily="66" charset="0"/>
              </a:rPr>
              <a:t>277A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6253510" y="4937162"/>
            <a:ext cx="7667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AU" altLang="en-US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0.88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962650" y="4437112"/>
            <a:ext cx="14493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AU" altLang="en-US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T25(1) C5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5652120" y="5445224"/>
            <a:ext cx="249619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AU" altLang="en-US" b="1" dirty="0">
                <a:solidFill>
                  <a:srgbClr val="FF0000"/>
                </a:solidFill>
                <a:latin typeface="Comic Sans MS" panose="030F0702030302020204" pitchFamily="66" charset="0"/>
              </a:rPr>
              <a:t>277 x 0.88 = 243A 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6309364" y="5909270"/>
            <a:ext cx="8445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AU" altLang="en-US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200A</a:t>
            </a:r>
          </a:p>
        </p:txBody>
      </p:sp>
    </p:spTree>
    <p:extLst>
      <p:ext uri="{BB962C8B-B14F-4D97-AF65-F5344CB8AC3E}">
        <p14:creationId xmlns:p14="http://schemas.microsoft.com/office/powerpoint/2010/main" val="915451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508" y="548680"/>
            <a:ext cx="8974499" cy="4996209"/>
          </a:xfrm>
          <a:prstGeom prst="rect">
            <a:avLst/>
          </a:prstGeom>
        </p:spPr>
      </p:pic>
      <p:sp>
        <p:nvSpPr>
          <p:cNvPr id="20" name="Oval 2"/>
          <p:cNvSpPr>
            <a:spLocks noChangeAspect="1" noChangeArrowheads="1"/>
          </p:cNvSpPr>
          <p:nvPr/>
        </p:nvSpPr>
        <p:spPr bwMode="auto">
          <a:xfrm>
            <a:off x="8856029" y="6489340"/>
            <a:ext cx="144463" cy="142875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800" dirty="0">
                <a:latin typeface="Arial" charset="0"/>
              </a:rPr>
              <a:t>L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904148" y="836712"/>
            <a:ext cx="249619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AU" altLang="en-US" b="1" dirty="0">
                <a:solidFill>
                  <a:srgbClr val="FF0000"/>
                </a:solidFill>
                <a:latin typeface="Comic Sans MS" panose="030F0702030302020204" pitchFamily="66" charset="0"/>
              </a:rPr>
              <a:t>277 x 0.88 = 243A 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561392" y="1372766"/>
            <a:ext cx="8445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AU" altLang="en-US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200A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5934770" y="2524834"/>
            <a:ext cx="24176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AU" altLang="en-US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N/A (up to 200A)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6607261" y="3100958"/>
            <a:ext cx="8445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AU" altLang="en-US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200A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6643774" y="3641018"/>
            <a:ext cx="8445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AU" altLang="en-US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243A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6852630" y="4221088"/>
            <a:ext cx="3476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AU" altLang="en-US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Y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 rot="10800000" flipV="1">
            <a:off x="2195737" y="4217082"/>
            <a:ext cx="32543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AU" altLang="en-US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200 ≤ 200 ≤ 243</a:t>
            </a:r>
          </a:p>
        </p:txBody>
      </p:sp>
    </p:spTree>
    <p:extLst>
      <p:ext uri="{BB962C8B-B14F-4D97-AF65-F5344CB8AC3E}">
        <p14:creationId xmlns:p14="http://schemas.microsoft.com/office/powerpoint/2010/main" val="2911711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8" grpId="0"/>
      <p:bldP spid="9" grpId="0"/>
      <p:bldP spid="10" grpId="0"/>
      <p:bldP spid="11" grpId="0"/>
      <p:bldP spid="12" grpId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46596" y="3993"/>
            <a:ext cx="7233816" cy="6469397"/>
          </a:xfrm>
          <a:prstGeom prst="rect">
            <a:avLst/>
          </a:prstGeom>
        </p:spPr>
      </p:pic>
      <p:sp>
        <p:nvSpPr>
          <p:cNvPr id="20" name="Oval 2"/>
          <p:cNvSpPr>
            <a:spLocks noChangeAspect="1" noChangeArrowheads="1"/>
          </p:cNvSpPr>
          <p:nvPr/>
        </p:nvSpPr>
        <p:spPr bwMode="auto">
          <a:xfrm>
            <a:off x="8856029" y="6489340"/>
            <a:ext cx="144463" cy="142875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800" dirty="0">
                <a:latin typeface="Arial" charset="0"/>
              </a:rPr>
              <a:t>L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940152" y="3104964"/>
            <a:ext cx="18462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AU" altLang="en-US" sz="2000" b="1">
                <a:solidFill>
                  <a:srgbClr val="FF0000"/>
                </a:solidFill>
                <a:latin typeface="Comic Sans MS" panose="030F0702030302020204" pitchFamily="66" charset="0"/>
              </a:rPr>
              <a:t>T3(4) Item 1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134571" y="3573016"/>
            <a:ext cx="11017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AU" altLang="en-US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T4 C24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406480" y="4073066"/>
            <a:ext cx="685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AU" altLang="en-US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89A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6361522" y="4973166"/>
            <a:ext cx="7667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AU" altLang="en-US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0.83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966928" y="4509120"/>
            <a:ext cx="14493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AU" altLang="en-US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T26(2) C2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6370476" y="5981278"/>
            <a:ext cx="685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AU" altLang="en-US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63A</a:t>
            </a:r>
          </a:p>
        </p:txBody>
      </p:sp>
      <p:sp>
        <p:nvSpPr>
          <p:cNvPr id="11" name="TextBox 16"/>
          <p:cNvSpPr txBox="1">
            <a:spLocks noChangeArrowheads="1"/>
          </p:cNvSpPr>
          <p:nvPr/>
        </p:nvSpPr>
        <p:spPr bwMode="auto">
          <a:xfrm>
            <a:off x="5778312" y="5508835"/>
            <a:ext cx="221406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AU" altLang="en-US" b="1" dirty="0">
                <a:solidFill>
                  <a:srgbClr val="FF0000"/>
                </a:solidFill>
                <a:latin typeface="Comic Sans MS" panose="030F0702030302020204" pitchFamily="66" charset="0"/>
              </a:rPr>
              <a:t>89 x 0.83 = 73A </a:t>
            </a:r>
          </a:p>
        </p:txBody>
      </p:sp>
    </p:spTree>
    <p:extLst>
      <p:ext uri="{BB962C8B-B14F-4D97-AF65-F5344CB8AC3E}">
        <p14:creationId xmlns:p14="http://schemas.microsoft.com/office/powerpoint/2010/main" val="524874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7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8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val 2"/>
          <p:cNvSpPr>
            <a:spLocks noChangeAspect="1" noChangeArrowheads="1"/>
          </p:cNvSpPr>
          <p:nvPr/>
        </p:nvSpPr>
        <p:spPr bwMode="auto">
          <a:xfrm>
            <a:off x="8856029" y="6489340"/>
            <a:ext cx="144463" cy="142875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800" dirty="0">
                <a:latin typeface="Arial" charset="0"/>
              </a:rPr>
              <a:t>L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622504" y="1376772"/>
            <a:ext cx="685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AU" altLang="en-US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63A</a:t>
            </a:r>
          </a:p>
        </p:txBody>
      </p:sp>
      <p:sp>
        <p:nvSpPr>
          <p:cNvPr id="6" name="TextBox 16"/>
          <p:cNvSpPr txBox="1">
            <a:spLocks noChangeArrowheads="1"/>
          </p:cNvSpPr>
          <p:nvPr/>
        </p:nvSpPr>
        <p:spPr bwMode="auto">
          <a:xfrm>
            <a:off x="5994336" y="908720"/>
            <a:ext cx="221406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AU" altLang="en-US" b="1" dirty="0">
                <a:solidFill>
                  <a:srgbClr val="FF0000"/>
                </a:solidFill>
                <a:latin typeface="Comic Sans MS" panose="030F0702030302020204" pitchFamily="66" charset="0"/>
              </a:rPr>
              <a:t>89 x 0.83 = 73A 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983853" y="2456892"/>
            <a:ext cx="226055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AU" altLang="en-US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N/A (up to 63A)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6621995" y="2961146"/>
            <a:ext cx="685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AU" altLang="en-US" sz="2000" b="1">
                <a:solidFill>
                  <a:srgbClr val="FF0000"/>
                </a:solidFill>
                <a:latin typeface="Comic Sans MS" panose="030F0702030302020204" pitchFamily="66" charset="0"/>
              </a:rPr>
              <a:t>63A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6624228" y="3537012"/>
            <a:ext cx="685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AU" altLang="en-US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73A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6780622" y="4221088"/>
            <a:ext cx="3476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AU" altLang="en-US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Y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 rot="10800000" flipV="1">
            <a:off x="2195737" y="4217082"/>
            <a:ext cx="32543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AU" altLang="en-US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63 ≤ 63 ≤ 73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4727" y="656692"/>
            <a:ext cx="8534400" cy="491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425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7" grpId="0"/>
      <p:bldP spid="8" grpId="0"/>
      <p:bldP spid="9" grpId="0"/>
      <p:bldP spid="10" grpId="0"/>
      <p:bldP spid="11" grpId="0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495417"/>
            <a:ext cx="3788208" cy="3996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0" name="Oval 2"/>
          <p:cNvSpPr>
            <a:spLocks noChangeAspect="1" noChangeArrowheads="1"/>
          </p:cNvSpPr>
          <p:nvPr/>
        </p:nvSpPr>
        <p:spPr bwMode="auto">
          <a:xfrm>
            <a:off x="8856029" y="6489340"/>
            <a:ext cx="144463" cy="142875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800" dirty="0">
                <a:latin typeface="Arial" charset="0"/>
              </a:rPr>
              <a:t>L</a:t>
            </a:r>
          </a:p>
        </p:txBody>
      </p:sp>
      <p:sp>
        <p:nvSpPr>
          <p:cNvPr id="5" name="Rectangle 4"/>
          <p:cNvSpPr/>
          <p:nvPr/>
        </p:nvSpPr>
        <p:spPr>
          <a:xfrm>
            <a:off x="2267745" y="5717085"/>
            <a:ext cx="6587778" cy="252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AU"/>
          </a:p>
        </p:txBody>
      </p:sp>
      <p:sp>
        <p:nvSpPr>
          <p:cNvPr id="6" name="Rectangle 5"/>
          <p:cNvSpPr/>
          <p:nvPr/>
        </p:nvSpPr>
        <p:spPr>
          <a:xfrm>
            <a:off x="287523" y="5985284"/>
            <a:ext cx="8208000" cy="252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AU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2073" y="2456892"/>
            <a:ext cx="1261715" cy="8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367644" y="2456892"/>
            <a:ext cx="1354044" cy="900100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dirty="0">
              <a:solidFill>
                <a:schemeClr val="tx1"/>
              </a:solidFill>
            </a:endParaRP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2060" y="1733620"/>
            <a:ext cx="3511249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5076056" y="4377878"/>
            <a:ext cx="36004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AU" altLang="en-US" b="1" dirty="0">
                <a:solidFill>
                  <a:srgbClr val="FF0000"/>
                </a:solidFill>
                <a:latin typeface="Comic Sans MS" panose="030F0702030302020204" pitchFamily="66" charset="0"/>
              </a:rPr>
              <a:t>Once set, the adjusted value becomes the fixed value of nominal current (I</a:t>
            </a:r>
            <a:r>
              <a:rPr lang="en-AU" altLang="en-US" b="1" baseline="-25000" dirty="0">
                <a:solidFill>
                  <a:srgbClr val="FF0000"/>
                </a:solidFill>
                <a:latin typeface="Comic Sans MS" panose="030F0702030302020204" pitchFamily="66" charset="0"/>
              </a:rPr>
              <a:t>N</a:t>
            </a:r>
            <a:r>
              <a:rPr lang="en-AU" altLang="en-US" b="1" dirty="0">
                <a:solidFill>
                  <a:srgbClr val="FF0000"/>
                </a:solidFill>
                <a:latin typeface="Comic Sans MS" panose="030F0702030302020204" pitchFamily="66" charset="0"/>
              </a:rPr>
              <a:t>)</a:t>
            </a:r>
          </a:p>
        </p:txBody>
      </p:sp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524" y="5697308"/>
            <a:ext cx="8647579" cy="50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7523" y="116632"/>
            <a:ext cx="8147693" cy="1250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382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1.48148E-6 L 0.52986 0.00278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493" y="139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2.59259E-6 L 0.52847 -0.00254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424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5" grpId="0" animBg="1"/>
      <p:bldP spid="6" grpId="0" animBg="1"/>
      <p:bldP spid="4" grpId="0" animBg="1"/>
      <p:bldP spid="4" grpId="1" animBg="1"/>
      <p:bldP spid="4" grpId="2" animBg="1"/>
      <p:bldP spid="14" grpId="0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val 2"/>
          <p:cNvSpPr>
            <a:spLocks noChangeAspect="1" noChangeArrowheads="1"/>
          </p:cNvSpPr>
          <p:nvPr/>
        </p:nvSpPr>
        <p:spPr bwMode="auto">
          <a:xfrm>
            <a:off x="8856029" y="6489340"/>
            <a:ext cx="144463" cy="142875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800" dirty="0">
                <a:latin typeface="Arial" charset="0"/>
              </a:rPr>
              <a:t>L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799690" y="440668"/>
            <a:ext cx="5580622" cy="169218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0184" y="440668"/>
            <a:ext cx="8230003" cy="5405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40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val 2"/>
          <p:cNvSpPr>
            <a:spLocks noChangeAspect="1" noChangeArrowheads="1"/>
          </p:cNvSpPr>
          <p:nvPr/>
        </p:nvSpPr>
        <p:spPr bwMode="auto">
          <a:xfrm>
            <a:off x="8856029" y="6489340"/>
            <a:ext cx="144463" cy="142875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800" dirty="0">
                <a:latin typeface="Arial" charset="0"/>
              </a:rPr>
              <a:t>L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224644"/>
            <a:ext cx="7939682" cy="6070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691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7895" y="8620"/>
            <a:ext cx="7876553" cy="6350471"/>
          </a:xfrm>
          <a:prstGeom prst="rect">
            <a:avLst/>
          </a:prstGeom>
        </p:spPr>
      </p:pic>
      <p:sp>
        <p:nvSpPr>
          <p:cNvPr id="20" name="Oval 2"/>
          <p:cNvSpPr>
            <a:spLocks noChangeAspect="1" noChangeArrowheads="1"/>
          </p:cNvSpPr>
          <p:nvPr/>
        </p:nvSpPr>
        <p:spPr bwMode="auto">
          <a:xfrm>
            <a:off x="8856029" y="6489340"/>
            <a:ext cx="144463" cy="142875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800" dirty="0">
                <a:latin typeface="Arial" charset="0"/>
              </a:rPr>
              <a:t>L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120172" y="3212976"/>
            <a:ext cx="18462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AU" altLang="en-US" sz="2000" b="1">
                <a:solidFill>
                  <a:srgbClr val="FF0000"/>
                </a:solidFill>
                <a:latin typeface="Comic Sans MS" panose="030F0702030302020204" pitchFamily="66" charset="0"/>
              </a:rPr>
              <a:t>T3(1) Item 5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6362154" y="3713026"/>
            <a:ext cx="9461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AU" altLang="en-US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T8 C5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6499758" y="4253086"/>
            <a:ext cx="8445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AU" altLang="en-US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349A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6269397" y="4761148"/>
            <a:ext cx="1103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AU" altLang="en-US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T23 C7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6471121" y="5297202"/>
            <a:ext cx="7651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AU" altLang="en-US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0.95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5779433" y="5837262"/>
            <a:ext cx="264687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AU" altLang="en-US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349 x 0.95 = 331A</a:t>
            </a:r>
          </a:p>
        </p:txBody>
      </p:sp>
    </p:spTree>
    <p:extLst>
      <p:ext uri="{BB962C8B-B14F-4D97-AF65-F5344CB8AC3E}">
        <p14:creationId xmlns:p14="http://schemas.microsoft.com/office/powerpoint/2010/main" val="3867329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3508" y="404664"/>
            <a:ext cx="8699624" cy="5446403"/>
          </a:xfrm>
          <a:prstGeom prst="rect">
            <a:avLst/>
          </a:prstGeom>
        </p:spPr>
      </p:pic>
      <p:sp>
        <p:nvSpPr>
          <p:cNvPr id="20" name="Oval 2"/>
          <p:cNvSpPr>
            <a:spLocks noChangeAspect="1" noChangeArrowheads="1"/>
          </p:cNvSpPr>
          <p:nvPr/>
        </p:nvSpPr>
        <p:spPr bwMode="auto">
          <a:xfrm>
            <a:off x="8856029" y="6489340"/>
            <a:ext cx="144463" cy="142875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800" dirty="0">
                <a:latin typeface="Arial" charset="0"/>
              </a:rPr>
              <a:t>L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779433" y="620688"/>
            <a:ext cx="264687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AU" altLang="en-US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349 x 0.95 = 331A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743908" y="1794302"/>
            <a:ext cx="261161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AU" altLang="en-US" sz="1600" b="1" dirty="0">
                <a:solidFill>
                  <a:srgbClr val="0000FF"/>
                </a:solidFill>
                <a:latin typeface="Comic Sans MS" panose="030F0702030302020204" pitchFamily="66" charset="0"/>
              </a:rPr>
              <a:t>331/400 x 100 = 0.828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705922" y="1124744"/>
            <a:ext cx="8429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AU" altLang="en-US" sz="2000" b="1">
                <a:solidFill>
                  <a:srgbClr val="FF0000"/>
                </a:solidFill>
                <a:latin typeface="Comic Sans MS" panose="030F0702030302020204" pitchFamily="66" charset="0"/>
              </a:rPr>
              <a:t>400A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6523055" y="1732746"/>
            <a:ext cx="11769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AU" altLang="en-US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Use 0.8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943982" y="2848870"/>
            <a:ext cx="24176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AU" altLang="en-US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N/A (up to 320A)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5868144" y="3641018"/>
            <a:ext cx="2489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AU" altLang="en-US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400 x 0.8 = 320A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6750372" y="4325094"/>
            <a:ext cx="8429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AU" altLang="en-US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331A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6924637" y="4869160"/>
            <a:ext cx="3476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AU" altLang="en-US" sz="2000" b="1">
                <a:solidFill>
                  <a:srgbClr val="FF0000"/>
                </a:solidFill>
                <a:latin typeface="Comic Sans MS" panose="030F0702030302020204" pitchFamily="66" charset="0"/>
              </a:rPr>
              <a:t>Y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 rot="10800000" flipV="1">
            <a:off x="2217725" y="4901157"/>
            <a:ext cx="32543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AU" altLang="en-US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320 ≤ 320 ≤ 331</a:t>
            </a:r>
          </a:p>
        </p:txBody>
      </p:sp>
    </p:spTree>
    <p:extLst>
      <p:ext uri="{BB962C8B-B14F-4D97-AF65-F5344CB8AC3E}">
        <p14:creationId xmlns:p14="http://schemas.microsoft.com/office/powerpoint/2010/main" val="3008914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5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6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val 2"/>
          <p:cNvSpPr>
            <a:spLocks noChangeAspect="1" noChangeArrowheads="1"/>
          </p:cNvSpPr>
          <p:nvPr/>
        </p:nvSpPr>
        <p:spPr bwMode="auto">
          <a:xfrm>
            <a:off x="8856029" y="6489340"/>
            <a:ext cx="144463" cy="142875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800" dirty="0">
                <a:latin typeface="Arial" charset="0"/>
              </a:rPr>
              <a:t>L</a:t>
            </a:r>
          </a:p>
        </p:txBody>
      </p:sp>
      <p:sp>
        <p:nvSpPr>
          <p:cNvPr id="5" name="Rectangle 4"/>
          <p:cNvSpPr/>
          <p:nvPr/>
        </p:nvSpPr>
        <p:spPr>
          <a:xfrm>
            <a:off x="503548" y="476700"/>
            <a:ext cx="8208912" cy="252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AU"/>
          </a:p>
        </p:txBody>
      </p:sp>
      <p:sp>
        <p:nvSpPr>
          <p:cNvPr id="6" name="Rounded Rectangle 5"/>
          <p:cNvSpPr/>
          <p:nvPr/>
        </p:nvSpPr>
        <p:spPr>
          <a:xfrm>
            <a:off x="395536" y="1492876"/>
            <a:ext cx="8352928" cy="110803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19348" y="3032956"/>
            <a:ext cx="7489056" cy="252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AU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7" y="43706"/>
            <a:ext cx="8352928" cy="6371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584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5" grpId="0" animBg="1"/>
      <p:bldP spid="6" grpId="0" animBg="1"/>
      <p:bldP spid="8" grpId="0" animBg="1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val 2"/>
          <p:cNvSpPr>
            <a:spLocks noChangeAspect="1" noChangeArrowheads="1"/>
          </p:cNvSpPr>
          <p:nvPr/>
        </p:nvSpPr>
        <p:spPr bwMode="auto">
          <a:xfrm>
            <a:off x="8856029" y="6489340"/>
            <a:ext cx="144463" cy="142875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800" dirty="0">
                <a:latin typeface="Arial" charset="0"/>
              </a:rPr>
              <a:t>L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0" hangingPunct="0">
              <a:defRPr/>
            </a:pPr>
            <a:r>
              <a:rPr lang="en-AU">
                <a:solidFill>
                  <a:prstClr val="black"/>
                </a:solidFill>
              </a:rPr>
              <a:t> </a:t>
            </a:r>
            <a:r>
              <a:rPr lang="en-AU">
                <a:solidFill>
                  <a:prstClr val="black"/>
                </a:solidFill>
                <a:latin typeface="Calibri"/>
              </a:rPr>
              <a:t>G063A/G107A – Topic 9 – CABLE SELECTION BASED ON CURRENT CARRYING CAP. – TAFE NSW MILLER</a:t>
            </a:r>
            <a:endParaRPr lang="en-AU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572" y="204381"/>
            <a:ext cx="7017978" cy="47208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572" y="4925260"/>
            <a:ext cx="7017978" cy="1096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869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val 2"/>
          <p:cNvSpPr>
            <a:spLocks noChangeAspect="1" noChangeArrowheads="1"/>
          </p:cNvSpPr>
          <p:nvPr/>
        </p:nvSpPr>
        <p:spPr bwMode="auto">
          <a:xfrm>
            <a:off x="8856029" y="6489340"/>
            <a:ext cx="144463" cy="142875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800" dirty="0">
                <a:latin typeface="Arial" charset="0"/>
              </a:rPr>
              <a:t>L</a:t>
            </a:r>
          </a:p>
        </p:txBody>
      </p:sp>
      <p:sp>
        <p:nvSpPr>
          <p:cNvPr id="5" name="Rectangle 4"/>
          <p:cNvSpPr/>
          <p:nvPr/>
        </p:nvSpPr>
        <p:spPr>
          <a:xfrm>
            <a:off x="503548" y="476700"/>
            <a:ext cx="8208912" cy="252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AU"/>
          </a:p>
        </p:txBody>
      </p:sp>
      <p:sp>
        <p:nvSpPr>
          <p:cNvPr id="6" name="Rounded Rectangle 5"/>
          <p:cNvSpPr/>
          <p:nvPr/>
        </p:nvSpPr>
        <p:spPr>
          <a:xfrm>
            <a:off x="395536" y="1448780"/>
            <a:ext cx="8352928" cy="110803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19348" y="3032956"/>
            <a:ext cx="7489056" cy="252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AU"/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6516216" y="5481228"/>
            <a:ext cx="8429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AU" altLang="en-US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4mm</a:t>
            </a:r>
            <a:r>
              <a:rPr lang="en-AU" altLang="en-US" sz="2000" b="1" baseline="30000" dirty="0">
                <a:solidFill>
                  <a:srgbClr val="FF0000"/>
                </a:solidFill>
                <a:latin typeface="Comic Sans MS" panose="030F0702030302020204" pitchFamily="66" charset="0"/>
              </a:rPr>
              <a:t>2</a:t>
            </a:r>
            <a:endParaRPr lang="en-AU" altLang="en-US" sz="20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7" y="43706"/>
            <a:ext cx="8352928" cy="6371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993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9" grpId="0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val 2"/>
          <p:cNvSpPr>
            <a:spLocks noChangeAspect="1" noChangeArrowheads="1"/>
          </p:cNvSpPr>
          <p:nvPr/>
        </p:nvSpPr>
        <p:spPr bwMode="auto">
          <a:xfrm>
            <a:off x="8856029" y="6489340"/>
            <a:ext cx="144463" cy="142875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800" dirty="0">
                <a:latin typeface="Arial" charset="0"/>
              </a:rPr>
              <a:t>L</a:t>
            </a:r>
          </a:p>
        </p:txBody>
      </p:sp>
      <p:sp>
        <p:nvSpPr>
          <p:cNvPr id="3" name="Oval 2"/>
          <p:cNvSpPr/>
          <p:nvPr/>
        </p:nvSpPr>
        <p:spPr>
          <a:xfrm>
            <a:off x="2771896" y="3032956"/>
            <a:ext cx="828000" cy="39919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dirty="0">
              <a:solidFill>
                <a:schemeClr val="tx1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3433428" y="3392996"/>
            <a:ext cx="1786644" cy="1675488"/>
          </a:xfrm>
          <a:prstGeom prst="straightConnector1">
            <a:avLst/>
          </a:prstGeom>
          <a:ln w="28575">
            <a:solidFill>
              <a:srgbClr val="FF000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>
            <a:spLocks noChangeArrowheads="1"/>
          </p:cNvSpPr>
          <p:nvPr/>
        </p:nvSpPr>
        <p:spPr bwMode="auto">
          <a:xfrm rot="10800000" flipV="1">
            <a:off x="4774008" y="4931905"/>
            <a:ext cx="429849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AU" altLang="en-US" sz="1600" b="1" dirty="0">
                <a:solidFill>
                  <a:srgbClr val="FF0000"/>
                </a:solidFill>
                <a:latin typeface="Comic Sans MS" panose="030F0702030302020204" pitchFamily="66" charset="0"/>
              </a:rPr>
              <a:t>2 x the single cable listed value </a:t>
            </a:r>
          </a:p>
        </p:txBody>
      </p:sp>
      <p:sp>
        <p:nvSpPr>
          <p:cNvPr id="10" name="Oval 9"/>
          <p:cNvSpPr/>
          <p:nvPr/>
        </p:nvSpPr>
        <p:spPr>
          <a:xfrm>
            <a:off x="3599892" y="3032956"/>
            <a:ext cx="702000" cy="39919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dirty="0">
              <a:solidFill>
                <a:schemeClr val="tx1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4094983" y="3411474"/>
            <a:ext cx="1345022" cy="1232697"/>
          </a:xfrm>
          <a:prstGeom prst="straightConnector1">
            <a:avLst/>
          </a:prstGeom>
          <a:ln w="28575">
            <a:solidFill>
              <a:srgbClr val="FF000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>
            <a:spLocks noChangeArrowheads="1"/>
          </p:cNvSpPr>
          <p:nvPr/>
        </p:nvSpPr>
        <p:spPr bwMode="auto">
          <a:xfrm rot="10800000" flipV="1">
            <a:off x="5112060" y="4437112"/>
            <a:ext cx="349238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AU" altLang="en-US" sz="1600" b="1" dirty="0">
                <a:solidFill>
                  <a:srgbClr val="FF0000"/>
                </a:solidFill>
                <a:latin typeface="Comic Sans MS" panose="030F0702030302020204" pitchFamily="66" charset="0"/>
              </a:rPr>
              <a:t>de-rating for group of 2</a:t>
            </a:r>
          </a:p>
        </p:txBody>
      </p:sp>
      <p:sp>
        <p:nvSpPr>
          <p:cNvPr id="17" name="Oval 16"/>
          <p:cNvSpPr/>
          <p:nvPr/>
        </p:nvSpPr>
        <p:spPr>
          <a:xfrm>
            <a:off x="4283968" y="3032956"/>
            <a:ext cx="576000" cy="39919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dirty="0">
              <a:solidFill>
                <a:schemeClr val="tx1"/>
              </a:solidFill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4752020" y="3373692"/>
            <a:ext cx="876505" cy="750127"/>
          </a:xfrm>
          <a:prstGeom prst="straightConnector1">
            <a:avLst/>
          </a:prstGeom>
          <a:ln w="28575">
            <a:solidFill>
              <a:srgbClr val="FF000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>
            <a:spLocks noChangeArrowheads="1"/>
          </p:cNvSpPr>
          <p:nvPr/>
        </p:nvSpPr>
        <p:spPr bwMode="auto">
          <a:xfrm rot="10800000" flipV="1">
            <a:off x="5429088" y="3954542"/>
            <a:ext cx="26353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AU" altLang="en-US" sz="1600" b="1" dirty="0">
                <a:solidFill>
                  <a:srgbClr val="FF0000"/>
                </a:solidFill>
                <a:latin typeface="Comic Sans MS" panose="030F0702030302020204" pitchFamily="66" charset="0"/>
              </a:rPr>
              <a:t>de-rating HRC fuse</a:t>
            </a: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 rot="10800000" flipV="1">
            <a:off x="5220072" y="3063277"/>
            <a:ext cx="26353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AU" altLang="en-US" sz="1600" b="1" dirty="0">
                <a:solidFill>
                  <a:srgbClr val="FF0000"/>
                </a:solidFill>
                <a:latin typeface="Comic Sans MS" panose="030F0702030302020204" pitchFamily="66" charset="0"/>
              </a:rPr>
              <a:t>Final CCC value</a:t>
            </a:r>
          </a:p>
        </p:txBody>
      </p:sp>
      <p:sp>
        <p:nvSpPr>
          <p:cNvPr id="26" name="Rectangle 25"/>
          <p:cNvSpPr/>
          <p:nvPr/>
        </p:nvSpPr>
        <p:spPr>
          <a:xfrm>
            <a:off x="4872441" y="3105827"/>
            <a:ext cx="756084" cy="252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AU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7524" y="471239"/>
            <a:ext cx="8617040" cy="4757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745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3" grpId="0" animBg="1"/>
      <p:bldP spid="8" grpId="0"/>
      <p:bldP spid="10" grpId="0" animBg="1"/>
      <p:bldP spid="12" grpId="0"/>
      <p:bldP spid="17" grpId="0" animBg="1"/>
      <p:bldP spid="19" grpId="0"/>
      <p:bldP spid="25" grpId="0"/>
      <p:bldP spid="26" grpId="0" animBg="1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val 2"/>
          <p:cNvSpPr>
            <a:spLocks noChangeAspect="1" noChangeArrowheads="1"/>
          </p:cNvSpPr>
          <p:nvPr/>
        </p:nvSpPr>
        <p:spPr bwMode="auto">
          <a:xfrm>
            <a:off x="8856029" y="6489340"/>
            <a:ext cx="144463" cy="142875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800" dirty="0">
                <a:latin typeface="Arial" charset="0"/>
              </a:rPr>
              <a:t>L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19"/>
          <a:stretch/>
        </p:blipFill>
        <p:spPr bwMode="auto">
          <a:xfrm>
            <a:off x="356271" y="476672"/>
            <a:ext cx="8461375" cy="867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prstDash val="lgDash"/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 rot="10800000" flipV="1">
            <a:off x="356271" y="487881"/>
            <a:ext cx="207353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AU" altLang="en-US" b="1" dirty="0">
                <a:solidFill>
                  <a:srgbClr val="FF0000"/>
                </a:solidFill>
                <a:latin typeface="Comic Sans MS" panose="030F0702030302020204" pitchFamily="66" charset="0"/>
              </a:rPr>
              <a:t>AS/NZS 3008</a:t>
            </a:r>
          </a:p>
        </p:txBody>
      </p:sp>
    </p:spTree>
    <p:extLst>
      <p:ext uri="{BB962C8B-B14F-4D97-AF65-F5344CB8AC3E}">
        <p14:creationId xmlns:p14="http://schemas.microsoft.com/office/powerpoint/2010/main" val="664363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1.85185E-6 L -0.00191 -0.4675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-2338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8" grpId="0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7945" y="80628"/>
            <a:ext cx="8138511" cy="6334658"/>
          </a:xfrm>
          <a:prstGeom prst="rect">
            <a:avLst/>
          </a:prstGeom>
        </p:spPr>
      </p:pic>
      <p:sp>
        <p:nvSpPr>
          <p:cNvPr id="20" name="Oval 2"/>
          <p:cNvSpPr>
            <a:spLocks noChangeAspect="1" noChangeArrowheads="1"/>
          </p:cNvSpPr>
          <p:nvPr/>
        </p:nvSpPr>
        <p:spPr bwMode="auto">
          <a:xfrm>
            <a:off x="8856029" y="6489340"/>
            <a:ext cx="144463" cy="142875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800" dirty="0">
                <a:latin typeface="Arial" charset="0"/>
              </a:rPr>
              <a:t>L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144320" y="3140360"/>
            <a:ext cx="18462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AU" altLang="en-US" sz="2000" b="1">
                <a:solidFill>
                  <a:srgbClr val="FF0000"/>
                </a:solidFill>
                <a:latin typeface="Comic Sans MS" panose="030F0702030302020204" pitchFamily="66" charset="0"/>
              </a:rPr>
              <a:t>T3(4) Item 2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421015" y="3677022"/>
            <a:ext cx="1103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AU" altLang="en-US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T8 C24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7272300" y="4181078"/>
            <a:ext cx="8429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AU" altLang="en-US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326A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6579133" y="5265204"/>
            <a:ext cx="7651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AU" altLang="en-US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0.95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6324748" y="4757142"/>
            <a:ext cx="12715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AU" altLang="en-US" sz="2000" b="1">
                <a:solidFill>
                  <a:srgbClr val="FF0000"/>
                </a:solidFill>
                <a:latin typeface="Comic Sans MS" panose="030F0702030302020204" pitchFamily="66" charset="0"/>
              </a:rPr>
              <a:t>26(2) C4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5868144" y="4181078"/>
            <a:ext cx="15636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AU" altLang="en-US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163 x 2 = 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5832140" y="5805264"/>
            <a:ext cx="264687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AU" altLang="en-US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326 x 0.95 = 309A</a:t>
            </a:r>
          </a:p>
        </p:txBody>
      </p:sp>
    </p:spTree>
    <p:extLst>
      <p:ext uri="{BB962C8B-B14F-4D97-AF65-F5344CB8AC3E}">
        <p14:creationId xmlns:p14="http://schemas.microsoft.com/office/powerpoint/2010/main" val="865554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5358"/>
            <a:ext cx="8501710" cy="5759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Oval 2"/>
          <p:cNvSpPr>
            <a:spLocks noChangeAspect="1" noChangeArrowheads="1"/>
          </p:cNvSpPr>
          <p:nvPr/>
        </p:nvSpPr>
        <p:spPr bwMode="auto">
          <a:xfrm>
            <a:off x="8856029" y="6489340"/>
            <a:ext cx="144463" cy="142875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800" dirty="0">
                <a:latin typeface="Arial" charset="0"/>
              </a:rPr>
              <a:t>L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832140" y="548680"/>
            <a:ext cx="264687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AU" altLang="en-US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326 x 0.95 = 309A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048620" y="2312876"/>
            <a:ext cx="261161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AU" altLang="en-US" sz="1600" b="1" dirty="0">
                <a:solidFill>
                  <a:srgbClr val="0000FF"/>
                </a:solidFill>
                <a:latin typeface="Comic Sans MS" panose="030F0702030302020204" pitchFamily="66" charset="0"/>
              </a:rPr>
              <a:t>309/400 x 100 = 0.774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765749" y="997868"/>
            <a:ext cx="166846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AU" altLang="en-US" sz="1600" b="1" dirty="0">
                <a:solidFill>
                  <a:srgbClr val="0000FF"/>
                </a:solidFill>
                <a:latin typeface="Comic Sans MS" panose="030F0702030302020204" pitchFamily="66" charset="0"/>
              </a:rPr>
              <a:t>50 + 50 = 100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6768244" y="2272866"/>
            <a:ext cx="8778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AU" altLang="en-US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0.63 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934770" y="3392996"/>
            <a:ext cx="24176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AU" altLang="en-US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N/A (up to 252A)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5832140" y="4109070"/>
            <a:ext cx="26463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AU" altLang="en-US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400 x 0.63 = 252A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6712037" y="4793146"/>
            <a:ext cx="8445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AU" altLang="en-US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309A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6924637" y="5301208"/>
            <a:ext cx="3476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AU" altLang="en-US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Y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6532636" y="1007623"/>
            <a:ext cx="18557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AU" altLang="en-US" sz="1400" b="1" dirty="0">
                <a:solidFill>
                  <a:srgbClr val="0000FF"/>
                </a:solidFill>
                <a:latin typeface="Comic Sans MS" panose="030F0702030302020204" pitchFamily="66" charset="0"/>
              </a:rPr>
              <a:t>Next up = 120mm</a:t>
            </a:r>
            <a:r>
              <a:rPr lang="en-AU" altLang="en-US" sz="1200" b="1" baseline="30000" dirty="0">
                <a:solidFill>
                  <a:srgbClr val="0000FF"/>
                </a:solidFill>
                <a:latin typeface="Comic Sans MS" panose="030F0702030302020204" pitchFamily="66" charset="0"/>
              </a:rPr>
              <a:t>2</a:t>
            </a:r>
            <a:endParaRPr lang="en-AU" altLang="en-US" sz="1400" b="1" baseline="30000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6640997" y="1268760"/>
            <a:ext cx="100059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AU" altLang="en-US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35mm</a:t>
            </a:r>
            <a:r>
              <a:rPr lang="en-AU" altLang="en-US" sz="2000" b="1" baseline="30000" dirty="0">
                <a:solidFill>
                  <a:srgbClr val="FF0000"/>
                </a:solidFill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6748550" y="1732756"/>
            <a:ext cx="8429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AU" altLang="en-US" sz="2000" b="1">
                <a:solidFill>
                  <a:srgbClr val="FF0000"/>
                </a:solidFill>
                <a:latin typeface="Comic Sans MS" panose="030F0702030302020204" pitchFamily="66" charset="0"/>
              </a:rPr>
              <a:t>400A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 rot="10800000" flipV="1">
            <a:off x="2289733" y="5337212"/>
            <a:ext cx="32543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AU" altLang="en-US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252 ≤ 252 ≤ 309</a:t>
            </a: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9328" y="255385"/>
            <a:ext cx="5729096" cy="60598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Rectangle 2"/>
          <p:cNvSpPr/>
          <p:nvPr/>
        </p:nvSpPr>
        <p:spPr>
          <a:xfrm>
            <a:off x="2628428" y="4113076"/>
            <a:ext cx="5796000" cy="46805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7358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7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8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4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5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1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2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8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9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5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6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2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3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00"/>
                            </p:stCondLst>
                            <p:childTnLst>
                              <p:par>
                                <p:cTn id="9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5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6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7" grpId="0"/>
      <p:bldP spid="3" grpId="0" animBg="1"/>
      <p:bldP spid="3" grpId="1" animBg="1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79712" y="3032956"/>
            <a:ext cx="5256584" cy="599883"/>
          </a:xfrm>
        </p:spPr>
        <p:txBody>
          <a:bodyPr/>
          <a:lstStyle/>
          <a:p>
            <a:r>
              <a:rPr lang="en-AU" dirty="0"/>
              <a:t>END OF LESSON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0" hangingPunct="0">
              <a:defRPr/>
            </a:pPr>
            <a:r>
              <a:rPr lang="en-AU">
                <a:solidFill>
                  <a:prstClr val="black"/>
                </a:solidFill>
              </a:rPr>
              <a:t> </a:t>
            </a:r>
            <a:r>
              <a:rPr lang="en-AU">
                <a:solidFill>
                  <a:prstClr val="black"/>
                </a:solidFill>
                <a:latin typeface="Calibri"/>
              </a:rPr>
              <a:t>G063A/G107A – Topic 9 – CABLE SELECTION BASED ON CURRENT CARRYING CAP. – TAFE NSW MILLER</a:t>
            </a:r>
            <a:endParaRPr lang="en-AU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821580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b="10235"/>
          <a:stretch/>
        </p:blipFill>
        <p:spPr>
          <a:xfrm>
            <a:off x="359532" y="224644"/>
            <a:ext cx="8420126" cy="6085528"/>
          </a:xfrm>
          <a:prstGeom prst="rect">
            <a:avLst/>
          </a:prstGeom>
        </p:spPr>
      </p:pic>
      <p:sp>
        <p:nvSpPr>
          <p:cNvPr id="20" name="Oval 2"/>
          <p:cNvSpPr>
            <a:spLocks noChangeAspect="1" noChangeArrowheads="1"/>
          </p:cNvSpPr>
          <p:nvPr/>
        </p:nvSpPr>
        <p:spPr bwMode="auto">
          <a:xfrm>
            <a:off x="8856029" y="6489340"/>
            <a:ext cx="144463" cy="142875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800" dirty="0">
                <a:latin typeface="Arial" charset="0"/>
              </a:rPr>
              <a:t>L</a:t>
            </a:r>
          </a:p>
        </p:txBody>
      </p:sp>
      <p:sp>
        <p:nvSpPr>
          <p:cNvPr id="5" name="Oval 4"/>
          <p:cNvSpPr>
            <a:spLocks noChangeAspect="1"/>
          </p:cNvSpPr>
          <p:nvPr/>
        </p:nvSpPr>
        <p:spPr bwMode="auto">
          <a:xfrm>
            <a:off x="5508625" y="3717354"/>
            <a:ext cx="287338" cy="288925"/>
          </a:xfrm>
          <a:prstGeom prst="ellips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AU" altLang="en-US"/>
          </a:p>
        </p:txBody>
      </p:sp>
      <p:cxnSp>
        <p:nvCxnSpPr>
          <p:cNvPr id="6" name="Straight Connector 5"/>
          <p:cNvCxnSpPr>
            <a:cxnSpLocks noChangeShapeType="1"/>
          </p:cNvCxnSpPr>
          <p:nvPr/>
        </p:nvCxnSpPr>
        <p:spPr bwMode="auto">
          <a:xfrm>
            <a:off x="5364163" y="4006279"/>
            <a:ext cx="1079500" cy="0"/>
          </a:xfrm>
          <a:prstGeom prst="line">
            <a:avLst/>
          </a:prstGeom>
          <a:noFill/>
          <a:ln w="22225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" name="Straight Connector 7"/>
          <p:cNvCxnSpPr>
            <a:cxnSpLocks noChangeShapeType="1"/>
          </p:cNvCxnSpPr>
          <p:nvPr/>
        </p:nvCxnSpPr>
        <p:spPr bwMode="auto">
          <a:xfrm rot="5400000">
            <a:off x="4914107" y="3807048"/>
            <a:ext cx="900112" cy="0"/>
          </a:xfrm>
          <a:prstGeom prst="line">
            <a:avLst/>
          </a:prstGeom>
          <a:noFill/>
          <a:ln w="22225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" name="Oval 8"/>
          <p:cNvSpPr>
            <a:spLocks noChangeAspect="1"/>
          </p:cNvSpPr>
          <p:nvPr/>
        </p:nvSpPr>
        <p:spPr bwMode="auto">
          <a:xfrm>
            <a:off x="6011863" y="3717354"/>
            <a:ext cx="288925" cy="288925"/>
          </a:xfrm>
          <a:prstGeom prst="ellips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AU" altLang="en-US"/>
          </a:p>
        </p:txBody>
      </p:sp>
      <p:cxnSp>
        <p:nvCxnSpPr>
          <p:cNvPr id="10" name="Straight Connector 9"/>
          <p:cNvCxnSpPr>
            <a:cxnSpLocks noChangeShapeType="1"/>
          </p:cNvCxnSpPr>
          <p:nvPr/>
        </p:nvCxnSpPr>
        <p:spPr bwMode="auto">
          <a:xfrm rot="5400000">
            <a:off x="5535613" y="4150742"/>
            <a:ext cx="539750" cy="0"/>
          </a:xfrm>
          <a:prstGeom prst="line">
            <a:avLst/>
          </a:prstGeom>
          <a:noFill/>
          <a:ln w="158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Straight Connector 10"/>
          <p:cNvCxnSpPr>
            <a:cxnSpLocks noChangeShapeType="1"/>
          </p:cNvCxnSpPr>
          <p:nvPr/>
        </p:nvCxnSpPr>
        <p:spPr bwMode="auto">
          <a:xfrm rot="5400000">
            <a:off x="5741988" y="4167237"/>
            <a:ext cx="539750" cy="0"/>
          </a:xfrm>
          <a:prstGeom prst="line">
            <a:avLst/>
          </a:prstGeom>
          <a:noFill/>
          <a:ln w="158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Straight Arrow Connector 11"/>
          <p:cNvCxnSpPr>
            <a:cxnSpLocks noChangeShapeType="1"/>
          </p:cNvCxnSpPr>
          <p:nvPr/>
        </p:nvCxnSpPr>
        <p:spPr bwMode="auto">
          <a:xfrm>
            <a:off x="5508625" y="4330129"/>
            <a:ext cx="287338" cy="1588"/>
          </a:xfrm>
          <a:prstGeom prst="straightConnector1">
            <a:avLst/>
          </a:prstGeom>
          <a:noFill/>
          <a:ln w="15875" algn="ctr">
            <a:solidFill>
              <a:schemeClr val="tx1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Straight Arrow Connector 12"/>
          <p:cNvCxnSpPr>
            <a:cxnSpLocks noChangeShapeType="1"/>
          </p:cNvCxnSpPr>
          <p:nvPr/>
        </p:nvCxnSpPr>
        <p:spPr bwMode="auto">
          <a:xfrm flipH="1">
            <a:off x="6011863" y="4330129"/>
            <a:ext cx="288925" cy="1588"/>
          </a:xfrm>
          <a:prstGeom prst="straightConnector1">
            <a:avLst/>
          </a:prstGeom>
          <a:noFill/>
          <a:ln w="15875" algn="ctr">
            <a:solidFill>
              <a:schemeClr val="tx1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5508625" y="4401567"/>
            <a:ext cx="8270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AU" altLang="en-US" sz="2000">
                <a:latin typeface="Comic Sans MS" panose="030F0702030302020204" pitchFamily="66" charset="0"/>
              </a:rPr>
              <a:t>0.5D</a:t>
            </a:r>
          </a:p>
        </p:txBody>
      </p:sp>
      <p:sp>
        <p:nvSpPr>
          <p:cNvPr id="15" name="Oval 14"/>
          <p:cNvSpPr>
            <a:spLocks noChangeAspect="1"/>
          </p:cNvSpPr>
          <p:nvPr/>
        </p:nvSpPr>
        <p:spPr bwMode="auto">
          <a:xfrm>
            <a:off x="6985000" y="3717354"/>
            <a:ext cx="287338" cy="288925"/>
          </a:xfrm>
          <a:prstGeom prst="ellips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AU" altLang="en-US"/>
          </a:p>
        </p:txBody>
      </p:sp>
      <p:cxnSp>
        <p:nvCxnSpPr>
          <p:cNvPr id="16" name="Straight Connector 15"/>
          <p:cNvCxnSpPr>
            <a:cxnSpLocks noChangeShapeType="1"/>
          </p:cNvCxnSpPr>
          <p:nvPr/>
        </p:nvCxnSpPr>
        <p:spPr bwMode="auto">
          <a:xfrm>
            <a:off x="6840538" y="4006279"/>
            <a:ext cx="1439862" cy="0"/>
          </a:xfrm>
          <a:prstGeom prst="line">
            <a:avLst/>
          </a:prstGeom>
          <a:noFill/>
          <a:ln w="22225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" name="Straight Connector 16"/>
          <p:cNvCxnSpPr>
            <a:cxnSpLocks noChangeShapeType="1"/>
          </p:cNvCxnSpPr>
          <p:nvPr/>
        </p:nvCxnSpPr>
        <p:spPr bwMode="auto">
          <a:xfrm rot="5400000">
            <a:off x="6390482" y="3807048"/>
            <a:ext cx="900112" cy="0"/>
          </a:xfrm>
          <a:prstGeom prst="line">
            <a:avLst/>
          </a:prstGeom>
          <a:noFill/>
          <a:ln w="22225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" name="Oval 17"/>
          <p:cNvSpPr>
            <a:spLocks noChangeAspect="1"/>
          </p:cNvSpPr>
          <p:nvPr/>
        </p:nvSpPr>
        <p:spPr bwMode="auto">
          <a:xfrm>
            <a:off x="7488238" y="3717354"/>
            <a:ext cx="288925" cy="288925"/>
          </a:xfrm>
          <a:prstGeom prst="ellips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AU" altLang="en-US"/>
          </a:p>
        </p:txBody>
      </p:sp>
      <p:cxnSp>
        <p:nvCxnSpPr>
          <p:cNvPr id="19" name="Straight Connector 18"/>
          <p:cNvCxnSpPr>
            <a:cxnSpLocks noChangeShapeType="1"/>
          </p:cNvCxnSpPr>
          <p:nvPr/>
        </p:nvCxnSpPr>
        <p:spPr bwMode="auto">
          <a:xfrm rot="5400000">
            <a:off x="7011988" y="4150742"/>
            <a:ext cx="539750" cy="0"/>
          </a:xfrm>
          <a:prstGeom prst="line">
            <a:avLst/>
          </a:prstGeom>
          <a:noFill/>
          <a:ln w="158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" name="Straight Connector 20"/>
          <p:cNvCxnSpPr>
            <a:cxnSpLocks noChangeShapeType="1"/>
          </p:cNvCxnSpPr>
          <p:nvPr/>
        </p:nvCxnSpPr>
        <p:spPr bwMode="auto">
          <a:xfrm rot="5400000">
            <a:off x="7218363" y="4131692"/>
            <a:ext cx="539750" cy="0"/>
          </a:xfrm>
          <a:prstGeom prst="line">
            <a:avLst/>
          </a:prstGeom>
          <a:noFill/>
          <a:ln w="158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" name="Straight Arrow Connector 21"/>
          <p:cNvCxnSpPr>
            <a:cxnSpLocks noChangeShapeType="1"/>
          </p:cNvCxnSpPr>
          <p:nvPr/>
        </p:nvCxnSpPr>
        <p:spPr bwMode="auto">
          <a:xfrm>
            <a:off x="6985000" y="4330129"/>
            <a:ext cx="287338" cy="1588"/>
          </a:xfrm>
          <a:prstGeom prst="straightConnector1">
            <a:avLst/>
          </a:prstGeom>
          <a:noFill/>
          <a:ln w="15875" algn="ctr">
            <a:solidFill>
              <a:schemeClr val="tx1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" name="Straight Arrow Connector 22"/>
          <p:cNvCxnSpPr>
            <a:cxnSpLocks noChangeShapeType="1"/>
          </p:cNvCxnSpPr>
          <p:nvPr/>
        </p:nvCxnSpPr>
        <p:spPr bwMode="auto">
          <a:xfrm flipH="1">
            <a:off x="7488238" y="4330129"/>
            <a:ext cx="288925" cy="1588"/>
          </a:xfrm>
          <a:prstGeom prst="straightConnector1">
            <a:avLst/>
          </a:prstGeom>
          <a:noFill/>
          <a:ln w="15875" algn="ctr">
            <a:solidFill>
              <a:schemeClr val="tx1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6985000" y="4401567"/>
            <a:ext cx="8286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AU" altLang="en-US" sz="2000">
                <a:latin typeface="Comic Sans MS" panose="030F0702030302020204" pitchFamily="66" charset="0"/>
              </a:rPr>
              <a:t>0.5D</a:t>
            </a:r>
          </a:p>
        </p:txBody>
      </p:sp>
      <p:sp>
        <p:nvSpPr>
          <p:cNvPr id="25" name="Oval 24"/>
          <p:cNvSpPr>
            <a:spLocks noChangeAspect="1"/>
          </p:cNvSpPr>
          <p:nvPr/>
        </p:nvSpPr>
        <p:spPr bwMode="auto">
          <a:xfrm>
            <a:off x="7993063" y="3717354"/>
            <a:ext cx="287337" cy="288925"/>
          </a:xfrm>
          <a:prstGeom prst="ellips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AU" altLang="en-US"/>
          </a:p>
        </p:txBody>
      </p:sp>
      <p:sp>
        <p:nvSpPr>
          <p:cNvPr id="26" name="Oval 25"/>
          <p:cNvSpPr>
            <a:spLocks noChangeAspect="1"/>
          </p:cNvSpPr>
          <p:nvPr/>
        </p:nvSpPr>
        <p:spPr bwMode="auto">
          <a:xfrm>
            <a:off x="5472113" y="5481067"/>
            <a:ext cx="287337" cy="288925"/>
          </a:xfrm>
          <a:prstGeom prst="ellips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AU" altLang="en-US"/>
          </a:p>
        </p:txBody>
      </p:sp>
      <p:cxnSp>
        <p:nvCxnSpPr>
          <p:cNvPr id="27" name="Straight Connector 26"/>
          <p:cNvCxnSpPr>
            <a:cxnSpLocks noChangeShapeType="1"/>
          </p:cNvCxnSpPr>
          <p:nvPr/>
        </p:nvCxnSpPr>
        <p:spPr bwMode="auto">
          <a:xfrm>
            <a:off x="5327650" y="5769992"/>
            <a:ext cx="1079500" cy="0"/>
          </a:xfrm>
          <a:prstGeom prst="line">
            <a:avLst/>
          </a:prstGeom>
          <a:noFill/>
          <a:ln w="22225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" name="Straight Connector 27"/>
          <p:cNvCxnSpPr>
            <a:cxnSpLocks noChangeShapeType="1"/>
          </p:cNvCxnSpPr>
          <p:nvPr/>
        </p:nvCxnSpPr>
        <p:spPr bwMode="auto">
          <a:xfrm rot="5400000">
            <a:off x="4877593" y="5570761"/>
            <a:ext cx="900113" cy="0"/>
          </a:xfrm>
          <a:prstGeom prst="line">
            <a:avLst/>
          </a:prstGeom>
          <a:noFill/>
          <a:ln w="22225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9" name="Oval 28"/>
          <p:cNvSpPr>
            <a:spLocks noChangeAspect="1"/>
          </p:cNvSpPr>
          <p:nvPr/>
        </p:nvSpPr>
        <p:spPr bwMode="auto">
          <a:xfrm>
            <a:off x="5759450" y="5481067"/>
            <a:ext cx="288925" cy="288925"/>
          </a:xfrm>
          <a:prstGeom prst="ellips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AU" altLang="en-US"/>
          </a:p>
        </p:txBody>
      </p:sp>
      <p:sp>
        <p:nvSpPr>
          <p:cNvPr id="30" name="Oval 29"/>
          <p:cNvSpPr>
            <a:spLocks noChangeAspect="1"/>
          </p:cNvSpPr>
          <p:nvPr/>
        </p:nvSpPr>
        <p:spPr bwMode="auto">
          <a:xfrm>
            <a:off x="7083425" y="5133404"/>
            <a:ext cx="287338" cy="288925"/>
          </a:xfrm>
          <a:prstGeom prst="ellips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AU" altLang="en-US"/>
          </a:p>
        </p:txBody>
      </p:sp>
      <p:cxnSp>
        <p:nvCxnSpPr>
          <p:cNvPr id="31" name="Straight Connector 30"/>
          <p:cNvCxnSpPr>
            <a:cxnSpLocks noChangeShapeType="1"/>
          </p:cNvCxnSpPr>
          <p:nvPr/>
        </p:nvCxnSpPr>
        <p:spPr bwMode="auto">
          <a:xfrm>
            <a:off x="6938963" y="5422329"/>
            <a:ext cx="1189037" cy="0"/>
          </a:xfrm>
          <a:prstGeom prst="line">
            <a:avLst/>
          </a:prstGeom>
          <a:noFill/>
          <a:ln w="22225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" name="Straight Connector 31"/>
          <p:cNvCxnSpPr>
            <a:cxnSpLocks noChangeShapeType="1"/>
          </p:cNvCxnSpPr>
          <p:nvPr/>
        </p:nvCxnSpPr>
        <p:spPr bwMode="auto">
          <a:xfrm>
            <a:off x="6938963" y="4941317"/>
            <a:ext cx="0" cy="658812"/>
          </a:xfrm>
          <a:prstGeom prst="line">
            <a:avLst/>
          </a:prstGeom>
          <a:noFill/>
          <a:ln w="22225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3" name="Oval 32"/>
          <p:cNvSpPr>
            <a:spLocks noChangeAspect="1"/>
          </p:cNvSpPr>
          <p:nvPr/>
        </p:nvSpPr>
        <p:spPr bwMode="auto">
          <a:xfrm>
            <a:off x="7370763" y="5133404"/>
            <a:ext cx="288925" cy="288925"/>
          </a:xfrm>
          <a:prstGeom prst="ellips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AU" altLang="en-US"/>
          </a:p>
        </p:txBody>
      </p:sp>
      <p:sp>
        <p:nvSpPr>
          <p:cNvPr id="34" name="Oval 33"/>
          <p:cNvSpPr>
            <a:spLocks noChangeAspect="1"/>
          </p:cNvSpPr>
          <p:nvPr/>
        </p:nvSpPr>
        <p:spPr bwMode="auto">
          <a:xfrm>
            <a:off x="7658100" y="5133404"/>
            <a:ext cx="287338" cy="288925"/>
          </a:xfrm>
          <a:prstGeom prst="ellips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AU" altLang="en-US"/>
          </a:p>
        </p:txBody>
      </p:sp>
      <p:sp>
        <p:nvSpPr>
          <p:cNvPr id="35" name="Oval 34"/>
          <p:cNvSpPr>
            <a:spLocks noChangeAspect="1"/>
          </p:cNvSpPr>
          <p:nvPr/>
        </p:nvSpPr>
        <p:spPr bwMode="auto">
          <a:xfrm>
            <a:off x="7091363" y="5949379"/>
            <a:ext cx="287337" cy="288925"/>
          </a:xfrm>
          <a:prstGeom prst="ellips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AU" altLang="en-US"/>
          </a:p>
        </p:txBody>
      </p:sp>
      <p:cxnSp>
        <p:nvCxnSpPr>
          <p:cNvPr id="36" name="Straight Connector 35"/>
          <p:cNvCxnSpPr>
            <a:cxnSpLocks noChangeShapeType="1"/>
          </p:cNvCxnSpPr>
          <p:nvPr/>
        </p:nvCxnSpPr>
        <p:spPr bwMode="auto">
          <a:xfrm>
            <a:off x="6929450" y="6238304"/>
            <a:ext cx="1187450" cy="0"/>
          </a:xfrm>
          <a:prstGeom prst="line">
            <a:avLst/>
          </a:prstGeom>
          <a:noFill/>
          <a:ln w="22225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7" name="Oval 36"/>
          <p:cNvSpPr>
            <a:spLocks noChangeAspect="1"/>
          </p:cNvSpPr>
          <p:nvPr/>
        </p:nvSpPr>
        <p:spPr bwMode="auto">
          <a:xfrm>
            <a:off x="7378700" y="5949379"/>
            <a:ext cx="288925" cy="288925"/>
          </a:xfrm>
          <a:prstGeom prst="ellips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AU" altLang="en-US"/>
          </a:p>
        </p:txBody>
      </p:sp>
      <p:sp>
        <p:nvSpPr>
          <p:cNvPr id="38" name="Oval 37"/>
          <p:cNvSpPr>
            <a:spLocks noChangeAspect="1"/>
          </p:cNvSpPr>
          <p:nvPr/>
        </p:nvSpPr>
        <p:spPr bwMode="auto">
          <a:xfrm>
            <a:off x="7235825" y="5698554"/>
            <a:ext cx="287338" cy="288925"/>
          </a:xfrm>
          <a:prstGeom prst="ellips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AU" altLang="en-US"/>
          </a:p>
        </p:txBody>
      </p:sp>
      <p:grpSp>
        <p:nvGrpSpPr>
          <p:cNvPr id="39" name="Group 51"/>
          <p:cNvGrpSpPr>
            <a:grpSpLocks/>
          </p:cNvGrpSpPr>
          <p:nvPr/>
        </p:nvGrpSpPr>
        <p:grpSpPr bwMode="auto">
          <a:xfrm>
            <a:off x="5246688" y="3464942"/>
            <a:ext cx="107950" cy="682625"/>
            <a:chOff x="5436096" y="1079215"/>
            <a:chExt cx="108012" cy="681831"/>
          </a:xfrm>
        </p:grpSpPr>
        <p:cxnSp>
          <p:nvCxnSpPr>
            <p:cNvPr id="40" name="Straight Connector 52"/>
            <p:cNvCxnSpPr>
              <a:cxnSpLocks noChangeShapeType="1"/>
            </p:cNvCxnSpPr>
            <p:nvPr/>
          </p:nvCxnSpPr>
          <p:spPr bwMode="auto">
            <a:xfrm>
              <a:off x="5436096" y="1079215"/>
              <a:ext cx="108012" cy="72231"/>
            </a:xfrm>
            <a:prstGeom prst="line">
              <a:avLst/>
            </a:prstGeom>
            <a:noFill/>
            <a:ln w="22225" algn="ctr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1" name="Straight Connector 53"/>
            <p:cNvCxnSpPr>
              <a:cxnSpLocks noChangeShapeType="1"/>
            </p:cNvCxnSpPr>
            <p:nvPr/>
          </p:nvCxnSpPr>
          <p:spPr bwMode="auto">
            <a:xfrm>
              <a:off x="5436096" y="1231615"/>
              <a:ext cx="108012" cy="72231"/>
            </a:xfrm>
            <a:prstGeom prst="line">
              <a:avLst/>
            </a:prstGeom>
            <a:noFill/>
            <a:ln w="22225" algn="ctr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" name="Straight Connector 54"/>
            <p:cNvCxnSpPr>
              <a:cxnSpLocks noChangeShapeType="1"/>
            </p:cNvCxnSpPr>
            <p:nvPr/>
          </p:nvCxnSpPr>
          <p:spPr bwMode="auto">
            <a:xfrm>
              <a:off x="5436096" y="1384015"/>
              <a:ext cx="108012" cy="72231"/>
            </a:xfrm>
            <a:prstGeom prst="line">
              <a:avLst/>
            </a:prstGeom>
            <a:noFill/>
            <a:ln w="22225" algn="ctr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3" name="Straight Connector 55"/>
            <p:cNvCxnSpPr>
              <a:cxnSpLocks noChangeShapeType="1"/>
            </p:cNvCxnSpPr>
            <p:nvPr/>
          </p:nvCxnSpPr>
          <p:spPr bwMode="auto">
            <a:xfrm>
              <a:off x="5436096" y="1536415"/>
              <a:ext cx="108012" cy="72231"/>
            </a:xfrm>
            <a:prstGeom prst="line">
              <a:avLst/>
            </a:prstGeom>
            <a:noFill/>
            <a:ln w="22225" algn="ctr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4" name="Straight Connector 56"/>
            <p:cNvCxnSpPr>
              <a:cxnSpLocks noChangeShapeType="1"/>
            </p:cNvCxnSpPr>
            <p:nvPr/>
          </p:nvCxnSpPr>
          <p:spPr bwMode="auto">
            <a:xfrm>
              <a:off x="5436096" y="1688815"/>
              <a:ext cx="108012" cy="72231"/>
            </a:xfrm>
            <a:prstGeom prst="line">
              <a:avLst/>
            </a:prstGeom>
            <a:noFill/>
            <a:ln w="22225" algn="ctr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5" name="Group 57"/>
          <p:cNvGrpSpPr>
            <a:grpSpLocks/>
          </p:cNvGrpSpPr>
          <p:nvPr/>
        </p:nvGrpSpPr>
        <p:grpSpPr bwMode="auto">
          <a:xfrm>
            <a:off x="6723063" y="3449067"/>
            <a:ext cx="107950" cy="682625"/>
            <a:chOff x="5436096" y="1079215"/>
            <a:chExt cx="108012" cy="681831"/>
          </a:xfrm>
        </p:grpSpPr>
        <p:cxnSp>
          <p:nvCxnSpPr>
            <p:cNvPr id="46" name="Straight Connector 58"/>
            <p:cNvCxnSpPr>
              <a:cxnSpLocks noChangeShapeType="1"/>
            </p:cNvCxnSpPr>
            <p:nvPr/>
          </p:nvCxnSpPr>
          <p:spPr bwMode="auto">
            <a:xfrm>
              <a:off x="5436096" y="1079215"/>
              <a:ext cx="108012" cy="72231"/>
            </a:xfrm>
            <a:prstGeom prst="line">
              <a:avLst/>
            </a:prstGeom>
            <a:noFill/>
            <a:ln w="22225" algn="ctr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7" name="Straight Connector 59"/>
            <p:cNvCxnSpPr>
              <a:cxnSpLocks noChangeShapeType="1"/>
            </p:cNvCxnSpPr>
            <p:nvPr/>
          </p:nvCxnSpPr>
          <p:spPr bwMode="auto">
            <a:xfrm>
              <a:off x="5436096" y="1231615"/>
              <a:ext cx="108012" cy="72231"/>
            </a:xfrm>
            <a:prstGeom prst="line">
              <a:avLst/>
            </a:prstGeom>
            <a:noFill/>
            <a:ln w="22225" algn="ctr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8" name="Straight Connector 60"/>
            <p:cNvCxnSpPr>
              <a:cxnSpLocks noChangeShapeType="1"/>
            </p:cNvCxnSpPr>
            <p:nvPr/>
          </p:nvCxnSpPr>
          <p:spPr bwMode="auto">
            <a:xfrm>
              <a:off x="5436096" y="1384015"/>
              <a:ext cx="108012" cy="72231"/>
            </a:xfrm>
            <a:prstGeom prst="line">
              <a:avLst/>
            </a:prstGeom>
            <a:noFill/>
            <a:ln w="22225" algn="ctr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9" name="Straight Connector 61"/>
            <p:cNvCxnSpPr>
              <a:cxnSpLocks noChangeShapeType="1"/>
            </p:cNvCxnSpPr>
            <p:nvPr/>
          </p:nvCxnSpPr>
          <p:spPr bwMode="auto">
            <a:xfrm>
              <a:off x="5436096" y="1536415"/>
              <a:ext cx="108012" cy="72231"/>
            </a:xfrm>
            <a:prstGeom prst="line">
              <a:avLst/>
            </a:prstGeom>
            <a:noFill/>
            <a:ln w="22225" algn="ctr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0" name="Straight Connector 62"/>
            <p:cNvCxnSpPr>
              <a:cxnSpLocks noChangeShapeType="1"/>
            </p:cNvCxnSpPr>
            <p:nvPr/>
          </p:nvCxnSpPr>
          <p:spPr bwMode="auto">
            <a:xfrm>
              <a:off x="5436096" y="1688815"/>
              <a:ext cx="108012" cy="72231"/>
            </a:xfrm>
            <a:prstGeom prst="line">
              <a:avLst/>
            </a:prstGeom>
            <a:noFill/>
            <a:ln w="22225" algn="ctr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51" name="Group 63"/>
          <p:cNvGrpSpPr>
            <a:grpSpLocks/>
          </p:cNvGrpSpPr>
          <p:nvPr/>
        </p:nvGrpSpPr>
        <p:grpSpPr bwMode="auto">
          <a:xfrm>
            <a:off x="5210175" y="5193729"/>
            <a:ext cx="107950" cy="681038"/>
            <a:chOff x="5436096" y="1079215"/>
            <a:chExt cx="108012" cy="681831"/>
          </a:xfrm>
        </p:grpSpPr>
        <p:cxnSp>
          <p:nvCxnSpPr>
            <p:cNvPr id="52" name="Straight Connector 64"/>
            <p:cNvCxnSpPr>
              <a:cxnSpLocks noChangeShapeType="1"/>
            </p:cNvCxnSpPr>
            <p:nvPr/>
          </p:nvCxnSpPr>
          <p:spPr bwMode="auto">
            <a:xfrm>
              <a:off x="5436096" y="1079215"/>
              <a:ext cx="108012" cy="72231"/>
            </a:xfrm>
            <a:prstGeom prst="line">
              <a:avLst/>
            </a:prstGeom>
            <a:noFill/>
            <a:ln w="22225" algn="ctr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3" name="Straight Connector 65"/>
            <p:cNvCxnSpPr>
              <a:cxnSpLocks noChangeShapeType="1"/>
            </p:cNvCxnSpPr>
            <p:nvPr/>
          </p:nvCxnSpPr>
          <p:spPr bwMode="auto">
            <a:xfrm>
              <a:off x="5436096" y="1231615"/>
              <a:ext cx="108012" cy="72231"/>
            </a:xfrm>
            <a:prstGeom prst="line">
              <a:avLst/>
            </a:prstGeom>
            <a:noFill/>
            <a:ln w="22225" algn="ctr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4" name="Straight Connector 66"/>
            <p:cNvCxnSpPr>
              <a:cxnSpLocks noChangeShapeType="1"/>
            </p:cNvCxnSpPr>
            <p:nvPr/>
          </p:nvCxnSpPr>
          <p:spPr bwMode="auto">
            <a:xfrm>
              <a:off x="5436096" y="1384015"/>
              <a:ext cx="108012" cy="72231"/>
            </a:xfrm>
            <a:prstGeom prst="line">
              <a:avLst/>
            </a:prstGeom>
            <a:noFill/>
            <a:ln w="22225" algn="ctr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5" name="Straight Connector 67"/>
            <p:cNvCxnSpPr>
              <a:cxnSpLocks noChangeShapeType="1"/>
            </p:cNvCxnSpPr>
            <p:nvPr/>
          </p:nvCxnSpPr>
          <p:spPr bwMode="auto">
            <a:xfrm>
              <a:off x="5436096" y="1536415"/>
              <a:ext cx="108012" cy="72231"/>
            </a:xfrm>
            <a:prstGeom prst="line">
              <a:avLst/>
            </a:prstGeom>
            <a:noFill/>
            <a:ln w="22225" algn="ctr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6" name="Straight Connector 68"/>
            <p:cNvCxnSpPr>
              <a:cxnSpLocks noChangeShapeType="1"/>
            </p:cNvCxnSpPr>
            <p:nvPr/>
          </p:nvCxnSpPr>
          <p:spPr bwMode="auto">
            <a:xfrm>
              <a:off x="5436096" y="1688815"/>
              <a:ext cx="108012" cy="72231"/>
            </a:xfrm>
            <a:prstGeom prst="line">
              <a:avLst/>
            </a:prstGeom>
            <a:noFill/>
            <a:ln w="22225" algn="ctr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57" name="Group 69"/>
          <p:cNvGrpSpPr>
            <a:grpSpLocks/>
          </p:cNvGrpSpPr>
          <p:nvPr/>
        </p:nvGrpSpPr>
        <p:grpSpPr bwMode="auto">
          <a:xfrm>
            <a:off x="6821488" y="4879404"/>
            <a:ext cx="107950" cy="681038"/>
            <a:chOff x="5436096" y="1079215"/>
            <a:chExt cx="108012" cy="681831"/>
          </a:xfrm>
        </p:grpSpPr>
        <p:cxnSp>
          <p:nvCxnSpPr>
            <p:cNvPr id="58" name="Straight Connector 70"/>
            <p:cNvCxnSpPr>
              <a:cxnSpLocks noChangeShapeType="1"/>
            </p:cNvCxnSpPr>
            <p:nvPr/>
          </p:nvCxnSpPr>
          <p:spPr bwMode="auto">
            <a:xfrm>
              <a:off x="5436096" y="1079215"/>
              <a:ext cx="108012" cy="72231"/>
            </a:xfrm>
            <a:prstGeom prst="line">
              <a:avLst/>
            </a:prstGeom>
            <a:noFill/>
            <a:ln w="22225" algn="ctr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9" name="Straight Connector 71"/>
            <p:cNvCxnSpPr>
              <a:cxnSpLocks noChangeShapeType="1"/>
            </p:cNvCxnSpPr>
            <p:nvPr/>
          </p:nvCxnSpPr>
          <p:spPr bwMode="auto">
            <a:xfrm>
              <a:off x="5436096" y="1231615"/>
              <a:ext cx="108012" cy="72231"/>
            </a:xfrm>
            <a:prstGeom prst="line">
              <a:avLst/>
            </a:prstGeom>
            <a:noFill/>
            <a:ln w="22225" algn="ctr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0" name="Straight Connector 72"/>
            <p:cNvCxnSpPr>
              <a:cxnSpLocks noChangeShapeType="1"/>
            </p:cNvCxnSpPr>
            <p:nvPr/>
          </p:nvCxnSpPr>
          <p:spPr bwMode="auto">
            <a:xfrm>
              <a:off x="5436096" y="1384015"/>
              <a:ext cx="108012" cy="72231"/>
            </a:xfrm>
            <a:prstGeom prst="line">
              <a:avLst/>
            </a:prstGeom>
            <a:noFill/>
            <a:ln w="22225" algn="ctr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1" name="Straight Connector 73"/>
            <p:cNvCxnSpPr>
              <a:cxnSpLocks noChangeShapeType="1"/>
            </p:cNvCxnSpPr>
            <p:nvPr/>
          </p:nvCxnSpPr>
          <p:spPr bwMode="auto">
            <a:xfrm>
              <a:off x="5436096" y="1536415"/>
              <a:ext cx="108012" cy="72231"/>
            </a:xfrm>
            <a:prstGeom prst="line">
              <a:avLst/>
            </a:prstGeom>
            <a:noFill/>
            <a:ln w="22225" algn="ctr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2" name="Straight Connector 74"/>
            <p:cNvCxnSpPr>
              <a:cxnSpLocks noChangeShapeType="1"/>
            </p:cNvCxnSpPr>
            <p:nvPr/>
          </p:nvCxnSpPr>
          <p:spPr bwMode="auto">
            <a:xfrm>
              <a:off x="5436096" y="1688815"/>
              <a:ext cx="108012" cy="72231"/>
            </a:xfrm>
            <a:prstGeom prst="line">
              <a:avLst/>
            </a:prstGeom>
            <a:noFill/>
            <a:ln w="22225" algn="ctr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63" name="Group 75"/>
          <p:cNvGrpSpPr>
            <a:grpSpLocks/>
          </p:cNvGrpSpPr>
          <p:nvPr/>
        </p:nvGrpSpPr>
        <p:grpSpPr bwMode="auto">
          <a:xfrm>
            <a:off x="6821500" y="5661248"/>
            <a:ext cx="107950" cy="682625"/>
            <a:chOff x="5436096" y="1079215"/>
            <a:chExt cx="108012" cy="681831"/>
          </a:xfrm>
        </p:grpSpPr>
        <p:cxnSp>
          <p:nvCxnSpPr>
            <p:cNvPr id="64" name="Straight Connector 76"/>
            <p:cNvCxnSpPr>
              <a:cxnSpLocks noChangeShapeType="1"/>
            </p:cNvCxnSpPr>
            <p:nvPr/>
          </p:nvCxnSpPr>
          <p:spPr bwMode="auto">
            <a:xfrm>
              <a:off x="5436096" y="1079215"/>
              <a:ext cx="108012" cy="72231"/>
            </a:xfrm>
            <a:prstGeom prst="line">
              <a:avLst/>
            </a:prstGeom>
            <a:noFill/>
            <a:ln w="22225" algn="ctr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5" name="Straight Connector 77"/>
            <p:cNvCxnSpPr>
              <a:cxnSpLocks noChangeShapeType="1"/>
            </p:cNvCxnSpPr>
            <p:nvPr/>
          </p:nvCxnSpPr>
          <p:spPr bwMode="auto">
            <a:xfrm>
              <a:off x="5436096" y="1231615"/>
              <a:ext cx="108012" cy="72231"/>
            </a:xfrm>
            <a:prstGeom prst="line">
              <a:avLst/>
            </a:prstGeom>
            <a:noFill/>
            <a:ln w="22225" algn="ctr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6" name="Straight Connector 78"/>
            <p:cNvCxnSpPr>
              <a:cxnSpLocks noChangeShapeType="1"/>
            </p:cNvCxnSpPr>
            <p:nvPr/>
          </p:nvCxnSpPr>
          <p:spPr bwMode="auto">
            <a:xfrm>
              <a:off x="5436096" y="1384015"/>
              <a:ext cx="108012" cy="72231"/>
            </a:xfrm>
            <a:prstGeom prst="line">
              <a:avLst/>
            </a:prstGeom>
            <a:noFill/>
            <a:ln w="22225" algn="ctr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7" name="Straight Connector 79"/>
            <p:cNvCxnSpPr>
              <a:cxnSpLocks noChangeShapeType="1"/>
            </p:cNvCxnSpPr>
            <p:nvPr/>
          </p:nvCxnSpPr>
          <p:spPr bwMode="auto">
            <a:xfrm>
              <a:off x="5436096" y="1536415"/>
              <a:ext cx="108012" cy="72231"/>
            </a:xfrm>
            <a:prstGeom prst="line">
              <a:avLst/>
            </a:prstGeom>
            <a:noFill/>
            <a:ln w="22225" algn="ctr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8" name="Straight Connector 80"/>
            <p:cNvCxnSpPr>
              <a:cxnSpLocks noChangeShapeType="1"/>
            </p:cNvCxnSpPr>
            <p:nvPr/>
          </p:nvCxnSpPr>
          <p:spPr bwMode="auto">
            <a:xfrm>
              <a:off x="5436096" y="1688815"/>
              <a:ext cx="108012" cy="72231"/>
            </a:xfrm>
            <a:prstGeom prst="line">
              <a:avLst/>
            </a:prstGeom>
            <a:noFill/>
            <a:ln w="22225" algn="ctr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69" name="Straight Connector 68"/>
          <p:cNvCxnSpPr>
            <a:cxnSpLocks noChangeShapeType="1"/>
          </p:cNvCxnSpPr>
          <p:nvPr/>
        </p:nvCxnSpPr>
        <p:spPr bwMode="auto">
          <a:xfrm>
            <a:off x="6929450" y="5686512"/>
            <a:ext cx="0" cy="658812"/>
          </a:xfrm>
          <a:prstGeom prst="line">
            <a:avLst/>
          </a:prstGeom>
          <a:noFill/>
          <a:ln w="22225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386095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9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500"/>
                            </p:stCondLst>
                            <p:childTnLst>
                              <p:par>
                                <p:cTn id="6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500"/>
                            </p:stCondLst>
                            <p:childTnLst>
                              <p:par>
                                <p:cTn id="7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3000"/>
                            </p:stCondLst>
                            <p:childTnLst>
                              <p:par>
                                <p:cTn id="7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3500"/>
                            </p:stCondLst>
                            <p:childTnLst>
                              <p:par>
                                <p:cTn id="8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4000"/>
                            </p:stCondLst>
                            <p:childTnLst>
                              <p:par>
                                <p:cTn id="86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8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9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92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9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9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9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0"/>
                            </p:stCondLst>
                            <p:childTnLst>
                              <p:par>
                                <p:cTn id="9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9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1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2000"/>
                            </p:stCondLst>
                            <p:childTnLst>
                              <p:par>
                                <p:cTn id="12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500"/>
                            </p:stCondLst>
                            <p:childTnLst>
                              <p:par>
                                <p:cTn id="13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1000"/>
                            </p:stCondLst>
                            <p:childTnLst>
                              <p:par>
                                <p:cTn id="1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1500"/>
                            </p:stCondLst>
                            <p:childTnLst>
                              <p:par>
                                <p:cTn id="14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2500"/>
                            </p:stCondLst>
                            <p:childTnLst>
                              <p:par>
                                <p:cTn id="14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3000"/>
                            </p:stCondLst>
                            <p:childTnLst>
                              <p:par>
                                <p:cTn id="15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3500"/>
                            </p:stCondLst>
                            <p:childTnLst>
                              <p:par>
                                <p:cTn id="15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4000"/>
                            </p:stCondLst>
                            <p:childTnLst>
                              <p:par>
                                <p:cTn id="16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4500"/>
                            </p:stCondLst>
                            <p:childTnLst>
                              <p:par>
                                <p:cTn id="16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5000"/>
                            </p:stCondLst>
                            <p:childTnLst>
                              <p:par>
                                <p:cTn id="16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5500"/>
                            </p:stCondLst>
                            <p:childTnLst>
                              <p:par>
                                <p:cTn id="17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5" grpId="0" animBg="1"/>
      <p:bldP spid="9" grpId="0" animBg="1"/>
      <p:bldP spid="14" grpId="0"/>
      <p:bldP spid="15" grpId="0" animBg="1"/>
      <p:bldP spid="18" grpId="0" animBg="1"/>
      <p:bldP spid="24" grpId="0"/>
      <p:bldP spid="25" grpId="0" animBg="1"/>
      <p:bldP spid="26" grpId="0" animBg="1"/>
      <p:bldP spid="29" grpId="0" animBg="1"/>
      <p:bldP spid="30" grpId="0" animBg="1"/>
      <p:bldP spid="33" grpId="0" animBg="1"/>
      <p:bldP spid="34" grpId="0" animBg="1"/>
      <p:bldP spid="35" grpId="0" animBg="1"/>
      <p:bldP spid="37" grpId="0" animBg="1"/>
      <p:bldP spid="38" grpId="0" animBg="1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val 2"/>
          <p:cNvSpPr>
            <a:spLocks noChangeAspect="1" noChangeArrowheads="1"/>
          </p:cNvSpPr>
          <p:nvPr/>
        </p:nvSpPr>
        <p:spPr bwMode="auto">
          <a:xfrm>
            <a:off x="8856029" y="6489340"/>
            <a:ext cx="144463" cy="142875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800" dirty="0">
                <a:latin typeface="Arial" charset="0"/>
              </a:rPr>
              <a:t>L</a:t>
            </a:r>
          </a:p>
        </p:txBody>
      </p:sp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82161"/>
            <a:ext cx="7668852" cy="6201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5880943" y="2812926"/>
            <a:ext cx="20034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AU" altLang="en-US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T3(1) Item 10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6240996" y="3316982"/>
            <a:ext cx="11033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AU" altLang="en-US" sz="2000" b="1">
                <a:solidFill>
                  <a:srgbClr val="FF0000"/>
                </a:solidFill>
                <a:latin typeface="Comic Sans MS" panose="030F0702030302020204" pitchFamily="66" charset="0"/>
              </a:rPr>
              <a:t>T13 C2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6478488" y="3825044"/>
            <a:ext cx="685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AU" altLang="en-US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54A</a:t>
            </a:r>
          </a:p>
        </p:txBody>
      </p:sp>
    </p:spTree>
    <p:extLst>
      <p:ext uri="{BB962C8B-B14F-4D97-AF65-F5344CB8AC3E}">
        <p14:creationId xmlns:p14="http://schemas.microsoft.com/office/powerpoint/2010/main" val="1614999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1" grpId="0"/>
      <p:bldP spid="12" grpId="0"/>
      <p:bldP spid="13" grpId="0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72"/>
          <a:stretch/>
        </p:blipFill>
        <p:spPr bwMode="auto">
          <a:xfrm>
            <a:off x="215900" y="295834"/>
            <a:ext cx="8532813" cy="6047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prstDash val="lgDash"/>
                <a:miter lim="800000"/>
                <a:headEnd/>
                <a:tailEnd/>
              </a14:hiddenLine>
            </a:ext>
          </a:extLst>
        </p:spPr>
      </p:pic>
      <p:sp>
        <p:nvSpPr>
          <p:cNvPr id="20" name="Oval 2"/>
          <p:cNvSpPr>
            <a:spLocks noChangeAspect="1" noChangeArrowheads="1"/>
          </p:cNvSpPr>
          <p:nvPr/>
        </p:nvSpPr>
        <p:spPr bwMode="auto">
          <a:xfrm>
            <a:off x="8856029" y="6489340"/>
            <a:ext cx="144463" cy="142875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800" dirty="0">
                <a:latin typeface="Arial" charset="0"/>
              </a:rPr>
              <a:t>L</a:t>
            </a:r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576263" y="3070275"/>
            <a:ext cx="323850" cy="323850"/>
          </a:xfrm>
          <a:prstGeom prst="ellipse">
            <a:avLst/>
          </a:prstGeom>
          <a:noFill/>
          <a:ln w="158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AU" altLang="en-US"/>
          </a:p>
        </p:txBody>
      </p:sp>
      <p:sp>
        <p:nvSpPr>
          <p:cNvPr id="11" name="Oval 10"/>
          <p:cNvSpPr>
            <a:spLocks noChangeArrowheads="1"/>
          </p:cNvSpPr>
          <p:nvPr/>
        </p:nvSpPr>
        <p:spPr bwMode="auto">
          <a:xfrm>
            <a:off x="4248150" y="2854375"/>
            <a:ext cx="323850" cy="323850"/>
          </a:xfrm>
          <a:prstGeom prst="ellipse">
            <a:avLst/>
          </a:prstGeom>
          <a:noFill/>
          <a:ln w="158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AU" altLang="en-US"/>
          </a:p>
        </p:txBody>
      </p:sp>
      <p:sp>
        <p:nvSpPr>
          <p:cNvPr id="12" name="Oval 11"/>
          <p:cNvSpPr>
            <a:spLocks noChangeArrowheads="1"/>
          </p:cNvSpPr>
          <p:nvPr/>
        </p:nvSpPr>
        <p:spPr bwMode="auto">
          <a:xfrm>
            <a:off x="4356100" y="3249662"/>
            <a:ext cx="323850" cy="323850"/>
          </a:xfrm>
          <a:prstGeom prst="ellipse">
            <a:avLst/>
          </a:prstGeom>
          <a:noFill/>
          <a:ln w="158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AU" altLang="en-US"/>
          </a:p>
        </p:txBody>
      </p:sp>
      <p:sp>
        <p:nvSpPr>
          <p:cNvPr id="13" name="Rounded Rectangle 27"/>
          <p:cNvSpPr>
            <a:spLocks noChangeArrowheads="1"/>
          </p:cNvSpPr>
          <p:nvPr/>
        </p:nvSpPr>
        <p:spPr bwMode="auto">
          <a:xfrm>
            <a:off x="5148263" y="2457500"/>
            <a:ext cx="1979612" cy="612775"/>
          </a:xfrm>
          <a:prstGeom prst="roundRect">
            <a:avLst>
              <a:gd name="adj" fmla="val 16667"/>
            </a:avLst>
          </a:prstGeom>
          <a:noFill/>
          <a:ln w="158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AU" altLang="en-US"/>
          </a:p>
        </p:txBody>
      </p:sp>
      <p:sp>
        <p:nvSpPr>
          <p:cNvPr id="15" name="Oval 14"/>
          <p:cNvSpPr>
            <a:spLocks noChangeArrowheads="1"/>
          </p:cNvSpPr>
          <p:nvPr/>
        </p:nvSpPr>
        <p:spPr bwMode="auto">
          <a:xfrm>
            <a:off x="7740650" y="2494012"/>
            <a:ext cx="323850" cy="323850"/>
          </a:xfrm>
          <a:prstGeom prst="ellipse">
            <a:avLst/>
          </a:prstGeom>
          <a:noFill/>
          <a:ln w="158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454687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8" grpId="0" animBg="1"/>
      <p:bldP spid="11" grpId="0" animBg="1"/>
      <p:bldP spid="12" grpId="0" animBg="1"/>
      <p:bldP spid="13" grpId="0" animBg="1"/>
      <p:bldP spid="15" grpId="0" animBg="1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val 2"/>
          <p:cNvSpPr>
            <a:spLocks noChangeAspect="1" noChangeArrowheads="1"/>
          </p:cNvSpPr>
          <p:nvPr/>
        </p:nvSpPr>
        <p:spPr bwMode="auto">
          <a:xfrm>
            <a:off x="8856029" y="6489340"/>
            <a:ext cx="144463" cy="142875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800" dirty="0">
                <a:latin typeface="Arial" charset="0"/>
              </a:rPr>
              <a:t>L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2"/>
          <a:stretch/>
        </p:blipFill>
        <p:spPr bwMode="auto">
          <a:xfrm>
            <a:off x="1655254" y="116632"/>
            <a:ext cx="5977086" cy="6298358"/>
          </a:xfrm>
          <a:prstGeom prst="rect">
            <a:avLst/>
          </a:prstGeom>
          <a:solidFill>
            <a:srgbClr val="92D05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prstDash val="lgDash"/>
                <a:miter lim="800000"/>
                <a:headEnd/>
                <a:tailEnd/>
              </a14:hiddenLine>
            </a:ext>
          </a:extLst>
        </p:spPr>
      </p:pic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1692275" y="3463109"/>
            <a:ext cx="323850" cy="323850"/>
          </a:xfrm>
          <a:prstGeom prst="ellipse">
            <a:avLst/>
          </a:prstGeom>
          <a:noFill/>
          <a:ln w="158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AU" altLang="en-US"/>
          </a:p>
        </p:txBody>
      </p:sp>
      <p:sp>
        <p:nvSpPr>
          <p:cNvPr id="11" name="Oval 10"/>
          <p:cNvSpPr>
            <a:spLocks noChangeArrowheads="1"/>
          </p:cNvSpPr>
          <p:nvPr/>
        </p:nvSpPr>
        <p:spPr bwMode="auto">
          <a:xfrm>
            <a:off x="2771775" y="3534546"/>
            <a:ext cx="900113" cy="755650"/>
          </a:xfrm>
          <a:prstGeom prst="ellipse">
            <a:avLst/>
          </a:prstGeom>
          <a:noFill/>
          <a:ln w="158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AU" altLang="en-US"/>
          </a:p>
        </p:txBody>
      </p:sp>
      <p:sp>
        <p:nvSpPr>
          <p:cNvPr id="12" name="Oval 11"/>
          <p:cNvSpPr>
            <a:spLocks noChangeArrowheads="1"/>
          </p:cNvSpPr>
          <p:nvPr/>
        </p:nvSpPr>
        <p:spPr bwMode="auto">
          <a:xfrm>
            <a:off x="3816350" y="3498034"/>
            <a:ext cx="323850" cy="325437"/>
          </a:xfrm>
          <a:prstGeom prst="ellipse">
            <a:avLst/>
          </a:prstGeom>
          <a:noFill/>
          <a:ln w="158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AU" altLang="en-US"/>
          </a:p>
        </p:txBody>
      </p:sp>
      <p:sp>
        <p:nvSpPr>
          <p:cNvPr id="13" name="Oval 12"/>
          <p:cNvSpPr>
            <a:spLocks noChangeArrowheads="1"/>
          </p:cNvSpPr>
          <p:nvPr/>
        </p:nvSpPr>
        <p:spPr bwMode="auto">
          <a:xfrm>
            <a:off x="5472113" y="3498034"/>
            <a:ext cx="395287" cy="360362"/>
          </a:xfrm>
          <a:prstGeom prst="ellipse">
            <a:avLst/>
          </a:prstGeom>
          <a:noFill/>
          <a:ln w="158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AU" alt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5400675" y="1880828"/>
            <a:ext cx="503238" cy="216024"/>
          </a:xfrm>
          <a:prstGeom prst="rect">
            <a:avLst/>
          </a:prstGeom>
          <a:solidFill>
            <a:srgbClr val="92D050">
              <a:alpha val="5607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AU" alt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5400675" y="2096852"/>
            <a:ext cx="503238" cy="4321175"/>
          </a:xfrm>
          <a:prstGeom prst="rect">
            <a:avLst/>
          </a:prstGeom>
          <a:solidFill>
            <a:srgbClr val="92D050">
              <a:alpha val="1098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321320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8" grpId="0" animBg="1"/>
      <p:bldP spid="11" grpId="0" animBg="1"/>
      <p:bldP spid="12" grpId="0" animBg="1"/>
      <p:bldP spid="13" grpId="0" animBg="1"/>
      <p:bldP spid="15" grpId="0" animBg="1"/>
      <p:bldP spid="16" grpId="0" animBg="1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val 2"/>
          <p:cNvSpPr>
            <a:spLocks noChangeAspect="1" noChangeArrowheads="1"/>
          </p:cNvSpPr>
          <p:nvPr/>
        </p:nvSpPr>
        <p:spPr bwMode="auto">
          <a:xfrm>
            <a:off x="8856029" y="6489340"/>
            <a:ext cx="144463" cy="142875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800" dirty="0">
                <a:latin typeface="Arial" charset="0"/>
              </a:rPr>
              <a:t>L</a:t>
            </a:r>
          </a:p>
        </p:txBody>
      </p:sp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82161"/>
            <a:ext cx="7668852" cy="6201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5880943" y="2812926"/>
            <a:ext cx="20034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AU" altLang="en-US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T3(1) Item 10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6240996" y="3316982"/>
            <a:ext cx="11033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AU" altLang="en-US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T13 C2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6478488" y="3825044"/>
            <a:ext cx="685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AU" altLang="en-US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54A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6397526" y="4829150"/>
            <a:ext cx="7667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AU" altLang="en-US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0.82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6264188" y="4325094"/>
            <a:ext cx="11033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AU" altLang="en-US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T24 C7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6091386" y="5233466"/>
            <a:ext cx="15049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AU" altLang="en-US" sz="1600" b="1">
                <a:solidFill>
                  <a:srgbClr val="FF0000"/>
                </a:solidFill>
                <a:latin typeface="Comic Sans MS" panose="030F0702030302020204" pitchFamily="66" charset="0"/>
              </a:rPr>
              <a:t>= 54 x 0.82 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6119961" y="5520804"/>
            <a:ext cx="123031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AU" altLang="en-US" sz="1600" b="1">
                <a:solidFill>
                  <a:srgbClr val="0000FF"/>
                </a:solidFill>
                <a:latin typeface="Comic Sans MS" panose="030F0702030302020204" pitchFamily="66" charset="0"/>
              </a:rPr>
              <a:t>= 44.28A 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6323161" y="5917679"/>
            <a:ext cx="685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AU" altLang="en-US" sz="2000" b="1">
                <a:solidFill>
                  <a:srgbClr val="FF0000"/>
                </a:solidFill>
                <a:latin typeface="Comic Sans MS" panose="030F0702030302020204" pitchFamily="66" charset="0"/>
              </a:rPr>
              <a:t>40A</a:t>
            </a:r>
          </a:p>
        </p:txBody>
      </p:sp>
    </p:spTree>
    <p:extLst>
      <p:ext uri="{BB962C8B-B14F-4D97-AF65-F5344CB8AC3E}">
        <p14:creationId xmlns:p14="http://schemas.microsoft.com/office/powerpoint/2010/main" val="1588634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8" grpId="0"/>
      <p:bldP spid="9" grpId="0"/>
      <p:bldP spid="10" grpId="0"/>
      <p:bldP spid="14" grpId="0"/>
      <p:bldP spid="15" grpId="0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val 2"/>
          <p:cNvSpPr>
            <a:spLocks noChangeAspect="1" noChangeArrowheads="1"/>
          </p:cNvSpPr>
          <p:nvPr/>
        </p:nvSpPr>
        <p:spPr bwMode="auto">
          <a:xfrm>
            <a:off x="8856029" y="6489340"/>
            <a:ext cx="144463" cy="142875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800" dirty="0">
                <a:latin typeface="Arial" charset="0"/>
              </a:rPr>
              <a:t>L</a:t>
            </a: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547" y="516092"/>
            <a:ext cx="8176067" cy="5145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6235402" y="548680"/>
            <a:ext cx="15049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AU" altLang="en-US" sz="1600" b="1" dirty="0">
                <a:solidFill>
                  <a:srgbClr val="FF0000"/>
                </a:solidFill>
                <a:latin typeface="Comic Sans MS" panose="030F0702030302020204" pitchFamily="66" charset="0"/>
              </a:rPr>
              <a:t>= 54 x 0.82 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6263977" y="836018"/>
            <a:ext cx="123031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AU" altLang="en-US" sz="1600" b="1">
                <a:solidFill>
                  <a:srgbClr val="0000FF"/>
                </a:solidFill>
                <a:latin typeface="Comic Sans MS" panose="030F0702030302020204" pitchFamily="66" charset="0"/>
              </a:rPr>
              <a:t>= 44.28A 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6550496" y="1268897"/>
            <a:ext cx="685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AU" altLang="en-US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40A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5941564" y="2740918"/>
            <a:ext cx="226055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AU" altLang="en-US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N/A (up to 40A)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6694488" y="3280978"/>
            <a:ext cx="685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AU" altLang="en-US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40A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6730697" y="3789040"/>
            <a:ext cx="68640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AU" altLang="en-US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44A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6852629" y="4545124"/>
            <a:ext cx="3476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AU" altLang="en-US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Y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 rot="10800000" flipV="1">
            <a:off x="2303749" y="4505113"/>
            <a:ext cx="32543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AU" altLang="en-US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40 ≤ 40 ≤ 44</a:t>
            </a:r>
          </a:p>
        </p:txBody>
      </p:sp>
    </p:spTree>
    <p:extLst>
      <p:ext uri="{BB962C8B-B14F-4D97-AF65-F5344CB8AC3E}">
        <p14:creationId xmlns:p14="http://schemas.microsoft.com/office/powerpoint/2010/main" val="3123599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6" grpId="0"/>
      <p:bldP spid="17" grpId="0"/>
      <p:bldP spid="18" grpId="0"/>
      <p:bldP spid="19" grpId="0"/>
      <p:bldP spid="2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7.0&quot;&gt;&lt;object type=&quot;1&quot; unique_id=&quot;10001&quot;&gt;&lt;object type=&quot;8&quot; unique_id=&quot;10422&quot;&gt;&lt;/object&gt;&lt;object type=&quot;2&quot; unique_id=&quot;10423&quot;&gt;&lt;object type=&quot;3&quot; unique_id=&quot;10424&quot;&gt;&lt;property id=&quot;20148&quot; value=&quot;5&quot;/&gt;&lt;property id=&quot;20300&quot; value=&quot;Slide 1&quot;/&gt;&lt;property id=&quot;20307&quot; value=&quot;372&quot;/&gt;&lt;/object&gt;&lt;object type=&quot;3&quot; unique_id=&quot;10425&quot;&gt;&lt;property id=&quot;20148&quot; value=&quot;5&quot;/&gt;&lt;property id=&quot;20300&quot; value=&quot;Slide 2&quot;/&gt;&lt;property id=&quot;20307&quot; value=&quot;293&quot;/&gt;&lt;/object&gt;&lt;object type=&quot;3&quot; unique_id=&quot;10426&quot;&gt;&lt;property id=&quot;20148&quot; value=&quot;5&quot;/&gt;&lt;property id=&quot;20300&quot; value=&quot;Slide 3&quot;/&gt;&lt;property id=&quot;20307&quot; value=&quot;374&quot;/&gt;&lt;/object&gt;&lt;object type=&quot;3&quot; unique_id=&quot;10427&quot;&gt;&lt;property id=&quot;20148&quot; value=&quot;5&quot;/&gt;&lt;property id=&quot;20300&quot; value=&quot;Slide 4&quot;/&gt;&lt;property id=&quot;20307&quot; value=&quot;295&quot;/&gt;&lt;/object&gt;&lt;object type=&quot;3&quot; unique_id=&quot;10428&quot;&gt;&lt;property id=&quot;20148&quot; value=&quot;5&quot;/&gt;&lt;property id=&quot;20300&quot; value=&quot;Slide 5&quot;/&gt;&lt;property id=&quot;20307&quot; value=&quot;296&quot;/&gt;&lt;/object&gt;&lt;object type=&quot;3&quot; unique_id=&quot;10429&quot;&gt;&lt;property id=&quot;20148&quot; value=&quot;5&quot;/&gt;&lt;property id=&quot;20300&quot; value=&quot;Slide 6&quot;/&gt;&lt;property id=&quot;20307&quot; value=&quot;297&quot;/&gt;&lt;/object&gt;&lt;object type=&quot;3&quot; unique_id=&quot;10430&quot;&gt;&lt;property id=&quot;20148&quot; value=&quot;5&quot;/&gt;&lt;property id=&quot;20300&quot; value=&quot;Slide 7&quot;/&gt;&lt;property id=&quot;20307&quot; value=&quot;298&quot;/&gt;&lt;/object&gt;&lt;object type=&quot;3&quot; unique_id=&quot;10431&quot;&gt;&lt;property id=&quot;20148&quot; value=&quot;5&quot;/&gt;&lt;property id=&quot;20300&quot; value=&quot;Slide 8&quot;/&gt;&lt;property id=&quot;20307&quot; value=&quot;299&quot;/&gt;&lt;/object&gt;&lt;object type=&quot;3&quot; unique_id=&quot;10432&quot;&gt;&lt;property id=&quot;20148&quot; value=&quot;5&quot;/&gt;&lt;property id=&quot;20300&quot; value=&quot;Slide 9&quot;/&gt;&lt;property id=&quot;20307&quot; value=&quot;300&quot;/&gt;&lt;/object&gt;&lt;object type=&quot;3&quot; unique_id=&quot;10433&quot;&gt;&lt;property id=&quot;20148&quot; value=&quot;5&quot;/&gt;&lt;property id=&quot;20300&quot; value=&quot;Slide 10&quot;/&gt;&lt;property id=&quot;20307&quot; value=&quot;369&quot;/&gt;&lt;/object&gt;&lt;object type=&quot;3&quot; unique_id=&quot;10434&quot;&gt;&lt;property id=&quot;20148&quot; value=&quot;5&quot;/&gt;&lt;property id=&quot;20300&quot; value=&quot;Slide 11&quot;/&gt;&lt;property id=&quot;20307&quot; value=&quot;370&quot;/&gt;&lt;/object&gt;&lt;object type=&quot;3&quot; unique_id=&quot;10435&quot;&gt;&lt;property id=&quot;20148&quot; value=&quot;5&quot;/&gt;&lt;property id=&quot;20300&quot; value=&quot;Slide 12&quot;/&gt;&lt;property id=&quot;20307&quot; value=&quot;303&quot;/&gt;&lt;/object&gt;&lt;object type=&quot;3&quot; unique_id=&quot;10436&quot;&gt;&lt;property id=&quot;20148&quot; value=&quot;5&quot;/&gt;&lt;property id=&quot;20300&quot; value=&quot;Slide 13&quot;/&gt;&lt;property id=&quot;20307&quot; value=&quot;304&quot;/&gt;&lt;/object&gt;&lt;object type=&quot;3&quot; unique_id=&quot;10437&quot;&gt;&lt;property id=&quot;20148&quot; value=&quot;5&quot;/&gt;&lt;property id=&quot;20300&quot; value=&quot;Slide 14&quot;/&gt;&lt;property id=&quot;20307&quot; value=&quot;305&quot;/&gt;&lt;/object&gt;&lt;object type=&quot;3&quot; unique_id=&quot;10438&quot;&gt;&lt;property id=&quot;20148&quot; value=&quot;5&quot;/&gt;&lt;property id=&quot;20300&quot; value=&quot;Slide 15&quot;/&gt;&lt;property id=&quot;20307&quot; value=&quot;306&quot;/&gt;&lt;/object&gt;&lt;object type=&quot;3&quot; unique_id=&quot;10439&quot;&gt;&lt;property id=&quot;20148&quot; value=&quot;5&quot;/&gt;&lt;property id=&quot;20300&quot; value=&quot;Slide 16&quot;/&gt;&lt;property id=&quot;20307&quot; value=&quot;307&quot;/&gt;&lt;/object&gt;&lt;object type=&quot;3&quot; unique_id=&quot;10440&quot;&gt;&lt;property id=&quot;20148&quot; value=&quot;5&quot;/&gt;&lt;property id=&quot;20300&quot; value=&quot;Slide 17&quot;/&gt;&lt;property id=&quot;20307&quot; value=&quot;308&quot;/&gt;&lt;/object&gt;&lt;object type=&quot;3&quot; unique_id=&quot;10441&quot;&gt;&lt;property id=&quot;20148&quot; value=&quot;5&quot;/&gt;&lt;property id=&quot;20300&quot; value=&quot;Slide 18&quot;/&gt;&lt;property id=&quot;20307&quot; value=&quot;309&quot;/&gt;&lt;/object&gt;&lt;object type=&quot;3&quot; unique_id=&quot;10442&quot;&gt;&lt;property id=&quot;20148&quot; value=&quot;5&quot;/&gt;&lt;property id=&quot;20300&quot; value=&quot;Slide 19&quot;/&gt;&lt;property id=&quot;20307&quot; value=&quot;310&quot;/&gt;&lt;/object&gt;&lt;object type=&quot;3&quot; unique_id=&quot;10443&quot;&gt;&lt;property id=&quot;20148&quot; value=&quot;5&quot;/&gt;&lt;property id=&quot;20300&quot; value=&quot;Slide 20&quot;/&gt;&lt;property id=&quot;20307&quot; value=&quot;311&quot;/&gt;&lt;/object&gt;&lt;object type=&quot;3&quot; unique_id=&quot;10444&quot;&gt;&lt;property id=&quot;20148&quot; value=&quot;5&quot;/&gt;&lt;property id=&quot;20300&quot; value=&quot;Slide 21&quot;/&gt;&lt;property id=&quot;20307&quot; value=&quot;312&quot;/&gt;&lt;/object&gt;&lt;object type=&quot;3&quot; unique_id=&quot;10445&quot;&gt;&lt;property id=&quot;20148&quot; value=&quot;5&quot;/&gt;&lt;property id=&quot;20300&quot; value=&quot;Slide 22&quot;/&gt;&lt;property id=&quot;20307&quot; value=&quot;313&quot;/&gt;&lt;/object&gt;&lt;object type=&quot;3&quot; unique_id=&quot;10446&quot;&gt;&lt;property id=&quot;20148&quot; value=&quot;5&quot;/&gt;&lt;property id=&quot;20300&quot; value=&quot;Slide 23&quot;/&gt;&lt;property id=&quot;20307&quot; value=&quot;314&quot;/&gt;&lt;/object&gt;&lt;object type=&quot;3&quot; unique_id=&quot;10447&quot;&gt;&lt;property id=&quot;20148&quot; value=&quot;5&quot;/&gt;&lt;property id=&quot;20300&quot; value=&quot;Slide 24&quot;/&gt;&lt;property id=&quot;20307&quot; value=&quot;315&quot;/&gt;&lt;/object&gt;&lt;object type=&quot;3&quot; unique_id=&quot;10448&quot;&gt;&lt;property id=&quot;20148&quot; value=&quot;5&quot;/&gt;&lt;property id=&quot;20300&quot; value=&quot;Slide 25&quot;/&gt;&lt;property id=&quot;20307&quot; value=&quot;316&quot;/&gt;&lt;/object&gt;&lt;object type=&quot;3&quot; unique_id=&quot;10449&quot;&gt;&lt;property id=&quot;20148&quot; value=&quot;5&quot;/&gt;&lt;property id=&quot;20300&quot; value=&quot;Slide 26&quot;/&gt;&lt;property id=&quot;20307&quot; value=&quot;317&quot;/&gt;&lt;/object&gt;&lt;object type=&quot;3&quot; unique_id=&quot;10450&quot;&gt;&lt;property id=&quot;20148&quot; value=&quot;5&quot;/&gt;&lt;property id=&quot;20300&quot; value=&quot;Slide 27&quot;/&gt;&lt;property id=&quot;20307&quot; value=&quot;379&quot;/&gt;&lt;/object&gt;&lt;object type=&quot;3&quot; unique_id=&quot;10451&quot;&gt;&lt;property id=&quot;20148&quot; value=&quot;5&quot;/&gt;&lt;property id=&quot;20300&quot; value=&quot;Slide 28&quot;/&gt;&lt;property id=&quot;20307&quot; value=&quot;318&quot;/&gt;&lt;/object&gt;&lt;object type=&quot;3&quot; unique_id=&quot;10452&quot;&gt;&lt;property id=&quot;20148&quot; value=&quot;5&quot;/&gt;&lt;property id=&quot;20300&quot; value=&quot;Slide 29&quot;/&gt;&lt;property id=&quot;20307&quot; value=&quot;319&quot;/&gt;&lt;/object&gt;&lt;object type=&quot;3&quot; unique_id=&quot;10453&quot;&gt;&lt;property id=&quot;20148&quot; value=&quot;5&quot;/&gt;&lt;property id=&quot;20300&quot; value=&quot;Slide 30&quot;/&gt;&lt;property id=&quot;20307&quot; value=&quot;320&quot;/&gt;&lt;/object&gt;&lt;object type=&quot;3&quot; unique_id=&quot;10454&quot;&gt;&lt;property id=&quot;20148&quot; value=&quot;5&quot;/&gt;&lt;property id=&quot;20300&quot; value=&quot;Slide 31&quot;/&gt;&lt;property id=&quot;20307&quot; value=&quot;321&quot;/&gt;&lt;/object&gt;&lt;object type=&quot;3&quot; unique_id=&quot;10455&quot;&gt;&lt;property id=&quot;20148&quot; value=&quot;5&quot;/&gt;&lt;property id=&quot;20300&quot; value=&quot;Slide 32&quot;/&gt;&lt;property id=&quot;20307&quot; value=&quot;322&quot;/&gt;&lt;/object&gt;&lt;object type=&quot;3&quot; unique_id=&quot;10456&quot;&gt;&lt;property id=&quot;20148&quot; value=&quot;5&quot;/&gt;&lt;property id=&quot;20300&quot; value=&quot;Slide 33&quot;/&gt;&lt;property id=&quot;20307&quot; value=&quot;323&quot;/&gt;&lt;/object&gt;&lt;object type=&quot;3&quot; unique_id=&quot;10457&quot;&gt;&lt;property id=&quot;20148&quot; value=&quot;5&quot;/&gt;&lt;property id=&quot;20300&quot; value=&quot;Slide 34&quot;/&gt;&lt;property id=&quot;20307&quot; value=&quot;324&quot;/&gt;&lt;/object&gt;&lt;object type=&quot;3&quot; unique_id=&quot;10458&quot;&gt;&lt;property id=&quot;20148&quot; value=&quot;5&quot;/&gt;&lt;property id=&quot;20300&quot; value=&quot;Slide 35&quot;/&gt;&lt;property id=&quot;20307&quot; value=&quot;375&quot;/&gt;&lt;/object&gt;&lt;object type=&quot;3&quot; unique_id=&quot;10459&quot;&gt;&lt;property id=&quot;20148&quot; value=&quot;5&quot;/&gt;&lt;property id=&quot;20300&quot; value=&quot;Slide 36&quot;/&gt;&lt;property id=&quot;20307&quot; value=&quot;325&quot;/&gt;&lt;/object&gt;&lt;object type=&quot;3&quot; unique_id=&quot;10460&quot;&gt;&lt;property id=&quot;20148&quot; value=&quot;5&quot;/&gt;&lt;property id=&quot;20300&quot; value=&quot;Slide 37&quot;/&gt;&lt;property id=&quot;20307&quot; value=&quot;326&quot;/&gt;&lt;/object&gt;&lt;object type=&quot;3&quot; unique_id=&quot;10461&quot;&gt;&lt;property id=&quot;20148&quot; value=&quot;5&quot;/&gt;&lt;property id=&quot;20300&quot; value=&quot;Slide 38&quot;/&gt;&lt;property id=&quot;20307&quot; value=&quot;327&quot;/&gt;&lt;/object&gt;&lt;object type=&quot;3&quot; unique_id=&quot;10462&quot;&gt;&lt;property id=&quot;20148&quot; value=&quot;5&quot;/&gt;&lt;property id=&quot;20300&quot; value=&quot;Slide 39&quot;/&gt;&lt;property id=&quot;20307&quot; value=&quot;328&quot;/&gt;&lt;/object&gt;&lt;object type=&quot;3&quot; unique_id=&quot;10463&quot;&gt;&lt;property id=&quot;20148&quot; value=&quot;5&quot;/&gt;&lt;property id=&quot;20300&quot; value=&quot;Slide 40&quot;/&gt;&lt;property id=&quot;20307&quot; value=&quot;329&quot;/&gt;&lt;/object&gt;&lt;object type=&quot;3&quot; unique_id=&quot;10464&quot;&gt;&lt;property id=&quot;20148&quot; value=&quot;5&quot;/&gt;&lt;property id=&quot;20300&quot; value=&quot;Slide 41&quot;/&gt;&lt;property id=&quot;20307&quot; value=&quot;330&quot;/&gt;&lt;/object&gt;&lt;object type=&quot;3&quot; unique_id=&quot;10465&quot;&gt;&lt;property id=&quot;20148&quot; value=&quot;5&quot;/&gt;&lt;property id=&quot;20300&quot; value=&quot;Slide 42&quot;/&gt;&lt;property id=&quot;20307&quot; value=&quot;331&quot;/&gt;&lt;/object&gt;&lt;object type=&quot;3&quot; unique_id=&quot;10466&quot;&gt;&lt;property id=&quot;20148&quot; value=&quot;5&quot;/&gt;&lt;property id=&quot;20300&quot; value=&quot;Slide 43&quot;/&gt;&lt;property id=&quot;20307&quot; value=&quot;332&quot;/&gt;&lt;/object&gt;&lt;object type=&quot;3&quot; unique_id=&quot;10467&quot;&gt;&lt;property id=&quot;20148&quot; value=&quot;5&quot;/&gt;&lt;property id=&quot;20300&quot; value=&quot;Slide 44&quot;/&gt;&lt;property id=&quot;20307&quot; value=&quot;333&quot;/&gt;&lt;/object&gt;&lt;object type=&quot;3&quot; unique_id=&quot;10468&quot;&gt;&lt;property id=&quot;20148&quot; value=&quot;5&quot;/&gt;&lt;property id=&quot;20300&quot; value=&quot;Slide 45&quot;/&gt;&lt;property id=&quot;20307&quot; value=&quot;334&quot;/&gt;&lt;/object&gt;&lt;object type=&quot;3&quot; unique_id=&quot;10469&quot;&gt;&lt;property id=&quot;20148&quot; value=&quot;5&quot;/&gt;&lt;property id=&quot;20300&quot; value=&quot;Slide 46&quot;/&gt;&lt;property id=&quot;20307&quot; value=&quot;335&quot;/&gt;&lt;/object&gt;&lt;object type=&quot;3&quot; unique_id=&quot;10470&quot;&gt;&lt;property id=&quot;20148&quot; value=&quot;5&quot;/&gt;&lt;property id=&quot;20300&quot; value=&quot;Slide 47&quot;/&gt;&lt;property id=&quot;20307&quot; value=&quot;336&quot;/&gt;&lt;/object&gt;&lt;object type=&quot;3&quot; unique_id=&quot;10471&quot;&gt;&lt;property id=&quot;20148&quot; value=&quot;5&quot;/&gt;&lt;property id=&quot;20300&quot; value=&quot;Slide 48&quot;/&gt;&lt;property id=&quot;20307&quot; value=&quot;337&quot;/&gt;&lt;/object&gt;&lt;object type=&quot;3&quot; unique_id=&quot;10472&quot;&gt;&lt;property id=&quot;20148&quot; value=&quot;5&quot;/&gt;&lt;property id=&quot;20300&quot; value=&quot;Slide 49&quot;/&gt;&lt;property id=&quot;20307&quot; value=&quot;338&quot;/&gt;&lt;/object&gt;&lt;object type=&quot;3&quot; unique_id=&quot;10473&quot;&gt;&lt;property id=&quot;20148&quot; value=&quot;5&quot;/&gt;&lt;property id=&quot;20300&quot; value=&quot;Slide 50&quot;/&gt;&lt;property id=&quot;20307&quot; value=&quot;339&quot;/&gt;&lt;/object&gt;&lt;object type=&quot;3&quot; unique_id=&quot;10474&quot;&gt;&lt;property id=&quot;20148&quot; value=&quot;5&quot;/&gt;&lt;property id=&quot;20300&quot; value=&quot;Slide 51&quot;/&gt;&lt;property id=&quot;20307&quot; value=&quot;340&quot;/&gt;&lt;/object&gt;&lt;object type=&quot;3&quot; unique_id=&quot;10475&quot;&gt;&lt;property id=&quot;20148&quot; value=&quot;5&quot;/&gt;&lt;property id=&quot;20300&quot; value=&quot;Slide 52&quot;/&gt;&lt;property id=&quot;20307&quot; value=&quot;341&quot;/&gt;&lt;/object&gt;&lt;object type=&quot;3&quot; unique_id=&quot;10476&quot;&gt;&lt;property id=&quot;20148&quot; value=&quot;5&quot;/&gt;&lt;property id=&quot;20300&quot; value=&quot;Slide 53&quot;/&gt;&lt;property id=&quot;20307&quot; value=&quot;342&quot;/&gt;&lt;/object&gt;&lt;object type=&quot;3&quot; unique_id=&quot;10477&quot;&gt;&lt;property id=&quot;20148&quot; value=&quot;5&quot;/&gt;&lt;property id=&quot;20300&quot; value=&quot;Slide 54&quot;/&gt;&lt;property id=&quot;20307&quot; value=&quot;343&quot;/&gt;&lt;/object&gt;&lt;object type=&quot;3&quot; unique_id=&quot;10478&quot;&gt;&lt;property id=&quot;20148&quot; value=&quot;5&quot;/&gt;&lt;property id=&quot;20300&quot; value=&quot;Slide 55&quot;/&gt;&lt;property id=&quot;20307&quot; value=&quot;344&quot;/&gt;&lt;/object&gt;&lt;object type=&quot;3&quot; unique_id=&quot;10479&quot;&gt;&lt;property id=&quot;20148&quot; value=&quot;5&quot;/&gt;&lt;property id=&quot;20300&quot; value=&quot;Slide 56&quot;/&gt;&lt;property id=&quot;20307&quot; value=&quot;345&quot;/&gt;&lt;/object&gt;&lt;object type=&quot;3&quot; unique_id=&quot;10480&quot;&gt;&lt;property id=&quot;20148&quot; value=&quot;5&quot;/&gt;&lt;property id=&quot;20300&quot; value=&quot;Slide 57&quot;/&gt;&lt;property id=&quot;20307&quot; value=&quot;346&quot;/&gt;&lt;/object&gt;&lt;object type=&quot;3&quot; unique_id=&quot;10481&quot;&gt;&lt;property id=&quot;20148&quot; value=&quot;5&quot;/&gt;&lt;property id=&quot;20300&quot; value=&quot;Slide 58&quot;/&gt;&lt;property id=&quot;20307&quot; value=&quot;376&quot;/&gt;&lt;/object&gt;&lt;object type=&quot;3&quot; unique_id=&quot;10482&quot;&gt;&lt;property id=&quot;20148&quot; value=&quot;5&quot;/&gt;&lt;property id=&quot;20300&quot; value=&quot;Slide 59&quot;/&gt;&lt;property id=&quot;20307&quot; value=&quot;347&quot;/&gt;&lt;/object&gt;&lt;object type=&quot;3&quot; unique_id=&quot;10483&quot;&gt;&lt;property id=&quot;20148&quot; value=&quot;5&quot;/&gt;&lt;property id=&quot;20300&quot; value=&quot;Slide 60&quot;/&gt;&lt;property id=&quot;20307&quot; value=&quot;348&quot;/&gt;&lt;/object&gt;&lt;object type=&quot;3&quot; unique_id=&quot;10484&quot;&gt;&lt;property id=&quot;20148&quot; value=&quot;5&quot;/&gt;&lt;property id=&quot;20300&quot; value=&quot;Slide 61&quot;/&gt;&lt;property id=&quot;20307&quot; value=&quot;349&quot;/&gt;&lt;/object&gt;&lt;object type=&quot;3&quot; unique_id=&quot;10485&quot;&gt;&lt;property id=&quot;20148&quot; value=&quot;5&quot;/&gt;&lt;property id=&quot;20300&quot; value=&quot;Slide 62&quot;/&gt;&lt;property id=&quot;20307&quot; value=&quot;350&quot;/&gt;&lt;/object&gt;&lt;object type=&quot;3&quot; unique_id=&quot;10486&quot;&gt;&lt;property id=&quot;20148&quot; value=&quot;5&quot;/&gt;&lt;property id=&quot;20300&quot; value=&quot;Slide 63&quot;/&gt;&lt;property id=&quot;20307&quot; value=&quot;351&quot;/&gt;&lt;/object&gt;&lt;object type=&quot;3&quot; unique_id=&quot;10487&quot;&gt;&lt;property id=&quot;20148&quot; value=&quot;5&quot;/&gt;&lt;property id=&quot;20300&quot; value=&quot;Slide 66&quot;/&gt;&lt;property id=&quot;20307&quot; value=&quot;359&quot;/&gt;&lt;/object&gt;&lt;object type=&quot;3&quot; unique_id=&quot;10488&quot;&gt;&lt;property id=&quot;20148&quot; value=&quot;5&quot;/&gt;&lt;property id=&quot;20300&quot; value=&quot;Slide 67&quot;/&gt;&lt;property id=&quot;20307&quot; value=&quot;361&quot;/&gt;&lt;/object&gt;&lt;object type=&quot;3&quot; unique_id=&quot;10489&quot;&gt;&lt;property id=&quot;20148&quot; value=&quot;5&quot;/&gt;&lt;property id=&quot;20300&quot; value=&quot;Slide 68&quot;/&gt;&lt;property id=&quot;20307&quot; value=&quot;360&quot;/&gt;&lt;/object&gt;&lt;object type=&quot;3&quot; unique_id=&quot;10490&quot;&gt;&lt;property id=&quot;20148&quot; value=&quot;5&quot;/&gt;&lt;property id=&quot;20300&quot; value=&quot;Slide 69&quot;/&gt;&lt;property id=&quot;20307&quot; value=&quot;362&quot;/&gt;&lt;/object&gt;&lt;object type=&quot;3&quot; unique_id=&quot;10491&quot;&gt;&lt;property id=&quot;20148&quot; value=&quot;5&quot;/&gt;&lt;property id=&quot;20300&quot; value=&quot;Slide 70&quot;/&gt;&lt;property id=&quot;20307&quot; value=&quot;364&quot;/&gt;&lt;/object&gt;&lt;object type=&quot;3&quot; unique_id=&quot;10492&quot;&gt;&lt;property id=&quot;20148&quot; value=&quot;5&quot;/&gt;&lt;property id=&quot;20300&quot; value=&quot;Slide 71&quot;/&gt;&lt;property id=&quot;20307&quot; value=&quot;365&quot;/&gt;&lt;/object&gt;&lt;object type=&quot;3&quot; unique_id=&quot;10493&quot;&gt;&lt;property id=&quot;20148&quot; value=&quot;5&quot;/&gt;&lt;property id=&quot;20300&quot; value=&quot;Slide 72&quot;/&gt;&lt;property id=&quot;20307&quot; value=&quot;352&quot;/&gt;&lt;/object&gt;&lt;object type=&quot;3&quot; unique_id=&quot;10494&quot;&gt;&lt;property id=&quot;20148&quot; value=&quot;5&quot;/&gt;&lt;property id=&quot;20300&quot; value=&quot;Slide 73&quot;/&gt;&lt;property id=&quot;20307&quot; value=&quot;377&quot;/&gt;&lt;/object&gt;&lt;object type=&quot;3&quot; unique_id=&quot;10495&quot;&gt;&lt;property id=&quot;20148&quot; value=&quot;5&quot;/&gt;&lt;property id=&quot;20300&quot; value=&quot;Slide 74&quot;/&gt;&lt;property id=&quot;20307&quot; value=&quot;353&quot;/&gt;&lt;/object&gt;&lt;object type=&quot;3&quot; unique_id=&quot;10496&quot;&gt;&lt;property id=&quot;20148&quot; value=&quot;5&quot;/&gt;&lt;property id=&quot;20300&quot; value=&quot;Slide 75&quot;/&gt;&lt;property id=&quot;20307&quot; value=&quot;354&quot;/&gt;&lt;/object&gt;&lt;object type=&quot;3&quot; unique_id=&quot;10497&quot;&gt;&lt;property id=&quot;20148&quot; value=&quot;5&quot;/&gt;&lt;property id=&quot;20300&quot; value=&quot;Slide 76&quot;/&gt;&lt;property id=&quot;20307&quot; value=&quot;355&quot;/&gt;&lt;/object&gt;&lt;object type=&quot;3&quot; unique_id=&quot;10498&quot;&gt;&lt;property id=&quot;20148&quot; value=&quot;5&quot;/&gt;&lt;property id=&quot;20300&quot; value=&quot;Slide 77&quot;/&gt;&lt;property id=&quot;20307&quot; value=&quot;368&quot;/&gt;&lt;/object&gt;&lt;object type=&quot;3&quot; unique_id=&quot;10499&quot;&gt;&lt;property id=&quot;20148&quot; value=&quot;5&quot;/&gt;&lt;property id=&quot;20300&quot; value=&quot;Slide 78&quot;/&gt;&lt;property id=&quot;20307&quot; value=&quot;367&quot;/&gt;&lt;/object&gt;&lt;object type=&quot;3&quot; unique_id=&quot;10500&quot;&gt;&lt;property id=&quot;20148&quot; value=&quot;5&quot;/&gt;&lt;property id=&quot;20300&quot; value=&quot;Slide 79&quot;/&gt;&lt;property id=&quot;20307&quot; value=&quot;356&quot;/&gt;&lt;/object&gt;&lt;object type=&quot;3&quot; unique_id=&quot;10501&quot;&gt;&lt;property id=&quot;20148&quot; value=&quot;5&quot;/&gt;&lt;property id=&quot;20300&quot; value=&quot;Slide 80&quot;/&gt;&lt;property id=&quot;20307&quot; value=&quot;357&quot;/&gt;&lt;/object&gt;&lt;object type=&quot;3&quot; unique_id=&quot;10502&quot;&gt;&lt;property id=&quot;20148&quot; value=&quot;5&quot;/&gt;&lt;property id=&quot;20300&quot; value=&quot;Slide 81&quot;/&gt;&lt;property id=&quot;20307&quot; value=&quot;358&quot;/&gt;&lt;/object&gt;&lt;object type=&quot;3&quot; unique_id=&quot;10503&quot;&gt;&lt;property id=&quot;20148&quot; value=&quot;5&quot;/&gt;&lt;property id=&quot;20300&quot; value=&quot;Slide 82&quot;/&gt;&lt;property id=&quot;20307&quot; value=&quot;363&quot;/&gt;&lt;/object&gt;&lt;object type=&quot;3&quot; unique_id=&quot;10504&quot;&gt;&lt;property id=&quot;20148&quot; value=&quot;5&quot;/&gt;&lt;property id=&quot;20300&quot; value=&quot;Slide 83&quot;/&gt;&lt;property id=&quot;20307&quot; value=&quot;378&quot;/&gt;&lt;/object&gt;&lt;object type=&quot;3&quot; unique_id=&quot;10505&quot;&gt;&lt;property id=&quot;20148&quot; value=&quot;5&quot;/&gt;&lt;property id=&quot;20300&quot; value=&quot;Slide 84&quot;/&gt;&lt;property id=&quot;20307&quot; value=&quot;373&quot;/&gt;&lt;/object&gt;&lt;object type=&quot;3&quot; unique_id=&quot;10926&quot;&gt;&lt;property id=&quot;20148&quot; value=&quot;5&quot;/&gt;&lt;property id=&quot;20300&quot; value=&quot;Slide 64&quot;/&gt;&lt;property id=&quot;20307&quot; value=&quot;380&quot;/&gt;&lt;/object&gt;&lt;object type=&quot;3&quot; unique_id=&quot;10927&quot;&gt;&lt;property id=&quot;20148&quot; value=&quot;5&quot;/&gt;&lt;property id=&quot;20300&quot; value=&quot;Slide 65&quot;/&gt;&lt;property id=&quot;20307&quot; value=&quot;381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1_powerpoint-template-simple (1)">
  <a:themeElements>
    <a:clrScheme name="Custom 1">
      <a:dk1>
        <a:sysClr val="windowText" lastClr="000000"/>
      </a:dk1>
      <a:lt1>
        <a:sysClr val="window" lastClr="FFFFFF"/>
      </a:lt1>
      <a:dk2>
        <a:srgbClr val="262626"/>
      </a:dk2>
      <a:lt2>
        <a:srgbClr val="000000"/>
      </a:lt2>
      <a:accent1>
        <a:srgbClr val="4596CA"/>
      </a:accent1>
      <a:accent2>
        <a:srgbClr val="6AB3E3"/>
      </a:accent2>
      <a:accent3>
        <a:srgbClr val="8C84D6"/>
      </a:accent3>
      <a:accent4>
        <a:srgbClr val="F79475"/>
      </a:accent4>
      <a:accent5>
        <a:srgbClr val="262626"/>
      </a:accent5>
      <a:accent6>
        <a:srgbClr val="58595B"/>
      </a:accent6>
      <a:hlink>
        <a:srgbClr val="808080"/>
      </a:hlink>
      <a:folHlink>
        <a:srgbClr val="58595B"/>
      </a:folHlink>
    </a:clrScheme>
    <a:fontScheme name="TAFE Font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E6E6E6"/>
        </a:solidFill>
        <a:ln>
          <a:noFill/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2" id="{B870BA68-FAC2-4947-9809-F0E3290765B9}" vid="{E12651EF-3267-B546-BB53-1A3A152033E5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11052</TotalTime>
  <Words>1399</Words>
  <Application>Microsoft Office PowerPoint</Application>
  <PresentationFormat>On-screen Show (4:3)</PresentationFormat>
  <Paragraphs>390</Paragraphs>
  <Slides>94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94</vt:i4>
      </vt:variant>
    </vt:vector>
  </HeadingPairs>
  <TitlesOfParts>
    <vt:vector size="100" baseType="lpstr">
      <vt:lpstr>Arial</vt:lpstr>
      <vt:lpstr>Calibri</vt:lpstr>
      <vt:lpstr>Comic Sans MS</vt:lpstr>
      <vt:lpstr>Times New Roman</vt:lpstr>
      <vt:lpstr>Wingdings</vt:lpstr>
      <vt:lpstr>1_powerpoint-template-simple (1)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END OF LESSON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DET NSW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Graeme Batten;Michael Dielman</dc:creator>
  <cp:lastModifiedBy>Kevin Kean</cp:lastModifiedBy>
  <cp:revision>402</cp:revision>
  <cp:lastPrinted>2018-04-30T05:23:25Z</cp:lastPrinted>
  <dcterms:created xsi:type="dcterms:W3CDTF">2005-06-29T04:42:32Z</dcterms:created>
  <dcterms:modified xsi:type="dcterms:W3CDTF">2021-08-11T07:33:54Z</dcterms:modified>
</cp:coreProperties>
</file>