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sldIdLst>
    <p:sldId id="256" r:id="rId2"/>
    <p:sldId id="311" r:id="rId3"/>
    <p:sldId id="257" r:id="rId4"/>
    <p:sldId id="258" r:id="rId5"/>
    <p:sldId id="259" r:id="rId6"/>
    <p:sldId id="260" r:id="rId7"/>
    <p:sldId id="313" r:id="rId8"/>
    <p:sldId id="261" r:id="rId9"/>
    <p:sldId id="270" r:id="rId10"/>
    <p:sldId id="271" r:id="rId11"/>
    <p:sldId id="312" r:id="rId12"/>
    <p:sldId id="267" r:id="rId13"/>
    <p:sldId id="268" r:id="rId14"/>
    <p:sldId id="269" r:id="rId15"/>
    <p:sldId id="272" r:id="rId16"/>
    <p:sldId id="273" r:id="rId17"/>
    <p:sldId id="274" r:id="rId18"/>
    <p:sldId id="275" r:id="rId19"/>
    <p:sldId id="276" r:id="rId20"/>
    <p:sldId id="277" r:id="rId21"/>
    <p:sldId id="278" r:id="rId22"/>
    <p:sldId id="279" r:id="rId23"/>
    <p:sldId id="280" r:id="rId24"/>
    <p:sldId id="308" r:id="rId25"/>
    <p:sldId id="281" r:id="rId26"/>
    <p:sldId id="282" r:id="rId27"/>
    <p:sldId id="309" r:id="rId28"/>
    <p:sldId id="283" r:id="rId29"/>
    <p:sldId id="284" r:id="rId30"/>
    <p:sldId id="310"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FF3300"/>
    <a:srgbClr val="99003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39" autoAdjust="0"/>
    <p:restoredTop sz="94660"/>
  </p:normalViewPr>
  <p:slideViewPr>
    <p:cSldViewPr snapToGrid="0">
      <p:cViewPr varScale="1">
        <p:scale>
          <a:sx n="108" d="100"/>
          <a:sy n="108" d="100"/>
        </p:scale>
        <p:origin x="172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CFDA4007-E0F9-4102-99EF-F3CF24355687}" type="datetimeFigureOut">
              <a:rPr lang="en-AU" smtClean="0"/>
              <a:pPr/>
              <a:t>27/08/2021</a:t>
            </a:fld>
            <a:endParaRPr lang="en-AU" dirty="0"/>
          </a:p>
        </p:txBody>
      </p:sp>
      <p:sp>
        <p:nvSpPr>
          <p:cNvPr id="17" name="Footer Placeholder 16"/>
          <p:cNvSpPr>
            <a:spLocks noGrp="1"/>
          </p:cNvSpPr>
          <p:nvPr>
            <p:ph type="ftr" sz="quarter" idx="11"/>
          </p:nvPr>
        </p:nvSpPr>
        <p:spPr/>
        <p:txBody>
          <a:bodyPr/>
          <a:lstStyle/>
          <a:p>
            <a:endParaRPr lang="en-AU" dirty="0"/>
          </a:p>
        </p:txBody>
      </p:sp>
      <p:sp>
        <p:nvSpPr>
          <p:cNvPr id="29" name="Slide Number Placeholder 28"/>
          <p:cNvSpPr>
            <a:spLocks noGrp="1"/>
          </p:cNvSpPr>
          <p:nvPr>
            <p:ph type="sldNum" sz="quarter" idx="12"/>
          </p:nvPr>
        </p:nvSpPr>
        <p:spPr/>
        <p:txBody>
          <a:bodyPr/>
          <a:lstStyle/>
          <a:p>
            <a:fld id="{0748283C-E5FC-4415-8F7D-9F17145FB039}" type="slidenum">
              <a:rPr lang="en-AU" smtClean="0"/>
              <a:pPr/>
              <a:t>‹#›</a:t>
            </a:fld>
            <a:endParaRPr lang="en-AU"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FDA4007-E0F9-4102-99EF-F3CF24355687}" type="datetimeFigureOut">
              <a:rPr lang="en-AU" smtClean="0"/>
              <a:pPr/>
              <a:t>27/08/2021</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748283C-E5FC-4415-8F7D-9F17145FB039}" type="slidenum">
              <a:rPr lang="en-AU" smtClean="0"/>
              <a:pPr/>
              <a:t>‹#›</a:t>
            </a:fld>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FDA4007-E0F9-4102-99EF-F3CF24355687}" type="datetimeFigureOut">
              <a:rPr lang="en-AU" smtClean="0"/>
              <a:pPr/>
              <a:t>27/08/2021</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748283C-E5FC-4415-8F7D-9F17145FB039}" type="slidenum">
              <a:rPr lang="en-AU" smtClean="0"/>
              <a:pPr/>
              <a:t>‹#›</a:t>
            </a:fld>
            <a:endParaRPr lang="en-A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FDA4007-E0F9-4102-99EF-F3CF24355687}" type="datetimeFigureOut">
              <a:rPr lang="en-AU" smtClean="0"/>
              <a:pPr/>
              <a:t>27/08/2021</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748283C-E5FC-4415-8F7D-9F17145FB039}" type="slidenum">
              <a:rPr lang="en-AU" smtClean="0"/>
              <a:pPr/>
              <a:t>‹#›</a:t>
            </a:fld>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FDA4007-E0F9-4102-99EF-F3CF24355687}" type="datetimeFigureOut">
              <a:rPr lang="en-AU" smtClean="0"/>
              <a:pPr/>
              <a:t>27/08/2021</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a:xfrm>
            <a:off x="7924800" y="6416675"/>
            <a:ext cx="762000" cy="365125"/>
          </a:xfrm>
        </p:spPr>
        <p:txBody>
          <a:bodyPr/>
          <a:lstStyle/>
          <a:p>
            <a:fld id="{0748283C-E5FC-4415-8F7D-9F17145FB039}" type="slidenum">
              <a:rPr lang="en-AU" smtClean="0"/>
              <a:pPr/>
              <a:t>‹#›</a:t>
            </a:fld>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FDA4007-E0F9-4102-99EF-F3CF24355687}" type="datetimeFigureOut">
              <a:rPr lang="en-AU" smtClean="0"/>
              <a:pPr/>
              <a:t>27/08/2021</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0748283C-E5FC-4415-8F7D-9F17145FB039}" type="slidenum">
              <a:rPr lang="en-AU" smtClean="0"/>
              <a:pPr/>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CFDA4007-E0F9-4102-99EF-F3CF24355687}" type="datetimeFigureOut">
              <a:rPr lang="en-AU" smtClean="0"/>
              <a:pPr/>
              <a:t>27/08/2021</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0748283C-E5FC-4415-8F7D-9F17145FB039}" type="slidenum">
              <a:rPr lang="en-AU" smtClean="0"/>
              <a:pPr/>
              <a:t>‹#›</a:t>
            </a:fld>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CFDA4007-E0F9-4102-99EF-F3CF24355687}" type="datetimeFigureOut">
              <a:rPr lang="en-AU" smtClean="0"/>
              <a:pPr/>
              <a:t>27/08/2021</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0748283C-E5FC-4415-8F7D-9F17145FB039}" type="slidenum">
              <a:rPr lang="en-AU" smtClean="0"/>
              <a:pPr/>
              <a:t>‹#›</a:t>
            </a:fld>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DA4007-E0F9-4102-99EF-F3CF24355687}" type="datetimeFigureOut">
              <a:rPr lang="en-AU" smtClean="0"/>
              <a:pPr/>
              <a:t>27/08/2021</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0748283C-E5FC-4415-8F7D-9F17145FB039}" type="slidenum">
              <a:rPr lang="en-AU" smtClean="0"/>
              <a:pPr/>
              <a:t>‹#›</a:t>
            </a:fld>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FDA4007-E0F9-4102-99EF-F3CF24355687}" type="datetimeFigureOut">
              <a:rPr lang="en-AU" smtClean="0"/>
              <a:pPr/>
              <a:t>27/08/2021</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0748283C-E5FC-4415-8F7D-9F17145FB039}" type="slidenum">
              <a:rPr lang="en-AU" smtClean="0"/>
              <a:pPr/>
              <a:t>‹#›</a:t>
            </a:fld>
            <a:endParaRPr lang="en-A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a:solidFill>
                  <a:schemeClr val="lt1"/>
                </a:solidFill>
                <a:latin typeface="+mn-lt"/>
                <a:ea typeface="+mn-ea"/>
                <a:cs typeface="+mn-cs"/>
              </a:rPr>
              <a:t>Click icon to add picture</a:t>
            </a: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FDA4007-E0F9-4102-99EF-F3CF24355687}" type="datetimeFigureOut">
              <a:rPr lang="en-AU" smtClean="0"/>
              <a:pPr/>
              <a:t>27/08/2021</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0748283C-E5FC-4415-8F7D-9F17145FB039}" type="slidenum">
              <a:rPr lang="en-AU" smtClean="0"/>
              <a:pPr/>
              <a:t>‹#›</a:t>
            </a:fld>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gs>
            <a:gs pos="64999">
              <a:srgbClr val="F0EBD5"/>
            </a:gs>
            <a:gs pos="100000">
              <a:srgbClr val="D1C39F"/>
            </a:gs>
          </a:gsLst>
          <a:lin ang="16200000" scaled="1"/>
          <a:tileRect/>
        </a:gra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CFDA4007-E0F9-4102-99EF-F3CF24355687}" type="datetimeFigureOut">
              <a:rPr lang="en-AU" smtClean="0"/>
              <a:pPr/>
              <a:t>27/08/2021</a:t>
            </a:fld>
            <a:endParaRPr lang="en-AU"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AU"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0748283C-E5FC-4415-8F7D-9F17145FB039}" type="slidenum">
              <a:rPr lang="en-AU" smtClean="0"/>
              <a:pPr/>
              <a:t>‹#›</a:t>
            </a:fld>
            <a:endParaRPr lang="en-AU"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oleObject" Target="../embeddings/oleObject2.bin"/><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oleObject" Target="../embeddings/oleObject3.bin"/><Relationship Id="rId1" Type="http://schemas.openxmlformats.org/officeDocument/2006/relationships/slideLayout" Target="../slideLayouts/slideLayout7.xml"/><Relationship Id="rId5" Type="http://schemas.openxmlformats.org/officeDocument/2006/relationships/image" Target="../media/image12.wmf"/><Relationship Id="rId4" Type="http://schemas.openxmlformats.org/officeDocument/2006/relationships/oleObject" Target="../embeddings/oleObject4.bin"/></Relationships>
</file>

<file path=ppt/slides/_rels/slide2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5.bin"/><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6.bin"/><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7.bin"/><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8.bin"/><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7.png"/><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9.bin"/><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AU" dirty="0">
                <a:solidFill>
                  <a:schemeClr val="tx1"/>
                </a:solidFill>
                <a:effectLst/>
              </a:rPr>
              <a:t>Section 9 – Selecting protection devices</a:t>
            </a:r>
          </a:p>
        </p:txBody>
      </p:sp>
      <p:sp>
        <p:nvSpPr>
          <p:cNvPr id="7" name="Content Placeholder 6"/>
          <p:cNvSpPr>
            <a:spLocks noGrp="1"/>
          </p:cNvSpPr>
          <p:nvPr>
            <p:ph idx="1"/>
          </p:nvPr>
        </p:nvSpPr>
        <p:spPr/>
        <p:txBody>
          <a:bodyPr/>
          <a:lstStyle/>
          <a:p>
            <a:pPr marL="137160" indent="0">
              <a:buNone/>
            </a:pPr>
            <a:r>
              <a:rPr lang="en-AU" b="1" dirty="0"/>
              <a:t>Topics </a:t>
            </a:r>
          </a:p>
          <a:p>
            <a:pPr marL="137160" indent="0">
              <a:buNone/>
            </a:pPr>
            <a:r>
              <a:rPr lang="en-AU" dirty="0"/>
              <a:t>•	Selecting overload protection devices </a:t>
            </a:r>
          </a:p>
          <a:p>
            <a:pPr marL="137160" indent="0">
              <a:buNone/>
            </a:pPr>
            <a:r>
              <a:rPr lang="en-AU" dirty="0"/>
              <a:t>•	Short-circuit hazards </a:t>
            </a:r>
          </a:p>
          <a:p>
            <a:pPr marL="137160" indent="0">
              <a:buNone/>
            </a:pPr>
            <a:r>
              <a:rPr lang="en-AU" dirty="0"/>
              <a:t>•	Selecting short-circuit protection devices</a:t>
            </a:r>
          </a:p>
          <a:p>
            <a:pPr marL="137160" indent="0">
              <a:buNone/>
            </a:pPr>
            <a:r>
              <a:rPr lang="en-AU" dirty="0"/>
              <a:t>•	Protection against indirect contact</a:t>
            </a:r>
          </a:p>
          <a:p>
            <a:pPr marL="137160" indent="0">
              <a:buNone/>
            </a:pPr>
            <a:r>
              <a:rPr lang="en-AU" dirty="0"/>
              <a:t>•	AS 3000 Requirements</a:t>
            </a:r>
          </a:p>
          <a:p>
            <a:endParaRPr lang="en-AU" dirty="0"/>
          </a:p>
        </p:txBody>
      </p:sp>
    </p:spTree>
    <p:extLst>
      <p:ext uri="{BB962C8B-B14F-4D97-AF65-F5344CB8AC3E}">
        <p14:creationId xmlns:p14="http://schemas.microsoft.com/office/powerpoint/2010/main" val="861894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5908" y="605214"/>
            <a:ext cx="7964129" cy="5616922"/>
          </a:xfrm>
          <a:prstGeom prst="rect">
            <a:avLst/>
          </a:prstGeom>
        </p:spPr>
        <p:txBody>
          <a:bodyPr wrap="square">
            <a:spAutoFit/>
          </a:bodyPr>
          <a:lstStyle/>
          <a:p>
            <a:r>
              <a:rPr lang="en-AU" dirty="0"/>
              <a:t>If the following equations are true the circuit will operate correctly under normal conditions and the circuit protection will operate in the required time if the circuit is overloaded. </a:t>
            </a:r>
          </a:p>
          <a:p>
            <a:r>
              <a:rPr lang="en-AU" dirty="0"/>
              <a:t>                                             </a:t>
            </a:r>
            <a:r>
              <a:rPr lang="en-AU" b="1" dirty="0">
                <a:solidFill>
                  <a:srgbClr val="FF0000"/>
                </a:solidFill>
              </a:rPr>
              <a:t>I</a:t>
            </a:r>
            <a:r>
              <a:rPr lang="en-AU" b="1" baseline="-25000" dirty="0">
                <a:solidFill>
                  <a:srgbClr val="FF0000"/>
                </a:solidFill>
              </a:rPr>
              <a:t>B </a:t>
            </a:r>
            <a:r>
              <a:rPr lang="en-AU" b="1" dirty="0">
                <a:solidFill>
                  <a:srgbClr val="FF0000"/>
                </a:solidFill>
              </a:rPr>
              <a:t>≤ I</a:t>
            </a:r>
            <a:r>
              <a:rPr lang="en-AU" b="1" baseline="-25000" dirty="0">
                <a:solidFill>
                  <a:srgbClr val="FF0000"/>
                </a:solidFill>
              </a:rPr>
              <a:t>N </a:t>
            </a:r>
            <a:r>
              <a:rPr lang="en-AU" b="1" dirty="0">
                <a:solidFill>
                  <a:srgbClr val="FF0000"/>
                </a:solidFill>
              </a:rPr>
              <a:t>≤ I</a:t>
            </a:r>
            <a:r>
              <a:rPr lang="en-AU" b="1" baseline="-25000" dirty="0">
                <a:solidFill>
                  <a:srgbClr val="FF0000"/>
                </a:solidFill>
              </a:rPr>
              <a:t>Z</a:t>
            </a:r>
            <a:endParaRPr lang="en-AU" b="1" dirty="0">
              <a:solidFill>
                <a:srgbClr val="FF0000"/>
              </a:solidFill>
            </a:endParaRPr>
          </a:p>
          <a:p>
            <a:r>
              <a:rPr lang="en-AU" dirty="0"/>
              <a:t>where	</a:t>
            </a:r>
          </a:p>
          <a:p>
            <a:pPr>
              <a:spcBef>
                <a:spcPts val="600"/>
              </a:spcBef>
            </a:pPr>
            <a:r>
              <a:rPr lang="en-AU" dirty="0"/>
              <a:t>	I</a:t>
            </a:r>
            <a:r>
              <a:rPr lang="en-AU" baseline="-25000" dirty="0"/>
              <a:t>B</a:t>
            </a:r>
            <a:r>
              <a:rPr lang="en-AU" dirty="0"/>
              <a:t> = the maximum demand of the circuit </a:t>
            </a:r>
          </a:p>
          <a:p>
            <a:pPr>
              <a:spcBef>
                <a:spcPts val="600"/>
              </a:spcBef>
            </a:pPr>
            <a:r>
              <a:rPr lang="en-AU" dirty="0"/>
              <a:t>	I</a:t>
            </a:r>
            <a:r>
              <a:rPr lang="en-AU" baseline="-25000" dirty="0"/>
              <a:t>N</a:t>
            </a:r>
            <a:r>
              <a:rPr lang="en-AU" dirty="0"/>
              <a:t> = the current rating of the circuit protection device (fuse or C.B.) </a:t>
            </a:r>
            <a:r>
              <a:rPr lang="en-AU" dirty="0" err="1"/>
              <a:t>i</a:t>
            </a:r>
            <a:endParaRPr lang="en-AU" dirty="0"/>
          </a:p>
          <a:p>
            <a:pPr>
              <a:spcBef>
                <a:spcPts val="600"/>
              </a:spcBef>
            </a:pPr>
            <a:r>
              <a:rPr lang="en-AU" dirty="0"/>
              <a:t>	I</a:t>
            </a:r>
            <a:r>
              <a:rPr lang="en-AU" baseline="-25000" dirty="0"/>
              <a:t>Z</a:t>
            </a:r>
            <a:r>
              <a:rPr lang="en-AU" dirty="0"/>
              <a:t>  = the current rating of the conductor after all applicable de-    	       ratings have been applied.</a:t>
            </a:r>
          </a:p>
          <a:p>
            <a:r>
              <a:rPr lang="en-AU" dirty="0"/>
              <a:t>and</a:t>
            </a:r>
          </a:p>
          <a:p>
            <a:pPr algn="ctr"/>
            <a:r>
              <a:rPr lang="en-AU" b="1" dirty="0">
                <a:solidFill>
                  <a:srgbClr val="FF0000"/>
                </a:solidFill>
              </a:rPr>
              <a:t>I</a:t>
            </a:r>
            <a:r>
              <a:rPr lang="en-AU" b="1" baseline="-25000" dirty="0">
                <a:solidFill>
                  <a:srgbClr val="FF0000"/>
                </a:solidFill>
              </a:rPr>
              <a:t>2 </a:t>
            </a:r>
            <a:r>
              <a:rPr lang="en-AU" b="1" dirty="0">
                <a:solidFill>
                  <a:srgbClr val="FF0000"/>
                </a:solidFill>
              </a:rPr>
              <a:t>≤ 1.45 x I</a:t>
            </a:r>
            <a:r>
              <a:rPr lang="en-AU" b="1" baseline="-25000" dirty="0">
                <a:solidFill>
                  <a:srgbClr val="FF0000"/>
                </a:solidFill>
              </a:rPr>
              <a:t>Z</a:t>
            </a:r>
            <a:endParaRPr lang="en-AU" b="1" dirty="0">
              <a:solidFill>
                <a:srgbClr val="FF0000"/>
              </a:solidFill>
            </a:endParaRPr>
          </a:p>
          <a:p>
            <a:r>
              <a:rPr lang="en-AU" dirty="0"/>
              <a:t>where	</a:t>
            </a:r>
          </a:p>
          <a:p>
            <a:pPr>
              <a:spcBef>
                <a:spcPts val="600"/>
              </a:spcBef>
            </a:pPr>
            <a:r>
              <a:rPr lang="en-AU" dirty="0"/>
              <a:t>	I</a:t>
            </a:r>
            <a:r>
              <a:rPr lang="en-AU" baseline="-25000" dirty="0"/>
              <a:t>2</a:t>
            </a:r>
            <a:r>
              <a:rPr lang="en-AU" dirty="0"/>
              <a:t> = the current ensuring effective operation of the protective device  	      (causes protection device to operate in 1 hour (3600 seconds))</a:t>
            </a:r>
          </a:p>
          <a:p>
            <a:pPr>
              <a:spcBef>
                <a:spcPts val="600"/>
              </a:spcBef>
            </a:pPr>
            <a:r>
              <a:rPr lang="en-AU" dirty="0"/>
              <a:t> 	   = 1.45 x I</a:t>
            </a:r>
            <a:r>
              <a:rPr lang="en-AU" baseline="-25000" dirty="0"/>
              <a:t>N</a:t>
            </a:r>
            <a:r>
              <a:rPr lang="en-AU" dirty="0"/>
              <a:t> for Circuit Breakers.</a:t>
            </a:r>
          </a:p>
          <a:p>
            <a:pPr>
              <a:spcBef>
                <a:spcPts val="600"/>
              </a:spcBef>
            </a:pPr>
            <a:r>
              <a:rPr lang="en-AU" dirty="0"/>
              <a:t>	   = 1.6 x I</a:t>
            </a:r>
            <a:r>
              <a:rPr lang="en-AU" baseline="-25000" dirty="0"/>
              <a:t>N</a:t>
            </a:r>
            <a:r>
              <a:rPr lang="en-AU" dirty="0"/>
              <a:t> for H.R.C. fuses.</a:t>
            </a:r>
          </a:p>
          <a:p>
            <a:pPr>
              <a:spcBef>
                <a:spcPts val="600"/>
              </a:spcBef>
            </a:pPr>
            <a:r>
              <a:rPr lang="en-AU" dirty="0"/>
              <a:t>	I</a:t>
            </a:r>
            <a:r>
              <a:rPr lang="en-AU" baseline="-25000" dirty="0"/>
              <a:t>Z</a:t>
            </a:r>
            <a:r>
              <a:rPr lang="en-AU" dirty="0"/>
              <a:t> = the current rating of the conductor after all applicable de-ratings 	      have been applied.</a:t>
            </a:r>
          </a:p>
        </p:txBody>
      </p:sp>
    </p:spTree>
    <p:extLst>
      <p:ext uri="{BB962C8B-B14F-4D97-AF65-F5344CB8AC3E}">
        <p14:creationId xmlns:p14="http://schemas.microsoft.com/office/powerpoint/2010/main" val="814147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5389" y="1404579"/>
            <a:ext cx="7030527" cy="1200329"/>
          </a:xfrm>
          <a:prstGeom prst="rect">
            <a:avLst/>
          </a:prstGeom>
          <a:solidFill>
            <a:schemeClr val="tx1"/>
          </a:solidFill>
        </p:spPr>
        <p:txBody>
          <a:bodyPr wrap="square">
            <a:spAutoFit/>
          </a:bodyPr>
          <a:lstStyle/>
          <a:p>
            <a:r>
              <a:rPr lang="en-AU" dirty="0">
                <a:solidFill>
                  <a:schemeClr val="accent1"/>
                </a:solidFill>
              </a:rPr>
              <a:t>As the thermal trip mechanism of a circuit breaker has a similar heating characteristic to that of the cable it protects, 100% of the cables current rating can be used. The statement I</a:t>
            </a:r>
            <a:r>
              <a:rPr lang="en-AU" baseline="-25000" dirty="0">
                <a:solidFill>
                  <a:schemeClr val="accent1"/>
                </a:solidFill>
              </a:rPr>
              <a:t>2</a:t>
            </a:r>
            <a:r>
              <a:rPr lang="en-AU" dirty="0">
                <a:solidFill>
                  <a:schemeClr val="accent1"/>
                </a:solidFill>
              </a:rPr>
              <a:t> ≤ 1.45 x IZ will always be true if IB ≤ IN ≤ IZ is true.</a:t>
            </a:r>
          </a:p>
        </p:txBody>
      </p:sp>
      <p:sp>
        <p:nvSpPr>
          <p:cNvPr id="3" name="Rectangle 2"/>
          <p:cNvSpPr/>
          <p:nvPr/>
        </p:nvSpPr>
        <p:spPr>
          <a:xfrm>
            <a:off x="845389" y="3429000"/>
            <a:ext cx="7030527" cy="1200329"/>
          </a:xfrm>
          <a:prstGeom prst="rect">
            <a:avLst/>
          </a:prstGeom>
          <a:solidFill>
            <a:schemeClr val="accent4">
              <a:lumMod val="60000"/>
              <a:lumOff val="40000"/>
            </a:schemeClr>
          </a:solidFill>
        </p:spPr>
        <p:txBody>
          <a:bodyPr wrap="square">
            <a:spAutoFit/>
          </a:bodyPr>
          <a:lstStyle/>
          <a:p>
            <a:r>
              <a:rPr lang="en-AU" dirty="0">
                <a:solidFill>
                  <a:schemeClr val="accent2">
                    <a:lumMod val="25000"/>
                  </a:schemeClr>
                </a:solidFill>
              </a:rPr>
              <a:t>If a cable is protected by a H.R.C. fuse the cable must be de-rated by a factor of 0.9.  The statement I</a:t>
            </a:r>
            <a:r>
              <a:rPr lang="en-AU" baseline="-25000" dirty="0">
                <a:solidFill>
                  <a:schemeClr val="accent2">
                    <a:lumMod val="25000"/>
                  </a:schemeClr>
                </a:solidFill>
              </a:rPr>
              <a:t>2</a:t>
            </a:r>
            <a:r>
              <a:rPr lang="en-AU" dirty="0">
                <a:solidFill>
                  <a:schemeClr val="accent2">
                    <a:lumMod val="25000"/>
                  </a:schemeClr>
                </a:solidFill>
              </a:rPr>
              <a:t> ≤ 1.45 x IZ will always be true if;</a:t>
            </a:r>
          </a:p>
          <a:p>
            <a:r>
              <a:rPr lang="en-AU" dirty="0">
                <a:solidFill>
                  <a:schemeClr val="accent2">
                    <a:lumMod val="25000"/>
                  </a:schemeClr>
                </a:solidFill>
              </a:rPr>
              <a:t>IB ≤ IN ≤ IZ x 0.9</a:t>
            </a:r>
          </a:p>
        </p:txBody>
      </p:sp>
    </p:spTree>
    <p:extLst>
      <p:ext uri="{BB962C8B-B14F-4D97-AF65-F5344CB8AC3E}">
        <p14:creationId xmlns:p14="http://schemas.microsoft.com/office/powerpoint/2010/main" val="3531023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709266563"/>
              </p:ext>
            </p:extLst>
          </p:nvPr>
        </p:nvGraphicFramePr>
        <p:xfrm>
          <a:off x="107504" y="1484785"/>
          <a:ext cx="5427980" cy="3413083"/>
        </p:xfrm>
        <a:graphic>
          <a:graphicData uri="http://schemas.openxmlformats.org/drawingml/2006/table">
            <a:tbl>
              <a:tblPr firstRow="1" firstCol="1" lastRow="1" lastCol="1" bandRow="1" bandCol="1">
                <a:tableStyleId>{69CF1AB2-1976-4502-BF36-3FF5EA218861}</a:tableStyleId>
              </a:tblPr>
              <a:tblGrid>
                <a:gridCol w="4379595">
                  <a:extLst>
                    <a:ext uri="{9D8B030D-6E8A-4147-A177-3AD203B41FA5}">
                      <a16:colId xmlns:a16="http://schemas.microsoft.com/office/drawing/2014/main" val="20000"/>
                    </a:ext>
                  </a:extLst>
                </a:gridCol>
                <a:gridCol w="1048385">
                  <a:extLst>
                    <a:ext uri="{9D8B030D-6E8A-4147-A177-3AD203B41FA5}">
                      <a16:colId xmlns:a16="http://schemas.microsoft.com/office/drawing/2014/main" val="20001"/>
                    </a:ext>
                  </a:extLst>
                </a:gridCol>
              </a:tblGrid>
              <a:tr h="638486">
                <a:tc>
                  <a:txBody>
                    <a:bodyPr/>
                    <a:lstStyle/>
                    <a:p>
                      <a:pPr marL="195580" indent="-195580" algn="l">
                        <a:spcBef>
                          <a:spcPts val="600"/>
                        </a:spcBef>
                        <a:spcAft>
                          <a:spcPts val="0"/>
                        </a:spcAft>
                      </a:pPr>
                      <a:r>
                        <a:rPr lang="en-AU" sz="1600" dirty="0">
                          <a:effectLst/>
                        </a:rPr>
                        <a:t>1.  Calculate the Line current (I</a:t>
                      </a:r>
                      <a:r>
                        <a:rPr lang="en-AU" sz="1600" baseline="-25000" dirty="0">
                          <a:effectLst/>
                        </a:rPr>
                        <a:t>L</a:t>
                      </a:r>
                      <a:r>
                        <a:rPr lang="en-AU" sz="1600" dirty="0">
                          <a:effectLst/>
                        </a:rPr>
                        <a:t>) for the circuit shown in figure 3.</a:t>
                      </a:r>
                      <a:endParaRPr lang="en-AU" sz="1600" dirty="0">
                        <a:solidFill>
                          <a:schemeClr val="tx1"/>
                        </a:solidFill>
                        <a:effectLst/>
                        <a:latin typeface="Verdana"/>
                        <a:ea typeface="Calibri"/>
                        <a:cs typeface="Times New Roman"/>
                      </a:endParaRPr>
                    </a:p>
                  </a:txBody>
                  <a:tcPr marL="68580" marR="68580" marT="107950" marB="1079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r">
                        <a:spcBef>
                          <a:spcPts val="600"/>
                        </a:spcBef>
                        <a:spcAft>
                          <a:spcPts val="0"/>
                        </a:spcAft>
                      </a:pPr>
                      <a:r>
                        <a:rPr lang="en-AU" sz="1600" dirty="0">
                          <a:effectLst/>
                        </a:rPr>
                        <a:t> </a:t>
                      </a:r>
                      <a:endParaRPr lang="en-AU" sz="1600" dirty="0">
                        <a:solidFill>
                          <a:schemeClr val="tx1"/>
                        </a:solidFill>
                        <a:effectLst/>
                        <a:latin typeface="Verdana"/>
                        <a:ea typeface="Calibri"/>
                        <a:cs typeface="Times New Roman"/>
                      </a:endParaRPr>
                    </a:p>
                  </a:txBody>
                  <a:tcPr marL="68580" marR="68580" marT="107950" marB="1079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638486">
                <a:tc>
                  <a:txBody>
                    <a:bodyPr/>
                    <a:lstStyle/>
                    <a:p>
                      <a:pPr marL="195580" indent="-195580" algn="l">
                        <a:spcBef>
                          <a:spcPts val="600"/>
                        </a:spcBef>
                        <a:spcAft>
                          <a:spcPts val="0"/>
                        </a:spcAft>
                      </a:pPr>
                      <a:r>
                        <a:rPr lang="en-AU" sz="1600" dirty="0">
                          <a:effectLst/>
                        </a:rPr>
                        <a:t>2. Calculate the multiple of the C32A C.B. rating.</a:t>
                      </a:r>
                      <a:endParaRPr lang="en-AU" sz="1600" dirty="0">
                        <a:solidFill>
                          <a:schemeClr val="tx1"/>
                        </a:solidFill>
                        <a:effectLst/>
                      </a:endParaRPr>
                    </a:p>
                  </a:txBody>
                  <a:tcPr marL="68580" marR="68580" marT="107950" marB="1079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a:spcBef>
                          <a:spcPts val="600"/>
                        </a:spcBef>
                        <a:spcAft>
                          <a:spcPts val="0"/>
                        </a:spcAft>
                      </a:pPr>
                      <a:r>
                        <a:rPr lang="en-AU" sz="1600" dirty="0">
                          <a:effectLst/>
                        </a:rPr>
                        <a:t> </a:t>
                      </a:r>
                      <a:endParaRPr lang="en-AU" sz="1600" dirty="0">
                        <a:solidFill>
                          <a:schemeClr val="tx1"/>
                        </a:solidFill>
                        <a:effectLst/>
                        <a:latin typeface="Verdana"/>
                        <a:ea typeface="Calibri"/>
                        <a:cs typeface="Times New Roman"/>
                      </a:endParaRPr>
                    </a:p>
                  </a:txBody>
                  <a:tcPr marL="68580" marR="68580" marT="107950" marB="1079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7205">
                <a:tc>
                  <a:txBody>
                    <a:bodyPr/>
                    <a:lstStyle/>
                    <a:p>
                      <a:pPr marL="195580" indent="-195580" algn="l">
                        <a:spcBef>
                          <a:spcPts val="600"/>
                        </a:spcBef>
                        <a:spcAft>
                          <a:spcPts val="0"/>
                        </a:spcAft>
                      </a:pPr>
                      <a:r>
                        <a:rPr lang="en-AU" sz="1600" dirty="0">
                          <a:effectLst/>
                        </a:rPr>
                        <a:t>3. Is I</a:t>
                      </a:r>
                      <a:r>
                        <a:rPr lang="en-AU" sz="1600" baseline="-25000" dirty="0">
                          <a:effectLst/>
                        </a:rPr>
                        <a:t>B</a:t>
                      </a:r>
                      <a:r>
                        <a:rPr lang="en-AU" sz="1600" dirty="0">
                          <a:effectLst/>
                        </a:rPr>
                        <a:t> ≤ I</a:t>
                      </a:r>
                      <a:r>
                        <a:rPr lang="en-AU" sz="1600" baseline="-25000" dirty="0">
                          <a:effectLst/>
                        </a:rPr>
                        <a:t>N</a:t>
                      </a:r>
                      <a:r>
                        <a:rPr lang="en-AU" sz="1600" dirty="0">
                          <a:effectLst/>
                        </a:rPr>
                        <a:t> ≤ I</a:t>
                      </a:r>
                      <a:r>
                        <a:rPr lang="en-AU" sz="1600" baseline="-25000" dirty="0">
                          <a:effectLst/>
                        </a:rPr>
                        <a:t>Z     </a:t>
                      </a:r>
                      <a:r>
                        <a:rPr lang="en-AU" sz="1600" baseline="0" dirty="0">
                          <a:effectLst/>
                        </a:rPr>
                        <a:t>(64</a:t>
                      </a:r>
                      <a:r>
                        <a:rPr lang="en-AU" sz="1600" dirty="0">
                          <a:effectLst/>
                        </a:rPr>
                        <a:t> ≤ 32 ≤ 34)</a:t>
                      </a:r>
                      <a:endParaRPr lang="en-AU" sz="1600" dirty="0">
                        <a:solidFill>
                          <a:schemeClr val="tx1"/>
                        </a:solidFill>
                        <a:effectLst/>
                        <a:latin typeface="Verdana"/>
                        <a:ea typeface="Calibri"/>
                        <a:cs typeface="Times New Roman"/>
                      </a:endParaRPr>
                    </a:p>
                  </a:txBody>
                  <a:tcPr marL="68580" marR="68580" marT="107950" marB="1079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spcBef>
                          <a:spcPts val="600"/>
                        </a:spcBef>
                        <a:spcAft>
                          <a:spcPts val="0"/>
                        </a:spcAft>
                      </a:pPr>
                      <a:r>
                        <a:rPr lang="en-AU" sz="1600" dirty="0">
                          <a:effectLst/>
                        </a:rPr>
                        <a:t> </a:t>
                      </a:r>
                      <a:endParaRPr lang="en-AU" sz="1600" dirty="0">
                        <a:solidFill>
                          <a:srgbClr val="FF0000"/>
                        </a:solidFill>
                        <a:effectLst/>
                        <a:latin typeface="Verdana"/>
                        <a:ea typeface="Calibri"/>
                        <a:cs typeface="Times New Roman"/>
                      </a:endParaRPr>
                    </a:p>
                  </a:txBody>
                  <a:tcPr marL="68580" marR="68580" marT="107950" marB="1079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r h="1546183">
                <a:tc>
                  <a:txBody>
                    <a:bodyPr/>
                    <a:lstStyle/>
                    <a:p>
                      <a:pPr marL="195580" indent="-195580" algn="l">
                        <a:spcBef>
                          <a:spcPts val="600"/>
                        </a:spcBef>
                        <a:spcAft>
                          <a:spcPts val="0"/>
                        </a:spcAft>
                      </a:pPr>
                      <a:r>
                        <a:rPr lang="en-AU" sz="1600" dirty="0">
                          <a:effectLst/>
                        </a:rPr>
                        <a:t>4. Draw on figure 2 a line to show the multiple of rated current. </a:t>
                      </a:r>
                    </a:p>
                    <a:p>
                      <a:pPr marL="195580" indent="-195580" algn="l">
                        <a:spcBef>
                          <a:spcPts val="600"/>
                        </a:spcBef>
                        <a:spcAft>
                          <a:spcPts val="0"/>
                        </a:spcAft>
                      </a:pPr>
                      <a:r>
                        <a:rPr lang="en-AU" sz="1600" dirty="0">
                          <a:effectLst/>
                        </a:rPr>
                        <a:t>    Will the circuit breaker operate (trip), if so in what time?  </a:t>
                      </a:r>
                      <a:r>
                        <a:rPr lang="en-AU" sz="1600" dirty="0">
                          <a:solidFill>
                            <a:srgbClr val="FF0000"/>
                          </a:solidFill>
                          <a:effectLst/>
                        </a:rPr>
                        <a:t> </a:t>
                      </a:r>
                      <a:endParaRPr lang="en-AU" sz="1600" dirty="0">
                        <a:solidFill>
                          <a:srgbClr val="FF0000"/>
                        </a:solidFill>
                        <a:effectLst/>
                        <a:latin typeface="Verdana"/>
                        <a:ea typeface="Calibri"/>
                        <a:cs typeface="Times New Roman"/>
                      </a:endParaRPr>
                    </a:p>
                  </a:txBody>
                  <a:tcPr marL="68580" marR="68580" marT="107950" marB="1079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spcBef>
                          <a:spcPts val="600"/>
                        </a:spcBef>
                        <a:spcAft>
                          <a:spcPts val="0"/>
                        </a:spcAft>
                      </a:pPr>
                      <a:r>
                        <a:rPr lang="en-AU" sz="1600" dirty="0">
                          <a:effectLst/>
                        </a:rPr>
                        <a:t>Max</a:t>
                      </a:r>
                    </a:p>
                    <a:p>
                      <a:pPr algn="l">
                        <a:spcBef>
                          <a:spcPts val="600"/>
                        </a:spcBef>
                        <a:spcAft>
                          <a:spcPts val="0"/>
                        </a:spcAft>
                      </a:pPr>
                      <a:endParaRPr lang="en-AU" sz="1600" dirty="0">
                        <a:effectLst/>
                      </a:endParaRPr>
                    </a:p>
                    <a:p>
                      <a:pPr algn="l">
                        <a:spcBef>
                          <a:spcPts val="600"/>
                        </a:spcBef>
                        <a:spcAft>
                          <a:spcPts val="0"/>
                        </a:spcAft>
                      </a:pPr>
                      <a:r>
                        <a:rPr lang="en-AU" sz="1600" dirty="0">
                          <a:effectLst/>
                        </a:rPr>
                        <a:t>Min   </a:t>
                      </a:r>
                      <a:endParaRPr lang="en-AU" sz="1600" dirty="0">
                        <a:solidFill>
                          <a:schemeClr val="tx1"/>
                        </a:solidFill>
                        <a:effectLst/>
                        <a:latin typeface="Verdana"/>
                        <a:ea typeface="Calibri"/>
                        <a:cs typeface="Times New Roman"/>
                      </a:endParaRPr>
                    </a:p>
                  </a:txBody>
                  <a:tcPr marL="68580" marR="68580" marT="107950" marB="1079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3"/>
                  </a:ext>
                </a:extLst>
              </a:tr>
            </a:tbl>
          </a:graphicData>
        </a:graphic>
      </p:graphicFrame>
      <p:pic>
        <p:nvPicPr>
          <p:cNvPr id="2050" name="Picture 85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73474" y="193675"/>
            <a:ext cx="3248025" cy="36766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1857375" y="2032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dirty="0"/>
          </a:p>
        </p:txBody>
      </p:sp>
      <p:sp>
        <p:nvSpPr>
          <p:cNvPr id="7" name="Rectangle 4"/>
          <p:cNvSpPr>
            <a:spLocks noChangeArrowheads="1"/>
          </p:cNvSpPr>
          <p:nvPr/>
        </p:nvSpPr>
        <p:spPr bwMode="auto">
          <a:xfrm>
            <a:off x="1857375" y="20320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 name="Rectangle 7"/>
          <p:cNvSpPr/>
          <p:nvPr/>
        </p:nvSpPr>
        <p:spPr>
          <a:xfrm>
            <a:off x="107504" y="188640"/>
            <a:ext cx="4474302" cy="369332"/>
          </a:xfrm>
          <a:prstGeom prst="rect">
            <a:avLst/>
          </a:prstGeom>
        </p:spPr>
        <p:txBody>
          <a:bodyPr wrap="none">
            <a:spAutoFit/>
          </a:bodyPr>
          <a:lstStyle/>
          <a:p>
            <a:pPr lvl="0" fontAlgn="base">
              <a:spcBef>
                <a:spcPct val="0"/>
              </a:spcBef>
              <a:spcAft>
                <a:spcPct val="0"/>
              </a:spcAft>
            </a:pPr>
            <a:r>
              <a:rPr kumimoji="0" lang="en-US" b="1" i="0" u="none" strike="noStrike" cap="none" normalizeH="0" baseline="0" dirty="0">
                <a:ln>
                  <a:noFill/>
                </a:ln>
                <a:solidFill>
                  <a:schemeClr val="tx1"/>
                </a:solidFill>
                <a:effectLst/>
                <a:latin typeface="Verdana" pitchFamily="34" charset="0"/>
                <a:ea typeface="Times New Roman" pitchFamily="18" charset="0"/>
                <a:cs typeface="Times New Roman" pitchFamily="18" charset="0"/>
              </a:rPr>
              <a:t>Activity – 3 – Overload operation</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9" name="TextBox 8"/>
          <p:cNvSpPr txBox="1"/>
          <p:nvPr/>
        </p:nvSpPr>
        <p:spPr>
          <a:xfrm>
            <a:off x="4716016" y="1628800"/>
            <a:ext cx="936104" cy="369332"/>
          </a:xfrm>
          <a:prstGeom prst="rect">
            <a:avLst/>
          </a:prstGeom>
          <a:noFill/>
        </p:spPr>
        <p:txBody>
          <a:bodyPr wrap="square" rtlCol="0">
            <a:spAutoFit/>
          </a:bodyPr>
          <a:lstStyle/>
          <a:p>
            <a:r>
              <a:rPr lang="en-AU" b="1" dirty="0">
                <a:solidFill>
                  <a:srgbClr val="FF0000"/>
                </a:solidFill>
              </a:rPr>
              <a:t>64 A</a:t>
            </a:r>
          </a:p>
        </p:txBody>
      </p:sp>
      <p:sp>
        <p:nvSpPr>
          <p:cNvPr id="11" name="TextBox 10"/>
          <p:cNvSpPr txBox="1"/>
          <p:nvPr/>
        </p:nvSpPr>
        <p:spPr>
          <a:xfrm>
            <a:off x="4860032" y="2420888"/>
            <a:ext cx="936104" cy="369332"/>
          </a:xfrm>
          <a:prstGeom prst="rect">
            <a:avLst/>
          </a:prstGeom>
          <a:noFill/>
        </p:spPr>
        <p:txBody>
          <a:bodyPr wrap="square" rtlCol="0">
            <a:spAutoFit/>
          </a:bodyPr>
          <a:lstStyle/>
          <a:p>
            <a:r>
              <a:rPr lang="en-AU" b="1" dirty="0">
                <a:solidFill>
                  <a:srgbClr val="FF0000"/>
                </a:solidFill>
              </a:rPr>
              <a:t>2</a:t>
            </a:r>
          </a:p>
        </p:txBody>
      </p:sp>
      <p:cxnSp>
        <p:nvCxnSpPr>
          <p:cNvPr id="12" name="Straight Connector 11"/>
          <p:cNvCxnSpPr/>
          <p:nvPr/>
        </p:nvCxnSpPr>
        <p:spPr>
          <a:xfrm flipV="1">
            <a:off x="6688680" y="373306"/>
            <a:ext cx="0" cy="312770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95536" y="5445224"/>
            <a:ext cx="8136904" cy="369332"/>
          </a:xfrm>
          <a:prstGeom prst="rect">
            <a:avLst/>
          </a:prstGeom>
          <a:noFill/>
        </p:spPr>
        <p:txBody>
          <a:bodyPr wrap="square" rtlCol="0">
            <a:spAutoFit/>
          </a:bodyPr>
          <a:lstStyle/>
          <a:p>
            <a:r>
              <a:rPr lang="en-AU" dirty="0"/>
              <a:t>Assume the cable is 4 mm</a:t>
            </a:r>
            <a:r>
              <a:rPr lang="en-AU" baseline="30000" dirty="0"/>
              <a:t>2</a:t>
            </a:r>
            <a:r>
              <a:rPr lang="en-AU" dirty="0"/>
              <a:t> x 60 m V90 T&amp;E in air;   I</a:t>
            </a:r>
            <a:r>
              <a:rPr lang="en-AU" sz="2400" baseline="-25000" dirty="0"/>
              <a:t>Z</a:t>
            </a:r>
            <a:r>
              <a:rPr lang="en-AU" dirty="0"/>
              <a:t> = 34 A (T10C5)</a:t>
            </a:r>
          </a:p>
        </p:txBody>
      </p:sp>
      <p:sp>
        <p:nvSpPr>
          <p:cNvPr id="14" name="TextBox 13"/>
          <p:cNvSpPr txBox="1"/>
          <p:nvPr/>
        </p:nvSpPr>
        <p:spPr>
          <a:xfrm>
            <a:off x="4543496" y="2942620"/>
            <a:ext cx="936104" cy="369332"/>
          </a:xfrm>
          <a:prstGeom prst="rect">
            <a:avLst/>
          </a:prstGeom>
          <a:noFill/>
        </p:spPr>
        <p:txBody>
          <a:bodyPr wrap="square" rtlCol="0">
            <a:spAutoFit/>
          </a:bodyPr>
          <a:lstStyle/>
          <a:p>
            <a:pPr algn="ctr"/>
            <a:r>
              <a:rPr lang="en-AU" b="1" dirty="0">
                <a:solidFill>
                  <a:srgbClr val="FF0000"/>
                </a:solidFill>
              </a:rPr>
              <a:t>N</a:t>
            </a:r>
          </a:p>
        </p:txBody>
      </p:sp>
      <p:sp>
        <p:nvSpPr>
          <p:cNvPr id="15" name="TextBox 14"/>
          <p:cNvSpPr txBox="1"/>
          <p:nvPr/>
        </p:nvSpPr>
        <p:spPr>
          <a:xfrm>
            <a:off x="4147796" y="3441618"/>
            <a:ext cx="1372715" cy="523220"/>
          </a:xfrm>
          <a:prstGeom prst="rect">
            <a:avLst/>
          </a:prstGeom>
          <a:noFill/>
        </p:spPr>
        <p:txBody>
          <a:bodyPr wrap="square" rtlCol="0">
            <a:spAutoFit/>
          </a:bodyPr>
          <a:lstStyle/>
          <a:p>
            <a:pPr algn="r"/>
            <a:r>
              <a:rPr lang="en-AU" sz="1400" b="1" dirty="0">
                <a:solidFill>
                  <a:srgbClr val="FF0000"/>
                </a:solidFill>
              </a:rPr>
              <a:t>120</a:t>
            </a:r>
          </a:p>
          <a:p>
            <a:pPr algn="r"/>
            <a:r>
              <a:rPr lang="en-AU" sz="1400" b="1" dirty="0">
                <a:solidFill>
                  <a:srgbClr val="FF0000"/>
                </a:solidFill>
              </a:rPr>
              <a:t>(seconds)</a:t>
            </a:r>
          </a:p>
        </p:txBody>
      </p:sp>
      <p:sp>
        <p:nvSpPr>
          <p:cNvPr id="16" name="TextBox 15"/>
          <p:cNvSpPr txBox="1"/>
          <p:nvPr/>
        </p:nvSpPr>
        <p:spPr>
          <a:xfrm>
            <a:off x="4089633" y="4082421"/>
            <a:ext cx="1372715" cy="523220"/>
          </a:xfrm>
          <a:prstGeom prst="rect">
            <a:avLst/>
          </a:prstGeom>
          <a:noFill/>
        </p:spPr>
        <p:txBody>
          <a:bodyPr wrap="square" rtlCol="0">
            <a:spAutoFit/>
          </a:bodyPr>
          <a:lstStyle/>
          <a:p>
            <a:pPr algn="r"/>
            <a:r>
              <a:rPr lang="en-AU" sz="1400" b="1" dirty="0">
                <a:solidFill>
                  <a:srgbClr val="FF0000"/>
                </a:solidFill>
              </a:rPr>
              <a:t>30</a:t>
            </a:r>
          </a:p>
          <a:p>
            <a:pPr algn="r"/>
            <a:r>
              <a:rPr lang="en-AU" sz="1400" b="1" dirty="0">
                <a:solidFill>
                  <a:srgbClr val="FF0000"/>
                </a:solidFill>
              </a:rPr>
              <a:t>(seconds)</a:t>
            </a:r>
          </a:p>
        </p:txBody>
      </p:sp>
      <p:sp>
        <p:nvSpPr>
          <p:cNvPr id="17" name="TextBox 16"/>
          <p:cNvSpPr txBox="1"/>
          <p:nvPr/>
        </p:nvSpPr>
        <p:spPr>
          <a:xfrm>
            <a:off x="2079479" y="4205325"/>
            <a:ext cx="936104" cy="369332"/>
          </a:xfrm>
          <a:prstGeom prst="rect">
            <a:avLst/>
          </a:prstGeom>
          <a:noFill/>
        </p:spPr>
        <p:txBody>
          <a:bodyPr wrap="square" rtlCol="0">
            <a:spAutoFit/>
          </a:bodyPr>
          <a:lstStyle/>
          <a:p>
            <a:r>
              <a:rPr lang="en-AU" b="1" dirty="0">
                <a:solidFill>
                  <a:srgbClr val="FF0000"/>
                </a:solidFill>
              </a:rPr>
              <a:t>Yes</a:t>
            </a:r>
          </a:p>
        </p:txBody>
      </p:sp>
    </p:spTree>
    <p:extLst>
      <p:ext uri="{BB962C8B-B14F-4D97-AF65-F5344CB8AC3E}">
        <p14:creationId xmlns:p14="http://schemas.microsoft.com/office/powerpoint/2010/main" val="367404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down)">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4" grpId="0"/>
      <p:bldP spid="15" grpId="0"/>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0457" y="1509486"/>
            <a:ext cx="8679543" cy="4702628"/>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96686" y="537029"/>
            <a:ext cx="6241143" cy="523220"/>
          </a:xfrm>
          <a:prstGeom prst="rect">
            <a:avLst/>
          </a:prstGeom>
          <a:noFill/>
        </p:spPr>
        <p:txBody>
          <a:bodyPr wrap="square" rtlCol="0">
            <a:spAutoFit/>
          </a:bodyPr>
          <a:lstStyle/>
          <a:p>
            <a:r>
              <a:rPr lang="en-AU" sz="2800" b="1" dirty="0">
                <a:solidFill>
                  <a:srgbClr val="FF0000"/>
                </a:solidFill>
              </a:rPr>
              <a:t>Activity 4 – Overload protection</a:t>
            </a:r>
          </a:p>
        </p:txBody>
      </p:sp>
      <p:sp>
        <p:nvSpPr>
          <p:cNvPr id="3" name="TextBox 2"/>
          <p:cNvSpPr txBox="1"/>
          <p:nvPr/>
        </p:nvSpPr>
        <p:spPr>
          <a:xfrm>
            <a:off x="4876800" y="4493845"/>
            <a:ext cx="798286" cy="369332"/>
          </a:xfrm>
          <a:prstGeom prst="rect">
            <a:avLst/>
          </a:prstGeom>
          <a:noFill/>
        </p:spPr>
        <p:txBody>
          <a:bodyPr wrap="square" rtlCol="0">
            <a:spAutoFit/>
          </a:bodyPr>
          <a:lstStyle/>
          <a:p>
            <a:r>
              <a:rPr lang="en-AU" b="1" dirty="0">
                <a:solidFill>
                  <a:srgbClr val="FF0000"/>
                </a:solidFill>
              </a:rPr>
              <a:t>Nil</a:t>
            </a:r>
          </a:p>
        </p:txBody>
      </p:sp>
      <p:sp>
        <p:nvSpPr>
          <p:cNvPr id="4" name="TextBox 3"/>
          <p:cNvSpPr txBox="1"/>
          <p:nvPr/>
        </p:nvSpPr>
        <p:spPr>
          <a:xfrm>
            <a:off x="5834743" y="4470400"/>
            <a:ext cx="899886" cy="369332"/>
          </a:xfrm>
          <a:prstGeom prst="rect">
            <a:avLst/>
          </a:prstGeom>
          <a:noFill/>
        </p:spPr>
        <p:txBody>
          <a:bodyPr wrap="square" rtlCol="0">
            <a:spAutoFit/>
          </a:bodyPr>
          <a:lstStyle/>
          <a:p>
            <a:r>
              <a:rPr lang="en-AU" b="1" dirty="0">
                <a:solidFill>
                  <a:srgbClr val="FF0000"/>
                </a:solidFill>
              </a:rPr>
              <a:t>20 A</a:t>
            </a:r>
          </a:p>
        </p:txBody>
      </p:sp>
      <p:sp>
        <p:nvSpPr>
          <p:cNvPr id="5" name="TextBox 4"/>
          <p:cNvSpPr txBox="1"/>
          <p:nvPr/>
        </p:nvSpPr>
        <p:spPr>
          <a:xfrm>
            <a:off x="6937829" y="4470400"/>
            <a:ext cx="885371" cy="369332"/>
          </a:xfrm>
          <a:prstGeom prst="rect">
            <a:avLst/>
          </a:prstGeom>
          <a:noFill/>
        </p:spPr>
        <p:txBody>
          <a:bodyPr wrap="square" rtlCol="0">
            <a:spAutoFit/>
          </a:bodyPr>
          <a:lstStyle/>
          <a:p>
            <a:r>
              <a:rPr lang="en-AU" b="1" dirty="0">
                <a:solidFill>
                  <a:srgbClr val="FF0000"/>
                </a:solidFill>
              </a:rPr>
              <a:t>Yes</a:t>
            </a:r>
          </a:p>
        </p:txBody>
      </p:sp>
      <p:sp>
        <p:nvSpPr>
          <p:cNvPr id="7" name="TextBox 6"/>
          <p:cNvSpPr txBox="1"/>
          <p:nvPr/>
        </p:nvSpPr>
        <p:spPr>
          <a:xfrm>
            <a:off x="7975600" y="4469618"/>
            <a:ext cx="885371" cy="369332"/>
          </a:xfrm>
          <a:prstGeom prst="rect">
            <a:avLst/>
          </a:prstGeom>
          <a:noFill/>
        </p:spPr>
        <p:txBody>
          <a:bodyPr wrap="square" rtlCol="0">
            <a:spAutoFit/>
          </a:bodyPr>
          <a:lstStyle/>
          <a:p>
            <a:r>
              <a:rPr lang="en-AU" b="1" dirty="0">
                <a:solidFill>
                  <a:srgbClr val="FF0000"/>
                </a:solidFill>
              </a:rPr>
              <a:t>Yes</a:t>
            </a:r>
          </a:p>
        </p:txBody>
      </p:sp>
      <p:sp>
        <p:nvSpPr>
          <p:cNvPr id="8" name="TextBox 7"/>
          <p:cNvSpPr txBox="1"/>
          <p:nvPr/>
        </p:nvSpPr>
        <p:spPr>
          <a:xfrm>
            <a:off x="4876800" y="5421086"/>
            <a:ext cx="798286" cy="369332"/>
          </a:xfrm>
          <a:prstGeom prst="rect">
            <a:avLst/>
          </a:prstGeom>
          <a:noFill/>
        </p:spPr>
        <p:txBody>
          <a:bodyPr wrap="square" rtlCol="0">
            <a:spAutoFit/>
          </a:bodyPr>
          <a:lstStyle/>
          <a:p>
            <a:r>
              <a:rPr lang="en-AU" b="1" dirty="0">
                <a:solidFill>
                  <a:srgbClr val="FF0000"/>
                </a:solidFill>
              </a:rPr>
              <a:t>0.9</a:t>
            </a:r>
          </a:p>
        </p:txBody>
      </p:sp>
      <p:sp>
        <p:nvSpPr>
          <p:cNvPr id="9" name="TextBox 8"/>
          <p:cNvSpPr txBox="1"/>
          <p:nvPr/>
        </p:nvSpPr>
        <p:spPr>
          <a:xfrm>
            <a:off x="5834743" y="5421086"/>
            <a:ext cx="899886" cy="369332"/>
          </a:xfrm>
          <a:prstGeom prst="rect">
            <a:avLst/>
          </a:prstGeom>
          <a:noFill/>
        </p:spPr>
        <p:txBody>
          <a:bodyPr wrap="square" rtlCol="0">
            <a:spAutoFit/>
          </a:bodyPr>
          <a:lstStyle/>
          <a:p>
            <a:r>
              <a:rPr lang="en-AU" b="1" dirty="0">
                <a:solidFill>
                  <a:srgbClr val="FF0000"/>
                </a:solidFill>
              </a:rPr>
              <a:t>18 A</a:t>
            </a:r>
          </a:p>
        </p:txBody>
      </p:sp>
      <p:sp>
        <p:nvSpPr>
          <p:cNvPr id="10" name="TextBox 9"/>
          <p:cNvSpPr txBox="1"/>
          <p:nvPr/>
        </p:nvSpPr>
        <p:spPr>
          <a:xfrm>
            <a:off x="6937829" y="5421086"/>
            <a:ext cx="885371" cy="369332"/>
          </a:xfrm>
          <a:prstGeom prst="rect">
            <a:avLst/>
          </a:prstGeom>
          <a:noFill/>
        </p:spPr>
        <p:txBody>
          <a:bodyPr wrap="square" rtlCol="0">
            <a:spAutoFit/>
          </a:bodyPr>
          <a:lstStyle/>
          <a:p>
            <a:r>
              <a:rPr lang="en-AU" b="1" dirty="0">
                <a:solidFill>
                  <a:srgbClr val="FF0000"/>
                </a:solidFill>
              </a:rPr>
              <a:t>No</a:t>
            </a:r>
          </a:p>
        </p:txBody>
      </p:sp>
      <p:sp>
        <p:nvSpPr>
          <p:cNvPr id="11" name="TextBox 10"/>
          <p:cNvSpPr txBox="1"/>
          <p:nvPr/>
        </p:nvSpPr>
        <p:spPr>
          <a:xfrm>
            <a:off x="7975599" y="5413047"/>
            <a:ext cx="885371" cy="369332"/>
          </a:xfrm>
          <a:prstGeom prst="rect">
            <a:avLst/>
          </a:prstGeom>
          <a:noFill/>
        </p:spPr>
        <p:txBody>
          <a:bodyPr wrap="square" rtlCol="0">
            <a:spAutoFit/>
          </a:bodyPr>
          <a:lstStyle/>
          <a:p>
            <a:r>
              <a:rPr lang="en-AU" b="1" dirty="0">
                <a:solidFill>
                  <a:srgbClr val="FF0000"/>
                </a:solidFill>
              </a:rPr>
              <a:t>No</a:t>
            </a:r>
          </a:p>
        </p:txBody>
      </p:sp>
    </p:spTree>
    <p:extLst>
      <p:ext uri="{BB962C8B-B14F-4D97-AF65-F5344CB8AC3E}">
        <p14:creationId xmlns:p14="http://schemas.microsoft.com/office/powerpoint/2010/main" val="183212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P spid="9"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314" y="1714500"/>
            <a:ext cx="8534400" cy="4091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96686" y="537029"/>
            <a:ext cx="7590971" cy="523220"/>
          </a:xfrm>
          <a:prstGeom prst="rect">
            <a:avLst/>
          </a:prstGeom>
          <a:noFill/>
        </p:spPr>
        <p:txBody>
          <a:bodyPr wrap="square" rtlCol="0">
            <a:spAutoFit/>
          </a:bodyPr>
          <a:lstStyle/>
          <a:p>
            <a:r>
              <a:rPr lang="en-AU" sz="2800" b="1" dirty="0">
                <a:solidFill>
                  <a:srgbClr val="FF0000"/>
                </a:solidFill>
              </a:rPr>
              <a:t>Activity 4 – Overload protection (</a:t>
            </a:r>
            <a:r>
              <a:rPr lang="en-AU" sz="2800" b="1" dirty="0" err="1">
                <a:solidFill>
                  <a:srgbClr val="FF0000"/>
                </a:solidFill>
              </a:rPr>
              <a:t>con’t</a:t>
            </a:r>
            <a:r>
              <a:rPr lang="en-AU" sz="2800" b="1" dirty="0">
                <a:solidFill>
                  <a:srgbClr val="FF0000"/>
                </a:solidFill>
              </a:rPr>
              <a:t>)</a:t>
            </a:r>
          </a:p>
        </p:txBody>
      </p:sp>
      <p:sp>
        <p:nvSpPr>
          <p:cNvPr id="4" name="TextBox 3"/>
          <p:cNvSpPr txBox="1"/>
          <p:nvPr/>
        </p:nvSpPr>
        <p:spPr>
          <a:xfrm>
            <a:off x="4876797" y="2825370"/>
            <a:ext cx="798286" cy="369332"/>
          </a:xfrm>
          <a:prstGeom prst="rect">
            <a:avLst/>
          </a:prstGeom>
          <a:noFill/>
        </p:spPr>
        <p:txBody>
          <a:bodyPr wrap="square" rtlCol="0">
            <a:spAutoFit/>
          </a:bodyPr>
          <a:lstStyle/>
          <a:p>
            <a:r>
              <a:rPr lang="en-AU" b="1" dirty="0">
                <a:solidFill>
                  <a:srgbClr val="FF0000"/>
                </a:solidFill>
              </a:rPr>
              <a:t>0.9</a:t>
            </a:r>
          </a:p>
        </p:txBody>
      </p:sp>
      <p:sp>
        <p:nvSpPr>
          <p:cNvPr id="5" name="TextBox 4"/>
          <p:cNvSpPr txBox="1"/>
          <p:nvPr/>
        </p:nvSpPr>
        <p:spPr>
          <a:xfrm>
            <a:off x="5827482" y="2825370"/>
            <a:ext cx="1192749" cy="369332"/>
          </a:xfrm>
          <a:prstGeom prst="rect">
            <a:avLst/>
          </a:prstGeom>
          <a:noFill/>
        </p:spPr>
        <p:txBody>
          <a:bodyPr wrap="square" rtlCol="0">
            <a:spAutoFit/>
          </a:bodyPr>
          <a:lstStyle/>
          <a:p>
            <a:r>
              <a:rPr lang="en-AU" b="1" dirty="0">
                <a:solidFill>
                  <a:srgbClr val="FF0000"/>
                </a:solidFill>
              </a:rPr>
              <a:t>22.5 A</a:t>
            </a:r>
          </a:p>
        </p:txBody>
      </p:sp>
      <p:sp>
        <p:nvSpPr>
          <p:cNvPr id="6" name="TextBox 5"/>
          <p:cNvSpPr txBox="1"/>
          <p:nvPr/>
        </p:nvSpPr>
        <p:spPr>
          <a:xfrm>
            <a:off x="6990728" y="2839337"/>
            <a:ext cx="798286" cy="369332"/>
          </a:xfrm>
          <a:prstGeom prst="rect">
            <a:avLst/>
          </a:prstGeom>
          <a:noFill/>
        </p:spPr>
        <p:txBody>
          <a:bodyPr wrap="square" rtlCol="0">
            <a:spAutoFit/>
          </a:bodyPr>
          <a:lstStyle/>
          <a:p>
            <a:r>
              <a:rPr lang="en-AU" b="1" dirty="0">
                <a:solidFill>
                  <a:srgbClr val="FF0000"/>
                </a:solidFill>
              </a:rPr>
              <a:t>Yes</a:t>
            </a:r>
          </a:p>
        </p:txBody>
      </p:sp>
      <p:sp>
        <p:nvSpPr>
          <p:cNvPr id="7" name="TextBox 6"/>
          <p:cNvSpPr txBox="1"/>
          <p:nvPr/>
        </p:nvSpPr>
        <p:spPr>
          <a:xfrm>
            <a:off x="7879370" y="2839337"/>
            <a:ext cx="798286" cy="369332"/>
          </a:xfrm>
          <a:prstGeom prst="rect">
            <a:avLst/>
          </a:prstGeom>
          <a:noFill/>
        </p:spPr>
        <p:txBody>
          <a:bodyPr wrap="square" rtlCol="0">
            <a:spAutoFit/>
          </a:bodyPr>
          <a:lstStyle/>
          <a:p>
            <a:r>
              <a:rPr lang="en-AU" b="1" dirty="0">
                <a:solidFill>
                  <a:srgbClr val="FF0000"/>
                </a:solidFill>
              </a:rPr>
              <a:t>Yes</a:t>
            </a:r>
          </a:p>
        </p:txBody>
      </p:sp>
      <p:sp>
        <p:nvSpPr>
          <p:cNvPr id="8" name="TextBox 7"/>
          <p:cNvSpPr txBox="1"/>
          <p:nvPr/>
        </p:nvSpPr>
        <p:spPr>
          <a:xfrm>
            <a:off x="4858065" y="3663929"/>
            <a:ext cx="798286" cy="369332"/>
          </a:xfrm>
          <a:prstGeom prst="rect">
            <a:avLst/>
          </a:prstGeom>
          <a:noFill/>
        </p:spPr>
        <p:txBody>
          <a:bodyPr wrap="square" rtlCol="0">
            <a:spAutoFit/>
          </a:bodyPr>
          <a:lstStyle/>
          <a:p>
            <a:r>
              <a:rPr lang="en-AU" b="1" dirty="0">
                <a:solidFill>
                  <a:srgbClr val="FF0000"/>
                </a:solidFill>
              </a:rPr>
              <a:t>0.9</a:t>
            </a:r>
          </a:p>
        </p:txBody>
      </p:sp>
      <p:sp>
        <p:nvSpPr>
          <p:cNvPr id="9" name="TextBox 8"/>
          <p:cNvSpPr txBox="1"/>
          <p:nvPr/>
        </p:nvSpPr>
        <p:spPr>
          <a:xfrm>
            <a:off x="2757943" y="3649181"/>
            <a:ext cx="798286" cy="369332"/>
          </a:xfrm>
          <a:prstGeom prst="rect">
            <a:avLst/>
          </a:prstGeom>
          <a:noFill/>
        </p:spPr>
        <p:txBody>
          <a:bodyPr wrap="square" rtlCol="0">
            <a:spAutoFit/>
          </a:bodyPr>
          <a:lstStyle/>
          <a:p>
            <a:r>
              <a:rPr lang="en-AU" b="1" dirty="0">
                <a:solidFill>
                  <a:srgbClr val="FF0000"/>
                </a:solidFill>
              </a:rPr>
              <a:t>32 A</a:t>
            </a:r>
          </a:p>
        </p:txBody>
      </p:sp>
      <p:sp>
        <p:nvSpPr>
          <p:cNvPr id="10" name="TextBox 9"/>
          <p:cNvSpPr txBox="1"/>
          <p:nvPr/>
        </p:nvSpPr>
        <p:spPr>
          <a:xfrm>
            <a:off x="5827482" y="3663929"/>
            <a:ext cx="1045266" cy="369332"/>
          </a:xfrm>
          <a:prstGeom prst="rect">
            <a:avLst/>
          </a:prstGeom>
          <a:noFill/>
        </p:spPr>
        <p:txBody>
          <a:bodyPr wrap="square" rtlCol="0">
            <a:spAutoFit/>
          </a:bodyPr>
          <a:lstStyle/>
          <a:p>
            <a:r>
              <a:rPr lang="en-AU" b="1" dirty="0">
                <a:solidFill>
                  <a:srgbClr val="FF0000"/>
                </a:solidFill>
              </a:rPr>
              <a:t>32.4  A</a:t>
            </a:r>
          </a:p>
        </p:txBody>
      </p:sp>
      <p:sp>
        <p:nvSpPr>
          <p:cNvPr id="11" name="TextBox 10"/>
          <p:cNvSpPr txBox="1"/>
          <p:nvPr/>
        </p:nvSpPr>
        <p:spPr>
          <a:xfrm>
            <a:off x="6990732" y="3649181"/>
            <a:ext cx="798286" cy="369332"/>
          </a:xfrm>
          <a:prstGeom prst="rect">
            <a:avLst/>
          </a:prstGeom>
          <a:noFill/>
        </p:spPr>
        <p:txBody>
          <a:bodyPr wrap="square" rtlCol="0">
            <a:spAutoFit/>
          </a:bodyPr>
          <a:lstStyle/>
          <a:p>
            <a:r>
              <a:rPr lang="en-AU" b="1" dirty="0">
                <a:solidFill>
                  <a:srgbClr val="FF0000"/>
                </a:solidFill>
              </a:rPr>
              <a:t>Yes</a:t>
            </a:r>
          </a:p>
        </p:txBody>
      </p:sp>
      <p:sp>
        <p:nvSpPr>
          <p:cNvPr id="12" name="TextBox 11"/>
          <p:cNvSpPr txBox="1"/>
          <p:nvPr/>
        </p:nvSpPr>
        <p:spPr>
          <a:xfrm>
            <a:off x="7936498" y="3649181"/>
            <a:ext cx="798286" cy="369332"/>
          </a:xfrm>
          <a:prstGeom prst="rect">
            <a:avLst/>
          </a:prstGeom>
          <a:noFill/>
        </p:spPr>
        <p:txBody>
          <a:bodyPr wrap="square" rtlCol="0">
            <a:spAutoFit/>
          </a:bodyPr>
          <a:lstStyle/>
          <a:p>
            <a:r>
              <a:rPr lang="en-AU" b="1" dirty="0">
                <a:solidFill>
                  <a:srgbClr val="FF0000"/>
                </a:solidFill>
              </a:rPr>
              <a:t>Yes</a:t>
            </a:r>
          </a:p>
        </p:txBody>
      </p:sp>
      <p:sp>
        <p:nvSpPr>
          <p:cNvPr id="13" name="TextBox 12"/>
          <p:cNvSpPr txBox="1"/>
          <p:nvPr/>
        </p:nvSpPr>
        <p:spPr>
          <a:xfrm>
            <a:off x="2644874" y="4391516"/>
            <a:ext cx="798286" cy="369332"/>
          </a:xfrm>
          <a:prstGeom prst="rect">
            <a:avLst/>
          </a:prstGeom>
          <a:noFill/>
        </p:spPr>
        <p:txBody>
          <a:bodyPr wrap="square" rtlCol="0">
            <a:spAutoFit/>
          </a:bodyPr>
          <a:lstStyle/>
          <a:p>
            <a:r>
              <a:rPr lang="en-AU" b="1" dirty="0">
                <a:solidFill>
                  <a:srgbClr val="FF0000"/>
                </a:solidFill>
              </a:rPr>
              <a:t>100 A</a:t>
            </a:r>
          </a:p>
        </p:txBody>
      </p:sp>
      <p:sp>
        <p:nvSpPr>
          <p:cNvPr id="14" name="TextBox 13"/>
          <p:cNvSpPr txBox="1"/>
          <p:nvPr/>
        </p:nvSpPr>
        <p:spPr>
          <a:xfrm>
            <a:off x="5827482" y="4420277"/>
            <a:ext cx="798286" cy="369332"/>
          </a:xfrm>
          <a:prstGeom prst="rect">
            <a:avLst/>
          </a:prstGeom>
          <a:noFill/>
        </p:spPr>
        <p:txBody>
          <a:bodyPr wrap="square" rtlCol="0">
            <a:spAutoFit/>
          </a:bodyPr>
          <a:lstStyle/>
          <a:p>
            <a:r>
              <a:rPr lang="en-AU" b="1" dirty="0">
                <a:solidFill>
                  <a:srgbClr val="FF0000"/>
                </a:solidFill>
              </a:rPr>
              <a:t>113 A</a:t>
            </a:r>
          </a:p>
        </p:txBody>
      </p:sp>
      <p:sp>
        <p:nvSpPr>
          <p:cNvPr id="15" name="TextBox 14"/>
          <p:cNvSpPr txBox="1"/>
          <p:nvPr/>
        </p:nvSpPr>
        <p:spPr>
          <a:xfrm>
            <a:off x="7924545" y="4419448"/>
            <a:ext cx="798286" cy="369332"/>
          </a:xfrm>
          <a:prstGeom prst="rect">
            <a:avLst/>
          </a:prstGeom>
          <a:noFill/>
        </p:spPr>
        <p:txBody>
          <a:bodyPr wrap="square" rtlCol="0">
            <a:spAutoFit/>
          </a:bodyPr>
          <a:lstStyle/>
          <a:p>
            <a:r>
              <a:rPr lang="en-AU" b="1" dirty="0">
                <a:solidFill>
                  <a:srgbClr val="FF0000"/>
                </a:solidFill>
              </a:rPr>
              <a:t>Yes</a:t>
            </a:r>
          </a:p>
        </p:txBody>
      </p:sp>
      <p:sp>
        <p:nvSpPr>
          <p:cNvPr id="16" name="TextBox 15"/>
          <p:cNvSpPr txBox="1"/>
          <p:nvPr/>
        </p:nvSpPr>
        <p:spPr>
          <a:xfrm>
            <a:off x="6908088" y="4424365"/>
            <a:ext cx="798286" cy="369332"/>
          </a:xfrm>
          <a:prstGeom prst="rect">
            <a:avLst/>
          </a:prstGeom>
          <a:noFill/>
        </p:spPr>
        <p:txBody>
          <a:bodyPr wrap="square" rtlCol="0">
            <a:spAutoFit/>
          </a:bodyPr>
          <a:lstStyle/>
          <a:p>
            <a:r>
              <a:rPr lang="en-AU" b="1" dirty="0">
                <a:solidFill>
                  <a:srgbClr val="FF0000"/>
                </a:solidFill>
              </a:rPr>
              <a:t>Yes</a:t>
            </a:r>
          </a:p>
        </p:txBody>
      </p:sp>
      <p:sp>
        <p:nvSpPr>
          <p:cNvPr id="17" name="TextBox 16"/>
          <p:cNvSpPr txBox="1"/>
          <p:nvPr/>
        </p:nvSpPr>
        <p:spPr>
          <a:xfrm>
            <a:off x="2679290" y="5163332"/>
            <a:ext cx="798286" cy="369332"/>
          </a:xfrm>
          <a:prstGeom prst="rect">
            <a:avLst/>
          </a:prstGeom>
          <a:noFill/>
        </p:spPr>
        <p:txBody>
          <a:bodyPr wrap="square" rtlCol="0">
            <a:spAutoFit/>
          </a:bodyPr>
          <a:lstStyle/>
          <a:p>
            <a:r>
              <a:rPr lang="en-AU" b="1" dirty="0">
                <a:solidFill>
                  <a:srgbClr val="FF0000"/>
                </a:solidFill>
              </a:rPr>
              <a:t>160 A</a:t>
            </a:r>
          </a:p>
        </p:txBody>
      </p:sp>
      <p:sp>
        <p:nvSpPr>
          <p:cNvPr id="18" name="TextBox 17"/>
          <p:cNvSpPr txBox="1"/>
          <p:nvPr/>
        </p:nvSpPr>
        <p:spPr>
          <a:xfrm>
            <a:off x="3687074" y="5168252"/>
            <a:ext cx="798286" cy="369332"/>
          </a:xfrm>
          <a:prstGeom prst="rect">
            <a:avLst/>
          </a:prstGeom>
          <a:noFill/>
        </p:spPr>
        <p:txBody>
          <a:bodyPr wrap="square" rtlCol="0">
            <a:spAutoFit/>
          </a:bodyPr>
          <a:lstStyle/>
          <a:p>
            <a:r>
              <a:rPr lang="en-AU" b="1" dirty="0">
                <a:solidFill>
                  <a:srgbClr val="FF0000"/>
                </a:solidFill>
              </a:rPr>
              <a:t>160 A</a:t>
            </a:r>
          </a:p>
        </p:txBody>
      </p:sp>
      <p:sp>
        <p:nvSpPr>
          <p:cNvPr id="19" name="TextBox 18"/>
          <p:cNvSpPr txBox="1"/>
          <p:nvPr/>
        </p:nvSpPr>
        <p:spPr>
          <a:xfrm>
            <a:off x="6972000" y="5196181"/>
            <a:ext cx="798286" cy="369332"/>
          </a:xfrm>
          <a:prstGeom prst="rect">
            <a:avLst/>
          </a:prstGeom>
          <a:noFill/>
        </p:spPr>
        <p:txBody>
          <a:bodyPr wrap="square" rtlCol="0">
            <a:spAutoFit/>
          </a:bodyPr>
          <a:lstStyle/>
          <a:p>
            <a:r>
              <a:rPr lang="en-AU" b="1" dirty="0">
                <a:solidFill>
                  <a:srgbClr val="FF0000"/>
                </a:solidFill>
              </a:rPr>
              <a:t>Yes</a:t>
            </a:r>
          </a:p>
        </p:txBody>
      </p:sp>
      <p:sp>
        <p:nvSpPr>
          <p:cNvPr id="20" name="TextBox 19"/>
          <p:cNvSpPr txBox="1"/>
          <p:nvPr/>
        </p:nvSpPr>
        <p:spPr>
          <a:xfrm>
            <a:off x="7915872" y="5196181"/>
            <a:ext cx="798286" cy="369332"/>
          </a:xfrm>
          <a:prstGeom prst="rect">
            <a:avLst/>
          </a:prstGeom>
          <a:noFill/>
        </p:spPr>
        <p:txBody>
          <a:bodyPr wrap="square" rtlCol="0">
            <a:spAutoFit/>
          </a:bodyPr>
          <a:lstStyle/>
          <a:p>
            <a:r>
              <a:rPr lang="en-AU" b="1" dirty="0">
                <a:solidFill>
                  <a:srgbClr val="FF0000"/>
                </a:solidFill>
              </a:rPr>
              <a:t>Yes</a:t>
            </a:r>
          </a:p>
        </p:txBody>
      </p:sp>
    </p:spTree>
    <p:extLst>
      <p:ext uri="{BB962C8B-B14F-4D97-AF65-F5344CB8AC3E}">
        <p14:creationId xmlns:p14="http://schemas.microsoft.com/office/powerpoint/2010/main" val="337623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sz="3100" dirty="0">
                <a:solidFill>
                  <a:srgbClr val="FF0000"/>
                </a:solidFill>
                <a:effectLst/>
                <a:latin typeface="+mn-lt"/>
              </a:rPr>
              <a:t>Activity 4 – Overload protection (</a:t>
            </a:r>
            <a:r>
              <a:rPr lang="en-AU" sz="3100" dirty="0" err="1">
                <a:solidFill>
                  <a:srgbClr val="FF0000"/>
                </a:solidFill>
                <a:effectLst/>
                <a:latin typeface="+mn-lt"/>
              </a:rPr>
              <a:t>con’t</a:t>
            </a:r>
            <a:r>
              <a:rPr lang="en-AU" sz="3100" dirty="0">
                <a:solidFill>
                  <a:srgbClr val="FF0000"/>
                </a:solidFill>
                <a:effectLst/>
                <a:latin typeface="+mn-lt"/>
              </a:rPr>
              <a:t>)</a:t>
            </a:r>
            <a:br>
              <a:rPr lang="en-AU" sz="4400" dirty="0">
                <a:solidFill>
                  <a:srgbClr val="FF0000"/>
                </a:solidFill>
              </a:rPr>
            </a:br>
            <a:endParaRPr lang="en-AU" dirty="0"/>
          </a:p>
        </p:txBody>
      </p:sp>
      <p:sp>
        <p:nvSpPr>
          <p:cNvPr id="5" name="Rectangle 2"/>
          <p:cNvSpPr>
            <a:spLocks noChangeArrowheads="1"/>
          </p:cNvSpPr>
          <p:nvPr/>
        </p:nvSpPr>
        <p:spPr bwMode="auto">
          <a:xfrm>
            <a:off x="457200" y="2016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59770840"/>
              </p:ext>
            </p:extLst>
          </p:nvPr>
        </p:nvGraphicFramePr>
        <p:xfrm>
          <a:off x="324463" y="1460090"/>
          <a:ext cx="8598312" cy="4232788"/>
        </p:xfrm>
        <a:graphic>
          <a:graphicData uri="http://schemas.openxmlformats.org/drawingml/2006/table">
            <a:tbl>
              <a:tblPr firstRow="1" firstCol="1" lastRow="1" lastCol="1" bandRow="1" bandCol="1">
                <a:tableStyleId>{5C22544A-7EE6-4342-B048-85BDC9FD1C3A}</a:tableStyleId>
              </a:tblPr>
              <a:tblGrid>
                <a:gridCol w="426014">
                  <a:extLst>
                    <a:ext uri="{9D8B030D-6E8A-4147-A177-3AD203B41FA5}">
                      <a16:colId xmlns:a16="http://schemas.microsoft.com/office/drawing/2014/main" val="20000"/>
                    </a:ext>
                  </a:extLst>
                </a:gridCol>
                <a:gridCol w="790728">
                  <a:extLst>
                    <a:ext uri="{9D8B030D-6E8A-4147-A177-3AD203B41FA5}">
                      <a16:colId xmlns:a16="http://schemas.microsoft.com/office/drawing/2014/main" val="20001"/>
                    </a:ext>
                  </a:extLst>
                </a:gridCol>
                <a:gridCol w="1054510">
                  <a:extLst>
                    <a:ext uri="{9D8B030D-6E8A-4147-A177-3AD203B41FA5}">
                      <a16:colId xmlns:a16="http://schemas.microsoft.com/office/drawing/2014/main" val="20002"/>
                    </a:ext>
                  </a:extLst>
                </a:gridCol>
                <a:gridCol w="1054510">
                  <a:extLst>
                    <a:ext uri="{9D8B030D-6E8A-4147-A177-3AD203B41FA5}">
                      <a16:colId xmlns:a16="http://schemas.microsoft.com/office/drawing/2014/main" val="20003"/>
                    </a:ext>
                  </a:extLst>
                </a:gridCol>
                <a:gridCol w="1054510">
                  <a:extLst>
                    <a:ext uri="{9D8B030D-6E8A-4147-A177-3AD203B41FA5}">
                      <a16:colId xmlns:a16="http://schemas.microsoft.com/office/drawing/2014/main" val="20004"/>
                    </a:ext>
                  </a:extLst>
                </a:gridCol>
                <a:gridCol w="1054510">
                  <a:extLst>
                    <a:ext uri="{9D8B030D-6E8A-4147-A177-3AD203B41FA5}">
                      <a16:colId xmlns:a16="http://schemas.microsoft.com/office/drawing/2014/main" val="20005"/>
                    </a:ext>
                  </a:extLst>
                </a:gridCol>
                <a:gridCol w="1054510">
                  <a:extLst>
                    <a:ext uri="{9D8B030D-6E8A-4147-A177-3AD203B41FA5}">
                      <a16:colId xmlns:a16="http://schemas.microsoft.com/office/drawing/2014/main" val="20006"/>
                    </a:ext>
                  </a:extLst>
                </a:gridCol>
                <a:gridCol w="1054510">
                  <a:extLst>
                    <a:ext uri="{9D8B030D-6E8A-4147-A177-3AD203B41FA5}">
                      <a16:colId xmlns:a16="http://schemas.microsoft.com/office/drawing/2014/main" val="20007"/>
                    </a:ext>
                  </a:extLst>
                </a:gridCol>
                <a:gridCol w="1054510">
                  <a:extLst>
                    <a:ext uri="{9D8B030D-6E8A-4147-A177-3AD203B41FA5}">
                      <a16:colId xmlns:a16="http://schemas.microsoft.com/office/drawing/2014/main" val="20008"/>
                    </a:ext>
                  </a:extLst>
                </a:gridCol>
              </a:tblGrid>
              <a:tr h="1151548">
                <a:tc>
                  <a:txBody>
                    <a:bodyPr/>
                    <a:lstStyle/>
                    <a:p>
                      <a:pPr algn="just">
                        <a:spcBef>
                          <a:spcPts val="600"/>
                        </a:spcBef>
                        <a:spcAft>
                          <a:spcPts val="600"/>
                        </a:spcAft>
                      </a:pPr>
                      <a:r>
                        <a:rPr lang="en-AU" sz="900" dirty="0">
                          <a:effectLst/>
                        </a:rPr>
                        <a:t> </a:t>
                      </a:r>
                      <a:endParaRPr lang="en-AU" sz="900" dirty="0">
                        <a:effectLst/>
                        <a:latin typeface="Verdana"/>
                        <a:ea typeface="Calibri"/>
                        <a:cs typeface="Times New Roman"/>
                      </a:endParaRPr>
                    </a:p>
                  </a:txBody>
                  <a:tcPr marL="63988" marR="63988" marT="100722" marB="100722"/>
                </a:tc>
                <a:tc>
                  <a:txBody>
                    <a:bodyPr/>
                    <a:lstStyle/>
                    <a:p>
                      <a:pPr algn="ctr">
                        <a:spcBef>
                          <a:spcPts val="600"/>
                        </a:spcBef>
                        <a:spcAft>
                          <a:spcPts val="600"/>
                        </a:spcAft>
                      </a:pPr>
                      <a:r>
                        <a:rPr lang="en-AU" sz="900">
                          <a:effectLst/>
                        </a:rPr>
                        <a:t>Type</a:t>
                      </a:r>
                      <a:endParaRPr lang="en-AU" sz="900">
                        <a:effectLst/>
                        <a:latin typeface="Verdana"/>
                        <a:ea typeface="Calibri"/>
                        <a:cs typeface="Times New Roman"/>
                      </a:endParaRPr>
                    </a:p>
                  </a:txBody>
                  <a:tcPr marL="63988" marR="63988" marT="100722" marB="100722"/>
                </a:tc>
                <a:tc>
                  <a:txBody>
                    <a:bodyPr/>
                    <a:lstStyle/>
                    <a:p>
                      <a:pPr algn="ctr">
                        <a:spcBef>
                          <a:spcPts val="600"/>
                        </a:spcBef>
                        <a:spcAft>
                          <a:spcPts val="600"/>
                        </a:spcAft>
                      </a:pPr>
                      <a:r>
                        <a:rPr lang="en-AU" sz="900">
                          <a:effectLst/>
                        </a:rPr>
                        <a:t>Load Max Demand</a:t>
                      </a:r>
                    </a:p>
                    <a:p>
                      <a:pPr algn="ctr">
                        <a:spcBef>
                          <a:spcPts val="600"/>
                        </a:spcBef>
                        <a:spcAft>
                          <a:spcPts val="0"/>
                        </a:spcAft>
                      </a:pPr>
                      <a:r>
                        <a:rPr lang="en-AU" sz="900">
                          <a:effectLst/>
                        </a:rPr>
                        <a:t> </a:t>
                      </a:r>
                    </a:p>
                    <a:p>
                      <a:pPr algn="ctr">
                        <a:spcBef>
                          <a:spcPts val="600"/>
                        </a:spcBef>
                        <a:spcAft>
                          <a:spcPts val="0"/>
                        </a:spcAft>
                      </a:pPr>
                      <a:r>
                        <a:rPr lang="en-AU" sz="900">
                          <a:effectLst/>
                        </a:rPr>
                        <a:t>I</a:t>
                      </a:r>
                      <a:r>
                        <a:rPr lang="en-AU" sz="900" baseline="-25000">
                          <a:effectLst/>
                        </a:rPr>
                        <a:t>B</a:t>
                      </a:r>
                      <a:endParaRPr lang="en-AU" sz="900">
                        <a:effectLst/>
                        <a:latin typeface="Verdana"/>
                        <a:ea typeface="Calibri"/>
                        <a:cs typeface="Times New Roman"/>
                      </a:endParaRPr>
                    </a:p>
                  </a:txBody>
                  <a:tcPr marL="63988" marR="63988" marT="100722" marB="100722"/>
                </a:tc>
                <a:tc>
                  <a:txBody>
                    <a:bodyPr/>
                    <a:lstStyle/>
                    <a:p>
                      <a:pPr algn="ctr">
                        <a:spcBef>
                          <a:spcPts val="600"/>
                        </a:spcBef>
                        <a:spcAft>
                          <a:spcPts val="600"/>
                        </a:spcAft>
                      </a:pPr>
                      <a:r>
                        <a:rPr lang="en-AU" sz="900">
                          <a:effectLst/>
                        </a:rPr>
                        <a:t>Circuit Protection Rating</a:t>
                      </a:r>
                    </a:p>
                    <a:p>
                      <a:pPr algn="ctr">
                        <a:spcBef>
                          <a:spcPts val="600"/>
                        </a:spcBef>
                        <a:spcAft>
                          <a:spcPts val="0"/>
                        </a:spcAft>
                      </a:pPr>
                      <a:r>
                        <a:rPr lang="en-AU" sz="900">
                          <a:effectLst/>
                        </a:rPr>
                        <a:t>I</a:t>
                      </a:r>
                      <a:r>
                        <a:rPr lang="en-AU" sz="900" baseline="-25000">
                          <a:effectLst/>
                        </a:rPr>
                        <a:t>N</a:t>
                      </a:r>
                      <a:endParaRPr lang="en-AU" sz="900">
                        <a:effectLst/>
                        <a:latin typeface="Verdana"/>
                        <a:ea typeface="Calibri"/>
                        <a:cs typeface="Times New Roman"/>
                      </a:endParaRPr>
                    </a:p>
                  </a:txBody>
                  <a:tcPr marL="63988" marR="63988" marT="100722" marB="100722"/>
                </a:tc>
                <a:tc>
                  <a:txBody>
                    <a:bodyPr/>
                    <a:lstStyle/>
                    <a:p>
                      <a:pPr algn="ctr">
                        <a:spcBef>
                          <a:spcPts val="600"/>
                        </a:spcBef>
                        <a:spcAft>
                          <a:spcPts val="600"/>
                        </a:spcAft>
                      </a:pPr>
                      <a:r>
                        <a:rPr lang="en-AU" sz="900">
                          <a:effectLst/>
                        </a:rPr>
                        <a:t>Minimum Cable Current Rating</a:t>
                      </a:r>
                    </a:p>
                    <a:p>
                      <a:pPr algn="ctr">
                        <a:spcBef>
                          <a:spcPts val="600"/>
                        </a:spcBef>
                        <a:spcAft>
                          <a:spcPts val="600"/>
                        </a:spcAft>
                      </a:pPr>
                      <a:r>
                        <a:rPr lang="en-AU" sz="900">
                          <a:effectLst/>
                        </a:rPr>
                        <a:t>I</a:t>
                      </a:r>
                      <a:r>
                        <a:rPr lang="en-AU" sz="900" baseline="-25000">
                          <a:effectLst/>
                        </a:rPr>
                        <a:t>Z</a:t>
                      </a:r>
                      <a:r>
                        <a:rPr lang="en-AU" sz="900">
                          <a:effectLst/>
                        </a:rPr>
                        <a:t> </a:t>
                      </a:r>
                      <a:endParaRPr lang="en-AU" sz="900">
                        <a:effectLst/>
                        <a:latin typeface="Verdana"/>
                        <a:ea typeface="Calibri"/>
                        <a:cs typeface="Times New Roman"/>
                      </a:endParaRPr>
                    </a:p>
                  </a:txBody>
                  <a:tcPr marL="63988" marR="63988" marT="100722" marB="100722"/>
                </a:tc>
                <a:tc>
                  <a:txBody>
                    <a:bodyPr/>
                    <a:lstStyle/>
                    <a:p>
                      <a:pPr marL="15240" indent="-15240" algn="ctr">
                        <a:spcBef>
                          <a:spcPts val="600"/>
                        </a:spcBef>
                        <a:spcAft>
                          <a:spcPts val="600"/>
                        </a:spcAft>
                      </a:pPr>
                      <a:r>
                        <a:rPr lang="en-AU" sz="900">
                          <a:effectLst/>
                        </a:rPr>
                        <a:t>De-rating factor</a:t>
                      </a:r>
                      <a:endParaRPr lang="en-AU" sz="900">
                        <a:effectLst/>
                        <a:latin typeface="Verdana"/>
                        <a:ea typeface="Calibri"/>
                        <a:cs typeface="Times New Roman"/>
                      </a:endParaRPr>
                    </a:p>
                  </a:txBody>
                  <a:tcPr marL="63988" marR="63988" marT="100722" marB="100722"/>
                </a:tc>
                <a:tc>
                  <a:txBody>
                    <a:bodyPr/>
                    <a:lstStyle/>
                    <a:p>
                      <a:pPr algn="ctr">
                        <a:spcBef>
                          <a:spcPts val="600"/>
                        </a:spcBef>
                        <a:spcAft>
                          <a:spcPts val="600"/>
                        </a:spcAft>
                      </a:pPr>
                      <a:r>
                        <a:rPr lang="en-AU" sz="900">
                          <a:effectLst/>
                        </a:rPr>
                        <a:t>Cable Current Rating after D.R.</a:t>
                      </a:r>
                    </a:p>
                    <a:p>
                      <a:pPr marL="194310" indent="-194310" algn="ctr">
                        <a:spcBef>
                          <a:spcPts val="600"/>
                        </a:spcBef>
                        <a:spcAft>
                          <a:spcPts val="600"/>
                        </a:spcAft>
                      </a:pPr>
                      <a:r>
                        <a:rPr lang="en-AU" sz="900">
                          <a:effectLst/>
                        </a:rPr>
                        <a:t> </a:t>
                      </a:r>
                      <a:endParaRPr lang="en-AU" sz="900">
                        <a:effectLst/>
                        <a:latin typeface="Verdana"/>
                        <a:ea typeface="Calibri"/>
                        <a:cs typeface="Times New Roman"/>
                      </a:endParaRPr>
                    </a:p>
                  </a:txBody>
                  <a:tcPr marL="63988" marR="63988" marT="100722" marB="100722"/>
                </a:tc>
                <a:tc>
                  <a:txBody>
                    <a:bodyPr/>
                    <a:lstStyle/>
                    <a:p>
                      <a:pPr marL="195580" indent="-195580" algn="ctr">
                        <a:spcBef>
                          <a:spcPts val="600"/>
                        </a:spcBef>
                        <a:spcAft>
                          <a:spcPts val="0"/>
                        </a:spcAft>
                      </a:pPr>
                      <a:r>
                        <a:rPr lang="en-AU" sz="900">
                          <a:effectLst/>
                        </a:rPr>
                        <a:t>I</a:t>
                      </a:r>
                      <a:r>
                        <a:rPr lang="en-AU" sz="900" baseline="-25000">
                          <a:effectLst/>
                        </a:rPr>
                        <a:t>B </a:t>
                      </a:r>
                      <a:r>
                        <a:rPr lang="en-AU" sz="900">
                          <a:effectLst/>
                        </a:rPr>
                        <a:t>≤ I</a:t>
                      </a:r>
                      <a:r>
                        <a:rPr lang="en-AU" sz="900" baseline="-25000">
                          <a:effectLst/>
                        </a:rPr>
                        <a:t>N </a:t>
                      </a:r>
                      <a:r>
                        <a:rPr lang="en-AU" sz="900">
                          <a:effectLst/>
                        </a:rPr>
                        <a:t>≤ I</a:t>
                      </a:r>
                      <a:r>
                        <a:rPr lang="en-AU" sz="900" baseline="-25000">
                          <a:effectLst/>
                        </a:rPr>
                        <a:t>Z</a:t>
                      </a:r>
                      <a:endParaRPr lang="en-AU" sz="900">
                        <a:effectLst/>
                      </a:endParaRPr>
                    </a:p>
                    <a:p>
                      <a:pPr algn="ctr">
                        <a:spcBef>
                          <a:spcPts val="600"/>
                        </a:spcBef>
                        <a:spcAft>
                          <a:spcPts val="600"/>
                        </a:spcAft>
                      </a:pPr>
                      <a:r>
                        <a:rPr lang="en-AU" sz="900">
                          <a:effectLst/>
                        </a:rPr>
                        <a:t> </a:t>
                      </a:r>
                    </a:p>
                    <a:p>
                      <a:pPr algn="ctr">
                        <a:spcBef>
                          <a:spcPts val="600"/>
                        </a:spcBef>
                        <a:spcAft>
                          <a:spcPts val="0"/>
                        </a:spcAft>
                      </a:pPr>
                      <a:r>
                        <a:rPr lang="en-AU" sz="900">
                          <a:effectLst/>
                        </a:rPr>
                        <a:t> </a:t>
                      </a:r>
                    </a:p>
                    <a:p>
                      <a:pPr algn="ctr">
                        <a:spcBef>
                          <a:spcPts val="600"/>
                        </a:spcBef>
                        <a:spcAft>
                          <a:spcPts val="600"/>
                        </a:spcAft>
                      </a:pPr>
                      <a:r>
                        <a:rPr lang="en-AU" sz="900">
                          <a:effectLst/>
                        </a:rPr>
                        <a:t>Y / N</a:t>
                      </a:r>
                      <a:endParaRPr lang="en-AU" sz="900">
                        <a:effectLst/>
                        <a:latin typeface="Verdana"/>
                        <a:ea typeface="Calibri"/>
                        <a:cs typeface="Times New Roman"/>
                      </a:endParaRPr>
                    </a:p>
                  </a:txBody>
                  <a:tcPr marL="63988" marR="63988" marT="100722" marB="100722"/>
                </a:tc>
                <a:tc>
                  <a:txBody>
                    <a:bodyPr/>
                    <a:lstStyle/>
                    <a:p>
                      <a:pPr algn="ctr">
                        <a:spcBef>
                          <a:spcPts val="600"/>
                        </a:spcBef>
                        <a:spcAft>
                          <a:spcPts val="600"/>
                        </a:spcAft>
                      </a:pPr>
                      <a:r>
                        <a:rPr lang="en-AU" sz="900" dirty="0">
                          <a:effectLst/>
                        </a:rPr>
                        <a:t>I</a:t>
                      </a:r>
                      <a:r>
                        <a:rPr lang="en-AU" sz="900" baseline="-25000" dirty="0">
                          <a:effectLst/>
                        </a:rPr>
                        <a:t>2 </a:t>
                      </a:r>
                      <a:r>
                        <a:rPr lang="en-AU" sz="900" dirty="0">
                          <a:effectLst/>
                        </a:rPr>
                        <a:t>≤ 1.45 x I</a:t>
                      </a:r>
                      <a:r>
                        <a:rPr lang="en-AU" sz="900" baseline="-25000" dirty="0">
                          <a:effectLst/>
                        </a:rPr>
                        <a:t>Z</a:t>
                      </a:r>
                      <a:endParaRPr lang="en-AU" sz="900" dirty="0">
                        <a:effectLst/>
                      </a:endParaRPr>
                    </a:p>
                    <a:p>
                      <a:pPr algn="ctr">
                        <a:spcBef>
                          <a:spcPts val="600"/>
                        </a:spcBef>
                        <a:spcAft>
                          <a:spcPts val="600"/>
                        </a:spcAft>
                      </a:pPr>
                      <a:r>
                        <a:rPr lang="en-AU" sz="900" dirty="0">
                          <a:effectLst/>
                        </a:rPr>
                        <a:t> </a:t>
                      </a:r>
                    </a:p>
                    <a:p>
                      <a:pPr algn="ctr">
                        <a:spcBef>
                          <a:spcPts val="1200"/>
                        </a:spcBef>
                        <a:spcAft>
                          <a:spcPts val="600"/>
                        </a:spcAft>
                      </a:pPr>
                      <a:r>
                        <a:rPr lang="en-AU" sz="900" dirty="0">
                          <a:effectLst/>
                        </a:rPr>
                        <a:t>Y / N</a:t>
                      </a:r>
                      <a:endParaRPr lang="en-AU" sz="900" dirty="0">
                        <a:effectLst/>
                        <a:latin typeface="Verdana"/>
                        <a:ea typeface="Calibri"/>
                        <a:cs typeface="Times New Roman"/>
                      </a:endParaRPr>
                    </a:p>
                  </a:txBody>
                  <a:tcPr marL="63988" marR="63988" marT="100722" marB="100722"/>
                </a:tc>
                <a:extLst>
                  <a:ext uri="{0D108BD9-81ED-4DB2-BD59-A6C34878D82A}">
                    <a16:rowId xmlns:a16="http://schemas.microsoft.com/office/drawing/2014/main" val="10000"/>
                  </a:ext>
                </a:extLst>
              </a:tr>
              <a:tr h="770310">
                <a:tc>
                  <a:txBody>
                    <a:bodyPr/>
                    <a:lstStyle/>
                    <a:p>
                      <a:pPr algn="ctr">
                        <a:spcBef>
                          <a:spcPts val="600"/>
                        </a:spcBef>
                        <a:spcAft>
                          <a:spcPts val="0"/>
                        </a:spcAft>
                      </a:pPr>
                      <a:r>
                        <a:rPr lang="en-AU" sz="900">
                          <a:effectLst/>
                        </a:rPr>
                        <a:t>7</a:t>
                      </a:r>
                      <a:endParaRPr lang="en-AU" sz="900">
                        <a:effectLst/>
                        <a:latin typeface="Verdana"/>
                        <a:ea typeface="Calibri"/>
                        <a:cs typeface="Times New Roman"/>
                      </a:endParaRPr>
                    </a:p>
                  </a:txBody>
                  <a:tcPr marL="63988" marR="63988" marT="100722" marB="100722"/>
                </a:tc>
                <a:tc>
                  <a:txBody>
                    <a:bodyPr/>
                    <a:lstStyle/>
                    <a:p>
                      <a:pPr marL="195580" indent="-195580" algn="ctr">
                        <a:spcBef>
                          <a:spcPts val="600"/>
                        </a:spcBef>
                        <a:spcAft>
                          <a:spcPts val="0"/>
                        </a:spcAft>
                      </a:pPr>
                      <a:r>
                        <a:rPr lang="en-AU" sz="900" dirty="0">
                          <a:effectLst/>
                        </a:rPr>
                        <a:t>C.B.</a:t>
                      </a:r>
                      <a:endParaRPr lang="en-AU" sz="900" dirty="0">
                        <a:effectLst/>
                        <a:latin typeface="Verdana"/>
                        <a:ea typeface="Calibri"/>
                        <a:cs typeface="Times New Roman"/>
                      </a:endParaRPr>
                    </a:p>
                  </a:txBody>
                  <a:tcPr marL="63988" marR="63988" marT="100722" marB="100722">
                    <a:solidFill>
                      <a:schemeClr val="accent1"/>
                    </a:solidFill>
                  </a:tcPr>
                </a:tc>
                <a:tc>
                  <a:txBody>
                    <a:bodyPr/>
                    <a:lstStyle/>
                    <a:p>
                      <a:pPr algn="ctr">
                        <a:spcBef>
                          <a:spcPts val="600"/>
                        </a:spcBef>
                        <a:spcAft>
                          <a:spcPts val="0"/>
                        </a:spcAft>
                      </a:pPr>
                      <a:r>
                        <a:rPr lang="en-AU" sz="900" dirty="0">
                          <a:effectLst/>
                        </a:rPr>
                        <a:t>250A</a:t>
                      </a:r>
                      <a:endParaRPr lang="en-AU" sz="900" dirty="0">
                        <a:effectLst/>
                        <a:latin typeface="Verdana"/>
                        <a:ea typeface="Calibri"/>
                        <a:cs typeface="Times New Roman"/>
                      </a:endParaRPr>
                    </a:p>
                  </a:txBody>
                  <a:tcPr marL="63988" marR="63988" marT="100722" marB="100722">
                    <a:solidFill>
                      <a:srgbClr val="FFFFFF"/>
                    </a:solidFill>
                  </a:tcPr>
                </a:tc>
                <a:tc>
                  <a:txBody>
                    <a:bodyPr/>
                    <a:lstStyle/>
                    <a:p>
                      <a:pPr algn="ctr">
                        <a:spcBef>
                          <a:spcPts val="600"/>
                        </a:spcBef>
                        <a:spcAft>
                          <a:spcPts val="0"/>
                        </a:spcAft>
                      </a:pPr>
                      <a:r>
                        <a:rPr lang="en-AU" sz="900" dirty="0">
                          <a:effectLst/>
                        </a:rPr>
                        <a:t> </a:t>
                      </a:r>
                      <a:endParaRPr lang="en-AU" sz="900" dirty="0">
                        <a:effectLst/>
                        <a:latin typeface="Verdana"/>
                        <a:ea typeface="Calibri"/>
                        <a:cs typeface="Times New Roman"/>
                      </a:endParaRPr>
                    </a:p>
                  </a:txBody>
                  <a:tcPr marL="63988" marR="63988" marT="100722" marB="100722">
                    <a:solidFill>
                      <a:srgbClr val="FFFFFF"/>
                    </a:solidFill>
                  </a:tcPr>
                </a:tc>
                <a:tc>
                  <a:txBody>
                    <a:bodyPr/>
                    <a:lstStyle/>
                    <a:p>
                      <a:pPr algn="ctr">
                        <a:spcBef>
                          <a:spcPts val="600"/>
                        </a:spcBef>
                        <a:spcAft>
                          <a:spcPts val="0"/>
                        </a:spcAft>
                      </a:pPr>
                      <a:r>
                        <a:rPr lang="en-AU" sz="900" dirty="0">
                          <a:effectLst/>
                        </a:rPr>
                        <a:t> </a:t>
                      </a:r>
                      <a:endParaRPr lang="en-AU" sz="900" dirty="0">
                        <a:effectLst/>
                        <a:latin typeface="Verdana"/>
                        <a:ea typeface="Calibri"/>
                        <a:cs typeface="Times New Roman"/>
                      </a:endParaRPr>
                    </a:p>
                  </a:txBody>
                  <a:tcPr marL="63988" marR="63988" marT="100722" marB="100722">
                    <a:solidFill>
                      <a:srgbClr val="FFFFFF"/>
                    </a:solidFill>
                  </a:tcPr>
                </a:tc>
                <a:tc>
                  <a:txBody>
                    <a:bodyPr/>
                    <a:lstStyle/>
                    <a:p>
                      <a:pPr algn="ctr">
                        <a:spcBef>
                          <a:spcPts val="600"/>
                        </a:spcBef>
                        <a:spcAft>
                          <a:spcPts val="0"/>
                        </a:spcAft>
                      </a:pPr>
                      <a:r>
                        <a:rPr lang="en-AU" sz="900" dirty="0">
                          <a:effectLst/>
                        </a:rPr>
                        <a:t> </a:t>
                      </a:r>
                      <a:endParaRPr lang="en-AU" sz="900" dirty="0">
                        <a:effectLst/>
                        <a:latin typeface="Verdana"/>
                        <a:ea typeface="Calibri"/>
                        <a:cs typeface="Times New Roman"/>
                      </a:endParaRPr>
                    </a:p>
                  </a:txBody>
                  <a:tcPr marL="63988" marR="63988" marT="100722" marB="100722">
                    <a:solidFill>
                      <a:srgbClr val="FFFFFF"/>
                    </a:solidFill>
                  </a:tcPr>
                </a:tc>
                <a:tc>
                  <a:txBody>
                    <a:bodyPr/>
                    <a:lstStyle/>
                    <a:p>
                      <a:pPr algn="ctr">
                        <a:spcBef>
                          <a:spcPts val="600"/>
                        </a:spcBef>
                        <a:spcAft>
                          <a:spcPts val="0"/>
                        </a:spcAft>
                      </a:pPr>
                      <a:r>
                        <a:rPr lang="en-AU" sz="900" dirty="0">
                          <a:effectLst/>
                        </a:rPr>
                        <a:t>250A</a:t>
                      </a:r>
                      <a:endParaRPr lang="en-AU" sz="900" dirty="0">
                        <a:effectLst/>
                        <a:latin typeface="Verdana"/>
                        <a:ea typeface="Calibri"/>
                        <a:cs typeface="Times New Roman"/>
                      </a:endParaRPr>
                    </a:p>
                  </a:txBody>
                  <a:tcPr marL="63988" marR="63988" marT="100722" marB="100722">
                    <a:solidFill>
                      <a:srgbClr val="FFFFFF"/>
                    </a:solidFill>
                  </a:tcPr>
                </a:tc>
                <a:tc>
                  <a:txBody>
                    <a:bodyPr/>
                    <a:lstStyle/>
                    <a:p>
                      <a:pPr algn="r">
                        <a:spcBef>
                          <a:spcPts val="600"/>
                        </a:spcBef>
                        <a:spcAft>
                          <a:spcPts val="0"/>
                        </a:spcAft>
                      </a:pPr>
                      <a:r>
                        <a:rPr lang="en-AU" sz="900" dirty="0">
                          <a:effectLst/>
                        </a:rPr>
                        <a:t> </a:t>
                      </a:r>
                      <a:endParaRPr lang="en-AU" sz="900" dirty="0">
                        <a:effectLst/>
                        <a:latin typeface="Verdana"/>
                        <a:ea typeface="Calibri"/>
                        <a:cs typeface="Times New Roman"/>
                      </a:endParaRPr>
                    </a:p>
                  </a:txBody>
                  <a:tcPr marL="63988" marR="63988" marT="100722" marB="100722">
                    <a:solidFill>
                      <a:srgbClr val="FFFFFF"/>
                    </a:solidFill>
                  </a:tcPr>
                </a:tc>
                <a:tc>
                  <a:txBody>
                    <a:bodyPr/>
                    <a:lstStyle/>
                    <a:p>
                      <a:pPr algn="r">
                        <a:spcBef>
                          <a:spcPts val="600"/>
                        </a:spcBef>
                        <a:spcAft>
                          <a:spcPts val="0"/>
                        </a:spcAft>
                      </a:pPr>
                      <a:r>
                        <a:rPr lang="en-AU" sz="900" dirty="0">
                          <a:effectLst/>
                        </a:rPr>
                        <a:t> </a:t>
                      </a:r>
                      <a:endParaRPr lang="en-AU" sz="900" dirty="0">
                        <a:effectLst/>
                        <a:latin typeface="Verdana"/>
                        <a:ea typeface="Calibri"/>
                        <a:cs typeface="Times New Roman"/>
                      </a:endParaRPr>
                    </a:p>
                  </a:txBody>
                  <a:tcPr marL="63988" marR="63988" marT="100722" marB="100722"/>
                </a:tc>
                <a:extLst>
                  <a:ext uri="{0D108BD9-81ED-4DB2-BD59-A6C34878D82A}">
                    <a16:rowId xmlns:a16="http://schemas.microsoft.com/office/drawing/2014/main" val="10001"/>
                  </a:ext>
                </a:extLst>
              </a:tr>
              <a:tr h="770310">
                <a:tc>
                  <a:txBody>
                    <a:bodyPr/>
                    <a:lstStyle/>
                    <a:p>
                      <a:pPr marL="195580" indent="-195580" algn="ctr">
                        <a:spcBef>
                          <a:spcPts val="600"/>
                        </a:spcBef>
                        <a:spcAft>
                          <a:spcPts val="0"/>
                        </a:spcAft>
                      </a:pPr>
                      <a:r>
                        <a:rPr lang="en-AU" sz="900">
                          <a:effectLst/>
                        </a:rPr>
                        <a:t>8</a:t>
                      </a:r>
                      <a:endParaRPr lang="en-AU" sz="900">
                        <a:effectLst/>
                        <a:latin typeface="Verdana"/>
                        <a:ea typeface="Calibri"/>
                        <a:cs typeface="Times New Roman"/>
                      </a:endParaRPr>
                    </a:p>
                  </a:txBody>
                  <a:tcPr marL="63988" marR="63988" marT="100722" marB="100722"/>
                </a:tc>
                <a:tc>
                  <a:txBody>
                    <a:bodyPr/>
                    <a:lstStyle/>
                    <a:p>
                      <a:pPr marL="195580" indent="-195580" algn="ctr">
                        <a:spcBef>
                          <a:spcPts val="600"/>
                        </a:spcBef>
                        <a:spcAft>
                          <a:spcPts val="0"/>
                        </a:spcAft>
                      </a:pPr>
                      <a:r>
                        <a:rPr lang="en-AU" sz="900" dirty="0">
                          <a:effectLst/>
                        </a:rPr>
                        <a:t>H.R.C. </a:t>
                      </a:r>
                    </a:p>
                    <a:p>
                      <a:pPr marL="195580" indent="-195580" algn="ctr">
                        <a:spcBef>
                          <a:spcPts val="600"/>
                        </a:spcBef>
                        <a:spcAft>
                          <a:spcPts val="0"/>
                        </a:spcAft>
                      </a:pPr>
                      <a:r>
                        <a:rPr lang="en-AU" sz="900" dirty="0">
                          <a:effectLst/>
                        </a:rPr>
                        <a:t>Fuse</a:t>
                      </a:r>
                      <a:endParaRPr lang="en-AU" sz="900" dirty="0">
                        <a:effectLst/>
                        <a:latin typeface="Verdana"/>
                        <a:ea typeface="Calibri"/>
                        <a:cs typeface="Times New Roman"/>
                      </a:endParaRPr>
                    </a:p>
                  </a:txBody>
                  <a:tcPr marL="63988" marR="63988" marT="100722" marB="100722">
                    <a:solidFill>
                      <a:schemeClr val="accent1"/>
                    </a:solidFill>
                  </a:tcPr>
                </a:tc>
                <a:tc>
                  <a:txBody>
                    <a:bodyPr/>
                    <a:lstStyle/>
                    <a:p>
                      <a:pPr algn="ctr">
                        <a:spcBef>
                          <a:spcPts val="600"/>
                        </a:spcBef>
                        <a:spcAft>
                          <a:spcPts val="0"/>
                        </a:spcAft>
                      </a:pPr>
                      <a:r>
                        <a:rPr lang="en-AU" sz="900">
                          <a:effectLst/>
                        </a:rPr>
                        <a:t>250A</a:t>
                      </a:r>
                      <a:endParaRPr lang="en-AU" sz="900">
                        <a:effectLst/>
                        <a:latin typeface="Verdana"/>
                        <a:ea typeface="Calibri"/>
                        <a:cs typeface="Times New Roman"/>
                      </a:endParaRPr>
                    </a:p>
                  </a:txBody>
                  <a:tcPr marL="63988" marR="63988" marT="100722" marB="100722">
                    <a:solidFill>
                      <a:srgbClr val="FFFFFF"/>
                    </a:solidFill>
                  </a:tcPr>
                </a:tc>
                <a:tc>
                  <a:txBody>
                    <a:bodyPr/>
                    <a:lstStyle/>
                    <a:p>
                      <a:pPr algn="ctr">
                        <a:spcBef>
                          <a:spcPts val="600"/>
                        </a:spcBef>
                        <a:spcAft>
                          <a:spcPts val="0"/>
                        </a:spcAft>
                      </a:pPr>
                      <a:r>
                        <a:rPr lang="en-AU" sz="900">
                          <a:effectLst/>
                        </a:rPr>
                        <a:t>250A</a:t>
                      </a:r>
                      <a:endParaRPr lang="en-AU" sz="900">
                        <a:effectLst/>
                        <a:latin typeface="Verdana"/>
                        <a:ea typeface="Calibri"/>
                        <a:cs typeface="Times New Roman"/>
                      </a:endParaRPr>
                    </a:p>
                  </a:txBody>
                  <a:tcPr marL="63988" marR="63988" marT="100722" marB="100722">
                    <a:solidFill>
                      <a:srgbClr val="FFFFFF"/>
                    </a:solidFill>
                  </a:tcPr>
                </a:tc>
                <a:tc>
                  <a:txBody>
                    <a:bodyPr/>
                    <a:lstStyle/>
                    <a:p>
                      <a:pPr algn="ctr">
                        <a:spcBef>
                          <a:spcPts val="600"/>
                        </a:spcBef>
                        <a:spcAft>
                          <a:spcPts val="0"/>
                        </a:spcAft>
                      </a:pPr>
                      <a:r>
                        <a:rPr lang="en-AU" sz="900" dirty="0">
                          <a:effectLst/>
                        </a:rPr>
                        <a:t> </a:t>
                      </a:r>
                      <a:endParaRPr lang="en-AU" sz="900" dirty="0">
                        <a:effectLst/>
                        <a:latin typeface="Verdana"/>
                        <a:ea typeface="Calibri"/>
                        <a:cs typeface="Times New Roman"/>
                      </a:endParaRPr>
                    </a:p>
                  </a:txBody>
                  <a:tcPr marL="63988" marR="63988" marT="100722" marB="100722">
                    <a:solidFill>
                      <a:srgbClr val="FFFFFF"/>
                    </a:solidFill>
                  </a:tcPr>
                </a:tc>
                <a:tc>
                  <a:txBody>
                    <a:bodyPr/>
                    <a:lstStyle/>
                    <a:p>
                      <a:pPr algn="l">
                        <a:lnSpc>
                          <a:spcPct val="200000"/>
                        </a:lnSpc>
                        <a:spcBef>
                          <a:spcPts val="600"/>
                        </a:spcBef>
                        <a:spcAft>
                          <a:spcPts val="0"/>
                        </a:spcAft>
                      </a:pPr>
                      <a:r>
                        <a:rPr lang="en-AU" sz="900" dirty="0">
                          <a:effectLst/>
                        </a:rPr>
                        <a:t> </a:t>
                      </a:r>
                      <a:endParaRPr lang="en-AU" sz="900" dirty="0">
                        <a:effectLst/>
                        <a:latin typeface="Verdana"/>
                        <a:ea typeface="Calibri"/>
                        <a:cs typeface="Times New Roman"/>
                      </a:endParaRPr>
                    </a:p>
                  </a:txBody>
                  <a:tcPr marL="63988" marR="63988" marT="100722" marB="100722">
                    <a:solidFill>
                      <a:srgbClr val="FFFFFF"/>
                    </a:solidFill>
                  </a:tcPr>
                </a:tc>
                <a:tc>
                  <a:txBody>
                    <a:bodyPr/>
                    <a:lstStyle/>
                    <a:p>
                      <a:pPr algn="ctr">
                        <a:lnSpc>
                          <a:spcPct val="200000"/>
                        </a:lnSpc>
                        <a:spcBef>
                          <a:spcPts val="600"/>
                        </a:spcBef>
                        <a:spcAft>
                          <a:spcPts val="0"/>
                        </a:spcAft>
                      </a:pPr>
                      <a:r>
                        <a:rPr lang="en-AU" sz="900" dirty="0">
                          <a:effectLst/>
                        </a:rPr>
                        <a:t>250A</a:t>
                      </a:r>
                      <a:endParaRPr lang="en-AU" sz="900" dirty="0">
                        <a:effectLst/>
                        <a:latin typeface="Verdana"/>
                        <a:ea typeface="Calibri"/>
                        <a:cs typeface="Times New Roman"/>
                      </a:endParaRPr>
                    </a:p>
                  </a:txBody>
                  <a:tcPr marL="63988" marR="63988" marT="100722" marB="100722">
                    <a:solidFill>
                      <a:srgbClr val="FFFFFF"/>
                    </a:solidFill>
                  </a:tcPr>
                </a:tc>
                <a:tc>
                  <a:txBody>
                    <a:bodyPr/>
                    <a:lstStyle/>
                    <a:p>
                      <a:pPr algn="l">
                        <a:lnSpc>
                          <a:spcPct val="200000"/>
                        </a:lnSpc>
                        <a:spcBef>
                          <a:spcPts val="600"/>
                        </a:spcBef>
                        <a:spcAft>
                          <a:spcPts val="0"/>
                        </a:spcAft>
                      </a:pPr>
                      <a:r>
                        <a:rPr lang="en-AU" sz="900" dirty="0">
                          <a:effectLst/>
                        </a:rPr>
                        <a:t> </a:t>
                      </a:r>
                      <a:endParaRPr lang="en-AU" sz="900" dirty="0">
                        <a:effectLst/>
                        <a:latin typeface="Verdana"/>
                        <a:ea typeface="Calibri"/>
                        <a:cs typeface="Times New Roman"/>
                      </a:endParaRPr>
                    </a:p>
                  </a:txBody>
                  <a:tcPr marL="63988" marR="63988" marT="100722" marB="100722">
                    <a:solidFill>
                      <a:srgbClr val="FFFFFF"/>
                    </a:solidFill>
                  </a:tcPr>
                </a:tc>
                <a:tc>
                  <a:txBody>
                    <a:bodyPr/>
                    <a:lstStyle/>
                    <a:p>
                      <a:pPr algn="l">
                        <a:lnSpc>
                          <a:spcPct val="200000"/>
                        </a:lnSpc>
                        <a:spcBef>
                          <a:spcPts val="600"/>
                        </a:spcBef>
                        <a:spcAft>
                          <a:spcPts val="0"/>
                        </a:spcAft>
                      </a:pPr>
                      <a:r>
                        <a:rPr lang="en-AU" sz="900">
                          <a:effectLst/>
                        </a:rPr>
                        <a:t> </a:t>
                      </a:r>
                      <a:endParaRPr lang="en-AU" sz="900">
                        <a:effectLst/>
                        <a:latin typeface="Verdana"/>
                        <a:ea typeface="Calibri"/>
                        <a:cs typeface="Times New Roman"/>
                      </a:endParaRPr>
                    </a:p>
                  </a:txBody>
                  <a:tcPr marL="63988" marR="63988" marT="100722" marB="100722"/>
                </a:tc>
                <a:extLst>
                  <a:ext uri="{0D108BD9-81ED-4DB2-BD59-A6C34878D82A}">
                    <a16:rowId xmlns:a16="http://schemas.microsoft.com/office/drawing/2014/main" val="10002"/>
                  </a:ext>
                </a:extLst>
              </a:tr>
              <a:tr h="770310">
                <a:tc>
                  <a:txBody>
                    <a:bodyPr/>
                    <a:lstStyle/>
                    <a:p>
                      <a:pPr marL="195580" indent="-195580" algn="ctr">
                        <a:spcBef>
                          <a:spcPts val="600"/>
                        </a:spcBef>
                        <a:spcAft>
                          <a:spcPts val="0"/>
                        </a:spcAft>
                      </a:pPr>
                      <a:r>
                        <a:rPr lang="en-AU" sz="900">
                          <a:effectLst/>
                        </a:rPr>
                        <a:t>9</a:t>
                      </a:r>
                      <a:endParaRPr lang="en-AU" sz="900">
                        <a:effectLst/>
                        <a:latin typeface="Verdana"/>
                        <a:ea typeface="Calibri"/>
                        <a:cs typeface="Times New Roman"/>
                      </a:endParaRPr>
                    </a:p>
                  </a:txBody>
                  <a:tcPr marL="63988" marR="63988" marT="100722" marB="100722"/>
                </a:tc>
                <a:tc>
                  <a:txBody>
                    <a:bodyPr/>
                    <a:lstStyle/>
                    <a:p>
                      <a:pPr marL="195580" indent="-195580" algn="ctr">
                        <a:spcBef>
                          <a:spcPts val="600"/>
                        </a:spcBef>
                        <a:spcAft>
                          <a:spcPts val="0"/>
                        </a:spcAft>
                      </a:pPr>
                      <a:r>
                        <a:rPr lang="en-AU" sz="900" dirty="0">
                          <a:effectLst/>
                        </a:rPr>
                        <a:t>C.B.</a:t>
                      </a:r>
                      <a:endParaRPr lang="en-AU" sz="900" dirty="0">
                        <a:effectLst/>
                        <a:latin typeface="Verdana"/>
                        <a:ea typeface="Calibri"/>
                        <a:cs typeface="Times New Roman"/>
                      </a:endParaRPr>
                    </a:p>
                  </a:txBody>
                  <a:tcPr marL="63988" marR="63988" marT="100722" marB="100722">
                    <a:solidFill>
                      <a:schemeClr val="accent1"/>
                    </a:solidFill>
                  </a:tcPr>
                </a:tc>
                <a:tc>
                  <a:txBody>
                    <a:bodyPr/>
                    <a:lstStyle/>
                    <a:p>
                      <a:pPr algn="ctr">
                        <a:spcBef>
                          <a:spcPts val="600"/>
                        </a:spcBef>
                        <a:spcAft>
                          <a:spcPts val="0"/>
                        </a:spcAft>
                      </a:pPr>
                      <a:r>
                        <a:rPr lang="en-AU" sz="900">
                          <a:effectLst/>
                        </a:rPr>
                        <a:t>375A</a:t>
                      </a:r>
                      <a:endParaRPr lang="en-AU" sz="900">
                        <a:effectLst/>
                        <a:latin typeface="Verdana"/>
                        <a:ea typeface="Calibri"/>
                        <a:cs typeface="Times New Roman"/>
                      </a:endParaRPr>
                    </a:p>
                  </a:txBody>
                  <a:tcPr marL="63988" marR="63988" marT="100722" marB="100722">
                    <a:solidFill>
                      <a:srgbClr val="FFFFFF"/>
                    </a:solidFill>
                  </a:tcPr>
                </a:tc>
                <a:tc>
                  <a:txBody>
                    <a:bodyPr/>
                    <a:lstStyle/>
                    <a:p>
                      <a:pPr algn="ctr">
                        <a:spcBef>
                          <a:spcPts val="600"/>
                        </a:spcBef>
                        <a:spcAft>
                          <a:spcPts val="0"/>
                        </a:spcAft>
                      </a:pPr>
                      <a:r>
                        <a:rPr lang="en-AU" sz="900">
                          <a:effectLst/>
                        </a:rPr>
                        <a:t>400A</a:t>
                      </a:r>
                      <a:endParaRPr lang="en-AU" sz="900">
                        <a:effectLst/>
                        <a:latin typeface="Verdana"/>
                        <a:ea typeface="Calibri"/>
                        <a:cs typeface="Times New Roman"/>
                      </a:endParaRPr>
                    </a:p>
                  </a:txBody>
                  <a:tcPr marL="63988" marR="63988" marT="100722" marB="100722">
                    <a:solidFill>
                      <a:srgbClr val="FFFFFF"/>
                    </a:solidFill>
                  </a:tcPr>
                </a:tc>
                <a:tc>
                  <a:txBody>
                    <a:bodyPr/>
                    <a:lstStyle/>
                    <a:p>
                      <a:pPr algn="ctr">
                        <a:spcBef>
                          <a:spcPts val="600"/>
                        </a:spcBef>
                        <a:spcAft>
                          <a:spcPts val="0"/>
                        </a:spcAft>
                      </a:pPr>
                      <a:r>
                        <a:rPr lang="en-AU" sz="900" dirty="0">
                          <a:effectLst/>
                        </a:rPr>
                        <a:t> </a:t>
                      </a:r>
                      <a:endParaRPr lang="en-AU" sz="900" dirty="0">
                        <a:effectLst/>
                        <a:latin typeface="Verdana"/>
                        <a:ea typeface="Calibri"/>
                        <a:cs typeface="Times New Roman"/>
                      </a:endParaRPr>
                    </a:p>
                  </a:txBody>
                  <a:tcPr marL="63988" marR="63988" marT="100722" marB="100722">
                    <a:solidFill>
                      <a:srgbClr val="FFFFFF"/>
                    </a:solidFill>
                  </a:tcPr>
                </a:tc>
                <a:tc>
                  <a:txBody>
                    <a:bodyPr/>
                    <a:lstStyle/>
                    <a:p>
                      <a:pPr algn="l">
                        <a:lnSpc>
                          <a:spcPct val="200000"/>
                        </a:lnSpc>
                        <a:spcBef>
                          <a:spcPts val="600"/>
                        </a:spcBef>
                        <a:spcAft>
                          <a:spcPts val="0"/>
                        </a:spcAft>
                      </a:pPr>
                      <a:r>
                        <a:rPr lang="en-AU" sz="900">
                          <a:effectLst/>
                        </a:rPr>
                        <a:t> </a:t>
                      </a:r>
                      <a:endParaRPr lang="en-AU" sz="900">
                        <a:effectLst/>
                        <a:latin typeface="Verdana"/>
                        <a:ea typeface="Calibri"/>
                        <a:cs typeface="Times New Roman"/>
                      </a:endParaRPr>
                    </a:p>
                  </a:txBody>
                  <a:tcPr marL="63988" marR="63988" marT="100722" marB="100722">
                    <a:solidFill>
                      <a:srgbClr val="FFFFFF"/>
                    </a:solidFill>
                  </a:tcPr>
                </a:tc>
                <a:tc>
                  <a:txBody>
                    <a:bodyPr/>
                    <a:lstStyle/>
                    <a:p>
                      <a:pPr algn="l">
                        <a:lnSpc>
                          <a:spcPct val="200000"/>
                        </a:lnSpc>
                        <a:spcBef>
                          <a:spcPts val="600"/>
                        </a:spcBef>
                        <a:spcAft>
                          <a:spcPts val="0"/>
                        </a:spcAft>
                      </a:pPr>
                      <a:r>
                        <a:rPr lang="en-AU" sz="900" dirty="0">
                          <a:effectLst/>
                        </a:rPr>
                        <a:t> </a:t>
                      </a:r>
                      <a:endParaRPr lang="en-AU" sz="900" dirty="0">
                        <a:effectLst/>
                        <a:latin typeface="Verdana"/>
                        <a:ea typeface="Calibri"/>
                        <a:cs typeface="Times New Roman"/>
                      </a:endParaRPr>
                    </a:p>
                  </a:txBody>
                  <a:tcPr marL="63988" marR="63988" marT="100722" marB="100722">
                    <a:solidFill>
                      <a:srgbClr val="FFFFFF"/>
                    </a:solidFill>
                  </a:tcPr>
                </a:tc>
                <a:tc>
                  <a:txBody>
                    <a:bodyPr/>
                    <a:lstStyle/>
                    <a:p>
                      <a:pPr algn="l">
                        <a:lnSpc>
                          <a:spcPct val="200000"/>
                        </a:lnSpc>
                        <a:spcBef>
                          <a:spcPts val="600"/>
                        </a:spcBef>
                        <a:spcAft>
                          <a:spcPts val="0"/>
                        </a:spcAft>
                      </a:pPr>
                      <a:r>
                        <a:rPr lang="en-AU" sz="900" dirty="0">
                          <a:effectLst/>
                        </a:rPr>
                        <a:t> </a:t>
                      </a:r>
                      <a:endParaRPr lang="en-AU" sz="900" dirty="0">
                        <a:effectLst/>
                        <a:latin typeface="Verdana"/>
                        <a:ea typeface="Calibri"/>
                        <a:cs typeface="Times New Roman"/>
                      </a:endParaRPr>
                    </a:p>
                  </a:txBody>
                  <a:tcPr marL="63988" marR="63988" marT="100722" marB="100722">
                    <a:solidFill>
                      <a:srgbClr val="FFFFFF"/>
                    </a:solidFill>
                  </a:tcPr>
                </a:tc>
                <a:tc>
                  <a:txBody>
                    <a:bodyPr/>
                    <a:lstStyle/>
                    <a:p>
                      <a:pPr algn="l">
                        <a:lnSpc>
                          <a:spcPct val="200000"/>
                        </a:lnSpc>
                        <a:spcBef>
                          <a:spcPts val="600"/>
                        </a:spcBef>
                        <a:spcAft>
                          <a:spcPts val="0"/>
                        </a:spcAft>
                      </a:pPr>
                      <a:r>
                        <a:rPr lang="en-AU" sz="900">
                          <a:effectLst/>
                        </a:rPr>
                        <a:t> </a:t>
                      </a:r>
                      <a:endParaRPr lang="en-AU" sz="900">
                        <a:effectLst/>
                        <a:latin typeface="Verdana"/>
                        <a:ea typeface="Calibri"/>
                        <a:cs typeface="Times New Roman"/>
                      </a:endParaRPr>
                    </a:p>
                  </a:txBody>
                  <a:tcPr marL="63988" marR="63988" marT="100722" marB="100722"/>
                </a:tc>
                <a:extLst>
                  <a:ext uri="{0D108BD9-81ED-4DB2-BD59-A6C34878D82A}">
                    <a16:rowId xmlns:a16="http://schemas.microsoft.com/office/drawing/2014/main" val="10003"/>
                  </a:ext>
                </a:extLst>
              </a:tr>
              <a:tr h="770310">
                <a:tc>
                  <a:txBody>
                    <a:bodyPr/>
                    <a:lstStyle/>
                    <a:p>
                      <a:pPr marL="195580" indent="-195580" algn="ctr">
                        <a:spcBef>
                          <a:spcPts val="600"/>
                        </a:spcBef>
                        <a:spcAft>
                          <a:spcPts val="0"/>
                        </a:spcAft>
                      </a:pPr>
                      <a:r>
                        <a:rPr lang="en-AU" sz="900">
                          <a:effectLst/>
                        </a:rPr>
                        <a:t>10</a:t>
                      </a:r>
                      <a:endParaRPr lang="en-AU" sz="900">
                        <a:effectLst/>
                        <a:latin typeface="Verdana"/>
                        <a:ea typeface="Calibri"/>
                        <a:cs typeface="Times New Roman"/>
                      </a:endParaRPr>
                    </a:p>
                  </a:txBody>
                  <a:tcPr marL="63988" marR="63988" marT="100722" marB="100722"/>
                </a:tc>
                <a:tc>
                  <a:txBody>
                    <a:bodyPr/>
                    <a:lstStyle/>
                    <a:p>
                      <a:pPr marL="195580" indent="-195580" algn="ctr">
                        <a:spcBef>
                          <a:spcPts val="600"/>
                        </a:spcBef>
                        <a:spcAft>
                          <a:spcPts val="0"/>
                        </a:spcAft>
                      </a:pPr>
                      <a:r>
                        <a:rPr lang="en-AU" sz="900" dirty="0">
                          <a:effectLst/>
                        </a:rPr>
                        <a:t>H.R.C. </a:t>
                      </a:r>
                    </a:p>
                    <a:p>
                      <a:pPr marL="195580" indent="-195580" algn="ctr">
                        <a:spcBef>
                          <a:spcPts val="600"/>
                        </a:spcBef>
                        <a:spcAft>
                          <a:spcPts val="0"/>
                        </a:spcAft>
                      </a:pPr>
                      <a:r>
                        <a:rPr lang="en-AU" sz="900" dirty="0">
                          <a:effectLst/>
                        </a:rPr>
                        <a:t>Fuse</a:t>
                      </a:r>
                      <a:endParaRPr lang="en-AU" sz="900" dirty="0">
                        <a:effectLst/>
                        <a:latin typeface="Verdana"/>
                        <a:ea typeface="Calibri"/>
                        <a:cs typeface="Times New Roman"/>
                      </a:endParaRPr>
                    </a:p>
                  </a:txBody>
                  <a:tcPr marL="63988" marR="63988" marT="100722" marB="100722">
                    <a:solidFill>
                      <a:schemeClr val="accent1"/>
                    </a:solidFill>
                  </a:tcPr>
                </a:tc>
                <a:tc>
                  <a:txBody>
                    <a:bodyPr/>
                    <a:lstStyle/>
                    <a:p>
                      <a:pPr algn="ctr">
                        <a:spcBef>
                          <a:spcPts val="600"/>
                        </a:spcBef>
                        <a:spcAft>
                          <a:spcPts val="0"/>
                        </a:spcAft>
                      </a:pPr>
                      <a:r>
                        <a:rPr lang="en-AU" sz="900" dirty="0">
                          <a:effectLst/>
                        </a:rPr>
                        <a:t>375A</a:t>
                      </a:r>
                      <a:endParaRPr lang="en-AU" sz="900" dirty="0">
                        <a:effectLst/>
                        <a:latin typeface="Verdana"/>
                        <a:ea typeface="Calibri"/>
                        <a:cs typeface="Times New Roman"/>
                      </a:endParaRPr>
                    </a:p>
                  </a:txBody>
                  <a:tcPr marL="63988" marR="63988" marT="100722" marB="100722">
                    <a:solidFill>
                      <a:srgbClr val="FFFFFF"/>
                    </a:solidFill>
                  </a:tcPr>
                </a:tc>
                <a:tc>
                  <a:txBody>
                    <a:bodyPr/>
                    <a:lstStyle/>
                    <a:p>
                      <a:pPr algn="ctr">
                        <a:spcBef>
                          <a:spcPts val="600"/>
                        </a:spcBef>
                        <a:spcAft>
                          <a:spcPts val="0"/>
                        </a:spcAft>
                      </a:pPr>
                      <a:r>
                        <a:rPr lang="en-AU" sz="900" dirty="0">
                          <a:effectLst/>
                        </a:rPr>
                        <a:t>400A</a:t>
                      </a:r>
                      <a:endParaRPr lang="en-AU" sz="900" dirty="0">
                        <a:effectLst/>
                        <a:latin typeface="Verdana"/>
                        <a:ea typeface="Calibri"/>
                        <a:cs typeface="Times New Roman"/>
                      </a:endParaRPr>
                    </a:p>
                  </a:txBody>
                  <a:tcPr marL="63988" marR="63988" marT="100722" marB="100722">
                    <a:solidFill>
                      <a:srgbClr val="FFFFFF"/>
                    </a:solidFill>
                  </a:tcPr>
                </a:tc>
                <a:tc>
                  <a:txBody>
                    <a:bodyPr/>
                    <a:lstStyle/>
                    <a:p>
                      <a:pPr algn="ctr">
                        <a:spcBef>
                          <a:spcPts val="600"/>
                        </a:spcBef>
                        <a:spcAft>
                          <a:spcPts val="0"/>
                        </a:spcAft>
                      </a:pPr>
                      <a:r>
                        <a:rPr lang="en-AU" sz="900" dirty="0">
                          <a:effectLst/>
                        </a:rPr>
                        <a:t> </a:t>
                      </a:r>
                      <a:endParaRPr lang="en-AU" sz="900" dirty="0">
                        <a:effectLst/>
                        <a:latin typeface="Verdana"/>
                        <a:ea typeface="Calibri"/>
                        <a:cs typeface="Times New Roman"/>
                      </a:endParaRPr>
                    </a:p>
                  </a:txBody>
                  <a:tcPr marL="63988" marR="63988" marT="100722" marB="100722">
                    <a:solidFill>
                      <a:srgbClr val="FFFFFF"/>
                    </a:solidFill>
                  </a:tcPr>
                </a:tc>
                <a:tc>
                  <a:txBody>
                    <a:bodyPr/>
                    <a:lstStyle/>
                    <a:p>
                      <a:pPr algn="l">
                        <a:lnSpc>
                          <a:spcPct val="200000"/>
                        </a:lnSpc>
                        <a:spcBef>
                          <a:spcPts val="600"/>
                        </a:spcBef>
                        <a:spcAft>
                          <a:spcPts val="0"/>
                        </a:spcAft>
                      </a:pPr>
                      <a:r>
                        <a:rPr lang="en-AU" sz="900" dirty="0">
                          <a:effectLst/>
                        </a:rPr>
                        <a:t> </a:t>
                      </a:r>
                      <a:endParaRPr lang="en-AU" sz="900" dirty="0">
                        <a:effectLst/>
                        <a:latin typeface="Verdana"/>
                        <a:ea typeface="Calibri"/>
                        <a:cs typeface="Times New Roman"/>
                      </a:endParaRPr>
                    </a:p>
                  </a:txBody>
                  <a:tcPr marL="63988" marR="63988" marT="100722" marB="100722">
                    <a:solidFill>
                      <a:srgbClr val="FFFFFF"/>
                    </a:solidFill>
                  </a:tcPr>
                </a:tc>
                <a:tc>
                  <a:txBody>
                    <a:bodyPr/>
                    <a:lstStyle/>
                    <a:p>
                      <a:pPr algn="l">
                        <a:lnSpc>
                          <a:spcPct val="200000"/>
                        </a:lnSpc>
                        <a:spcBef>
                          <a:spcPts val="600"/>
                        </a:spcBef>
                        <a:spcAft>
                          <a:spcPts val="0"/>
                        </a:spcAft>
                      </a:pPr>
                      <a:r>
                        <a:rPr lang="en-AU" sz="900" dirty="0">
                          <a:effectLst/>
                        </a:rPr>
                        <a:t> </a:t>
                      </a:r>
                      <a:endParaRPr lang="en-AU" sz="900" dirty="0">
                        <a:effectLst/>
                        <a:latin typeface="Verdana"/>
                        <a:ea typeface="Calibri"/>
                        <a:cs typeface="Times New Roman"/>
                      </a:endParaRPr>
                    </a:p>
                  </a:txBody>
                  <a:tcPr marL="63988" marR="63988" marT="100722" marB="100722">
                    <a:solidFill>
                      <a:srgbClr val="FFFFFF"/>
                    </a:solidFill>
                  </a:tcPr>
                </a:tc>
                <a:tc>
                  <a:txBody>
                    <a:bodyPr/>
                    <a:lstStyle/>
                    <a:p>
                      <a:pPr algn="l">
                        <a:lnSpc>
                          <a:spcPct val="200000"/>
                        </a:lnSpc>
                        <a:spcBef>
                          <a:spcPts val="600"/>
                        </a:spcBef>
                        <a:spcAft>
                          <a:spcPts val="0"/>
                        </a:spcAft>
                      </a:pPr>
                      <a:r>
                        <a:rPr lang="en-AU" sz="900" dirty="0">
                          <a:effectLst/>
                        </a:rPr>
                        <a:t> </a:t>
                      </a:r>
                      <a:endParaRPr lang="en-AU" sz="900" dirty="0">
                        <a:effectLst/>
                        <a:latin typeface="Verdana"/>
                        <a:ea typeface="Calibri"/>
                        <a:cs typeface="Times New Roman"/>
                      </a:endParaRPr>
                    </a:p>
                  </a:txBody>
                  <a:tcPr marL="63988" marR="63988" marT="100722" marB="100722">
                    <a:solidFill>
                      <a:srgbClr val="FFFFFF"/>
                    </a:solidFill>
                  </a:tcPr>
                </a:tc>
                <a:tc>
                  <a:txBody>
                    <a:bodyPr/>
                    <a:lstStyle/>
                    <a:p>
                      <a:pPr algn="l">
                        <a:lnSpc>
                          <a:spcPct val="200000"/>
                        </a:lnSpc>
                        <a:spcBef>
                          <a:spcPts val="600"/>
                        </a:spcBef>
                        <a:spcAft>
                          <a:spcPts val="0"/>
                        </a:spcAft>
                      </a:pPr>
                      <a:r>
                        <a:rPr lang="en-AU" sz="900" dirty="0">
                          <a:effectLst/>
                        </a:rPr>
                        <a:t> </a:t>
                      </a:r>
                      <a:endParaRPr lang="en-AU" sz="900" dirty="0">
                        <a:effectLst/>
                        <a:latin typeface="Verdana"/>
                        <a:ea typeface="Calibri"/>
                        <a:cs typeface="Times New Roman"/>
                      </a:endParaRPr>
                    </a:p>
                  </a:txBody>
                  <a:tcPr marL="63988" marR="63988" marT="100722" marB="100722">
                    <a:noFill/>
                  </a:tcPr>
                </a:tc>
                <a:extLst>
                  <a:ext uri="{0D108BD9-81ED-4DB2-BD59-A6C34878D82A}">
                    <a16:rowId xmlns:a16="http://schemas.microsoft.com/office/drawing/2014/main" val="10004"/>
                  </a:ext>
                </a:extLst>
              </a:tr>
            </a:tbl>
          </a:graphicData>
        </a:graphic>
      </p:graphicFrame>
      <p:sp>
        <p:nvSpPr>
          <p:cNvPr id="9" name="Rectangle 5"/>
          <p:cNvSpPr>
            <a:spLocks noChangeArrowheads="1"/>
          </p:cNvSpPr>
          <p:nvPr/>
        </p:nvSpPr>
        <p:spPr bwMode="auto">
          <a:xfrm>
            <a:off x="457200" y="2016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11" name="TextBox 10"/>
          <p:cNvSpPr txBox="1"/>
          <p:nvPr/>
        </p:nvSpPr>
        <p:spPr>
          <a:xfrm>
            <a:off x="2714627" y="2823270"/>
            <a:ext cx="798286" cy="369332"/>
          </a:xfrm>
          <a:prstGeom prst="rect">
            <a:avLst/>
          </a:prstGeom>
          <a:noFill/>
        </p:spPr>
        <p:txBody>
          <a:bodyPr wrap="square" rtlCol="0">
            <a:spAutoFit/>
          </a:bodyPr>
          <a:lstStyle/>
          <a:p>
            <a:r>
              <a:rPr lang="en-AU" b="1" dirty="0">
                <a:solidFill>
                  <a:srgbClr val="FF0000"/>
                </a:solidFill>
              </a:rPr>
              <a:t>250 A</a:t>
            </a:r>
          </a:p>
        </p:txBody>
      </p:sp>
      <p:sp>
        <p:nvSpPr>
          <p:cNvPr id="12" name="TextBox 11"/>
          <p:cNvSpPr txBox="1"/>
          <p:nvPr/>
        </p:nvSpPr>
        <p:spPr>
          <a:xfrm>
            <a:off x="3751907" y="2828190"/>
            <a:ext cx="798286" cy="369332"/>
          </a:xfrm>
          <a:prstGeom prst="rect">
            <a:avLst/>
          </a:prstGeom>
          <a:noFill/>
        </p:spPr>
        <p:txBody>
          <a:bodyPr wrap="square" rtlCol="0">
            <a:spAutoFit/>
          </a:bodyPr>
          <a:lstStyle/>
          <a:p>
            <a:r>
              <a:rPr lang="en-AU" b="1" dirty="0">
                <a:solidFill>
                  <a:srgbClr val="FF0000"/>
                </a:solidFill>
              </a:rPr>
              <a:t>250 A</a:t>
            </a:r>
          </a:p>
        </p:txBody>
      </p:sp>
      <p:sp>
        <p:nvSpPr>
          <p:cNvPr id="13" name="TextBox 12"/>
          <p:cNvSpPr txBox="1"/>
          <p:nvPr/>
        </p:nvSpPr>
        <p:spPr>
          <a:xfrm>
            <a:off x="6990728" y="2839337"/>
            <a:ext cx="798286" cy="369332"/>
          </a:xfrm>
          <a:prstGeom prst="rect">
            <a:avLst/>
          </a:prstGeom>
          <a:noFill/>
        </p:spPr>
        <p:txBody>
          <a:bodyPr wrap="square" rtlCol="0">
            <a:spAutoFit/>
          </a:bodyPr>
          <a:lstStyle/>
          <a:p>
            <a:r>
              <a:rPr lang="en-AU" b="1" dirty="0">
                <a:solidFill>
                  <a:srgbClr val="FF0000"/>
                </a:solidFill>
              </a:rPr>
              <a:t>Yes</a:t>
            </a:r>
          </a:p>
        </p:txBody>
      </p:sp>
      <p:sp>
        <p:nvSpPr>
          <p:cNvPr id="14" name="TextBox 13"/>
          <p:cNvSpPr txBox="1"/>
          <p:nvPr/>
        </p:nvSpPr>
        <p:spPr>
          <a:xfrm>
            <a:off x="8057504" y="2844257"/>
            <a:ext cx="798286" cy="369332"/>
          </a:xfrm>
          <a:prstGeom prst="rect">
            <a:avLst/>
          </a:prstGeom>
          <a:noFill/>
        </p:spPr>
        <p:txBody>
          <a:bodyPr wrap="square" rtlCol="0">
            <a:spAutoFit/>
          </a:bodyPr>
          <a:lstStyle/>
          <a:p>
            <a:r>
              <a:rPr lang="en-AU" b="1" dirty="0">
                <a:solidFill>
                  <a:srgbClr val="FF0000"/>
                </a:solidFill>
              </a:rPr>
              <a:t>Yes</a:t>
            </a:r>
          </a:p>
        </p:txBody>
      </p:sp>
      <p:sp>
        <p:nvSpPr>
          <p:cNvPr id="15" name="TextBox 14"/>
          <p:cNvSpPr txBox="1"/>
          <p:nvPr/>
        </p:nvSpPr>
        <p:spPr>
          <a:xfrm>
            <a:off x="3801071" y="3555762"/>
            <a:ext cx="798286" cy="369332"/>
          </a:xfrm>
          <a:prstGeom prst="rect">
            <a:avLst/>
          </a:prstGeom>
          <a:noFill/>
        </p:spPr>
        <p:txBody>
          <a:bodyPr wrap="square" rtlCol="0">
            <a:spAutoFit/>
          </a:bodyPr>
          <a:lstStyle/>
          <a:p>
            <a:r>
              <a:rPr lang="en-AU" b="1" dirty="0">
                <a:solidFill>
                  <a:srgbClr val="FF0000"/>
                </a:solidFill>
              </a:rPr>
              <a:t>278 A</a:t>
            </a:r>
          </a:p>
        </p:txBody>
      </p:sp>
      <p:sp>
        <p:nvSpPr>
          <p:cNvPr id="16" name="TextBox 15"/>
          <p:cNvSpPr txBox="1"/>
          <p:nvPr/>
        </p:nvSpPr>
        <p:spPr>
          <a:xfrm>
            <a:off x="4995659" y="3555762"/>
            <a:ext cx="798286" cy="369332"/>
          </a:xfrm>
          <a:prstGeom prst="rect">
            <a:avLst/>
          </a:prstGeom>
          <a:noFill/>
        </p:spPr>
        <p:txBody>
          <a:bodyPr wrap="square" rtlCol="0">
            <a:spAutoFit/>
          </a:bodyPr>
          <a:lstStyle/>
          <a:p>
            <a:r>
              <a:rPr lang="en-AU" b="1" dirty="0">
                <a:solidFill>
                  <a:srgbClr val="FF0000"/>
                </a:solidFill>
              </a:rPr>
              <a:t>0.9</a:t>
            </a:r>
          </a:p>
        </p:txBody>
      </p:sp>
      <p:sp>
        <p:nvSpPr>
          <p:cNvPr id="17" name="TextBox 16"/>
          <p:cNvSpPr txBox="1"/>
          <p:nvPr/>
        </p:nvSpPr>
        <p:spPr>
          <a:xfrm>
            <a:off x="7025144" y="3596405"/>
            <a:ext cx="798286" cy="369332"/>
          </a:xfrm>
          <a:prstGeom prst="rect">
            <a:avLst/>
          </a:prstGeom>
          <a:noFill/>
        </p:spPr>
        <p:txBody>
          <a:bodyPr wrap="square" rtlCol="0">
            <a:spAutoFit/>
          </a:bodyPr>
          <a:lstStyle/>
          <a:p>
            <a:r>
              <a:rPr lang="en-AU" b="1" dirty="0">
                <a:solidFill>
                  <a:srgbClr val="FF0000"/>
                </a:solidFill>
              </a:rPr>
              <a:t>Yes</a:t>
            </a:r>
          </a:p>
        </p:txBody>
      </p:sp>
      <p:sp>
        <p:nvSpPr>
          <p:cNvPr id="18" name="TextBox 17"/>
          <p:cNvSpPr txBox="1"/>
          <p:nvPr/>
        </p:nvSpPr>
        <p:spPr>
          <a:xfrm>
            <a:off x="8047676" y="3601325"/>
            <a:ext cx="798286" cy="369332"/>
          </a:xfrm>
          <a:prstGeom prst="rect">
            <a:avLst/>
          </a:prstGeom>
          <a:noFill/>
        </p:spPr>
        <p:txBody>
          <a:bodyPr wrap="square" rtlCol="0">
            <a:spAutoFit/>
          </a:bodyPr>
          <a:lstStyle/>
          <a:p>
            <a:r>
              <a:rPr lang="en-AU" b="1" dirty="0">
                <a:solidFill>
                  <a:srgbClr val="FF0000"/>
                </a:solidFill>
              </a:rPr>
              <a:t>Yes</a:t>
            </a:r>
          </a:p>
        </p:txBody>
      </p:sp>
      <p:sp>
        <p:nvSpPr>
          <p:cNvPr id="19" name="TextBox 18"/>
          <p:cNvSpPr txBox="1"/>
          <p:nvPr/>
        </p:nvSpPr>
        <p:spPr>
          <a:xfrm>
            <a:off x="3791243" y="4312830"/>
            <a:ext cx="798286" cy="369332"/>
          </a:xfrm>
          <a:prstGeom prst="rect">
            <a:avLst/>
          </a:prstGeom>
          <a:noFill/>
        </p:spPr>
        <p:txBody>
          <a:bodyPr wrap="square" rtlCol="0">
            <a:spAutoFit/>
          </a:bodyPr>
          <a:lstStyle/>
          <a:p>
            <a:r>
              <a:rPr lang="en-AU" b="1" dirty="0">
                <a:solidFill>
                  <a:srgbClr val="FF0000"/>
                </a:solidFill>
              </a:rPr>
              <a:t>400 A</a:t>
            </a:r>
          </a:p>
        </p:txBody>
      </p:sp>
      <p:sp>
        <p:nvSpPr>
          <p:cNvPr id="20" name="TextBox 19"/>
          <p:cNvSpPr txBox="1"/>
          <p:nvPr/>
        </p:nvSpPr>
        <p:spPr>
          <a:xfrm>
            <a:off x="7015316" y="4353473"/>
            <a:ext cx="798286" cy="369332"/>
          </a:xfrm>
          <a:prstGeom prst="rect">
            <a:avLst/>
          </a:prstGeom>
          <a:noFill/>
        </p:spPr>
        <p:txBody>
          <a:bodyPr wrap="square" rtlCol="0">
            <a:spAutoFit/>
          </a:bodyPr>
          <a:lstStyle/>
          <a:p>
            <a:r>
              <a:rPr lang="en-AU" b="1" dirty="0">
                <a:solidFill>
                  <a:srgbClr val="FF0000"/>
                </a:solidFill>
              </a:rPr>
              <a:t>Yes</a:t>
            </a:r>
          </a:p>
        </p:txBody>
      </p:sp>
      <p:sp>
        <p:nvSpPr>
          <p:cNvPr id="21" name="TextBox 20"/>
          <p:cNvSpPr txBox="1"/>
          <p:nvPr/>
        </p:nvSpPr>
        <p:spPr>
          <a:xfrm>
            <a:off x="8037848" y="4343645"/>
            <a:ext cx="798286" cy="369332"/>
          </a:xfrm>
          <a:prstGeom prst="rect">
            <a:avLst/>
          </a:prstGeom>
          <a:noFill/>
        </p:spPr>
        <p:txBody>
          <a:bodyPr wrap="square" rtlCol="0">
            <a:spAutoFit/>
          </a:bodyPr>
          <a:lstStyle/>
          <a:p>
            <a:r>
              <a:rPr lang="en-AU" b="1" dirty="0">
                <a:solidFill>
                  <a:srgbClr val="FF0000"/>
                </a:solidFill>
              </a:rPr>
              <a:t>Yes</a:t>
            </a:r>
          </a:p>
        </p:txBody>
      </p:sp>
      <p:sp>
        <p:nvSpPr>
          <p:cNvPr id="22" name="TextBox 21"/>
          <p:cNvSpPr txBox="1"/>
          <p:nvPr/>
        </p:nvSpPr>
        <p:spPr>
          <a:xfrm>
            <a:off x="3810911" y="5084646"/>
            <a:ext cx="798286" cy="369332"/>
          </a:xfrm>
          <a:prstGeom prst="rect">
            <a:avLst/>
          </a:prstGeom>
          <a:noFill/>
        </p:spPr>
        <p:txBody>
          <a:bodyPr wrap="square" rtlCol="0">
            <a:spAutoFit/>
          </a:bodyPr>
          <a:lstStyle/>
          <a:p>
            <a:r>
              <a:rPr lang="en-AU" b="1" dirty="0">
                <a:solidFill>
                  <a:srgbClr val="FF0000"/>
                </a:solidFill>
              </a:rPr>
              <a:t>444 A</a:t>
            </a:r>
          </a:p>
        </p:txBody>
      </p:sp>
      <p:sp>
        <p:nvSpPr>
          <p:cNvPr id="23" name="TextBox 22"/>
          <p:cNvSpPr txBox="1"/>
          <p:nvPr/>
        </p:nvSpPr>
        <p:spPr>
          <a:xfrm>
            <a:off x="4971083" y="5094474"/>
            <a:ext cx="798286" cy="369332"/>
          </a:xfrm>
          <a:prstGeom prst="rect">
            <a:avLst/>
          </a:prstGeom>
          <a:noFill/>
        </p:spPr>
        <p:txBody>
          <a:bodyPr wrap="square" rtlCol="0">
            <a:spAutoFit/>
          </a:bodyPr>
          <a:lstStyle/>
          <a:p>
            <a:r>
              <a:rPr lang="en-AU" b="1" dirty="0">
                <a:solidFill>
                  <a:srgbClr val="FF0000"/>
                </a:solidFill>
              </a:rPr>
              <a:t>0.9</a:t>
            </a:r>
          </a:p>
        </p:txBody>
      </p:sp>
      <p:sp>
        <p:nvSpPr>
          <p:cNvPr id="24" name="TextBox 23"/>
          <p:cNvSpPr txBox="1"/>
          <p:nvPr/>
        </p:nvSpPr>
        <p:spPr>
          <a:xfrm>
            <a:off x="5910047" y="5104314"/>
            <a:ext cx="798286" cy="369332"/>
          </a:xfrm>
          <a:prstGeom prst="rect">
            <a:avLst/>
          </a:prstGeom>
          <a:noFill/>
        </p:spPr>
        <p:txBody>
          <a:bodyPr wrap="square" rtlCol="0">
            <a:spAutoFit/>
          </a:bodyPr>
          <a:lstStyle/>
          <a:p>
            <a:r>
              <a:rPr lang="en-AU" b="1" dirty="0">
                <a:solidFill>
                  <a:srgbClr val="FF0000"/>
                </a:solidFill>
              </a:rPr>
              <a:t>400 A</a:t>
            </a:r>
          </a:p>
        </p:txBody>
      </p:sp>
      <p:sp>
        <p:nvSpPr>
          <p:cNvPr id="25" name="TextBox 24"/>
          <p:cNvSpPr txBox="1"/>
          <p:nvPr/>
        </p:nvSpPr>
        <p:spPr>
          <a:xfrm>
            <a:off x="7005488" y="5095793"/>
            <a:ext cx="798286" cy="369332"/>
          </a:xfrm>
          <a:prstGeom prst="rect">
            <a:avLst/>
          </a:prstGeom>
          <a:noFill/>
        </p:spPr>
        <p:txBody>
          <a:bodyPr wrap="square" rtlCol="0">
            <a:spAutoFit/>
          </a:bodyPr>
          <a:lstStyle/>
          <a:p>
            <a:r>
              <a:rPr lang="en-AU" b="1" dirty="0">
                <a:solidFill>
                  <a:srgbClr val="FF0000"/>
                </a:solidFill>
              </a:rPr>
              <a:t>Yes</a:t>
            </a:r>
          </a:p>
        </p:txBody>
      </p:sp>
      <p:sp>
        <p:nvSpPr>
          <p:cNvPr id="26" name="TextBox 25"/>
          <p:cNvSpPr txBox="1"/>
          <p:nvPr/>
        </p:nvSpPr>
        <p:spPr>
          <a:xfrm>
            <a:off x="8024663" y="5105318"/>
            <a:ext cx="798286" cy="369332"/>
          </a:xfrm>
          <a:prstGeom prst="rect">
            <a:avLst/>
          </a:prstGeom>
          <a:noFill/>
        </p:spPr>
        <p:txBody>
          <a:bodyPr wrap="square" rtlCol="0">
            <a:spAutoFit/>
          </a:bodyPr>
          <a:lstStyle/>
          <a:p>
            <a:r>
              <a:rPr lang="en-AU" b="1">
                <a:solidFill>
                  <a:srgbClr val="FF0000"/>
                </a:solidFill>
              </a:rPr>
              <a:t>Yes</a:t>
            </a:r>
            <a:endParaRPr lang="en-AU" b="1" dirty="0">
              <a:solidFill>
                <a:srgbClr val="FF0000"/>
              </a:solidFill>
            </a:endParaRPr>
          </a:p>
        </p:txBody>
      </p:sp>
    </p:spTree>
    <p:extLst>
      <p:ext uri="{BB962C8B-B14F-4D97-AF65-F5344CB8AC3E}">
        <p14:creationId xmlns:p14="http://schemas.microsoft.com/office/powerpoint/2010/main" val="330327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600989" y="74993"/>
            <a:ext cx="4548040" cy="1138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52352" rIns="91440" bIns="152352"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1400" b="1" i="0" u="none" strike="noStrike" cap="none" normalizeH="0" baseline="0" dirty="0" bmk="">
                <a:ln>
                  <a:noFill/>
                </a:ln>
                <a:solidFill>
                  <a:schemeClr val="tx1"/>
                </a:solidFill>
                <a:effectLst/>
                <a:latin typeface="Verdana" pitchFamily="34" charset="0"/>
                <a:ea typeface="Times New Roman" pitchFamily="18" charset="0"/>
                <a:cs typeface="Arial" pitchFamily="34" charset="0"/>
              </a:rPr>
              <a:t> </a:t>
            </a:r>
            <a:r>
              <a:rPr kumimoji="0" lang="en-AU" sz="2800" b="1" i="0" u="none" strike="noStrike" cap="none" normalizeH="0" baseline="0" dirty="0" bmk="">
                <a:ln>
                  <a:noFill/>
                </a:ln>
                <a:solidFill>
                  <a:srgbClr val="FF0000"/>
                </a:solidFill>
                <a:effectLst/>
                <a:latin typeface="Verdana" pitchFamily="34" charset="0"/>
                <a:ea typeface="Times New Roman" pitchFamily="18" charset="0"/>
                <a:cs typeface="Arial" pitchFamily="34" charset="0"/>
              </a:rPr>
              <a:t>Short Circuit Hazards</a:t>
            </a:r>
            <a:endParaRPr kumimoji="0" lang="en-AU" sz="2800" b="1" i="0" u="none" strike="noStrike" cap="none" normalizeH="0" baseline="0" dirty="0">
              <a:ln>
                <a:noFill/>
              </a:ln>
              <a:solidFill>
                <a:srgbClr val="FF0000"/>
              </a:solidFill>
              <a:effectLst/>
              <a:latin typeface="Verdana"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dirty="0">
              <a:ln>
                <a:noFill/>
              </a:ln>
              <a:solidFill>
                <a:schemeClr val="tx1"/>
              </a:solidFill>
              <a:effectLst/>
              <a:latin typeface="Arial" pitchFamily="34" charset="0"/>
              <a:cs typeface="Arial" pitchFamily="34" charset="0"/>
            </a:endParaRPr>
          </a:p>
        </p:txBody>
      </p:sp>
      <p:pic>
        <p:nvPicPr>
          <p:cNvPr id="3073" name="Picture 4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0594" y="811161"/>
            <a:ext cx="6400800" cy="227253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190002" y="3160638"/>
            <a:ext cx="8881983" cy="270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sz="2000" b="0" i="0" u="none" strike="noStrike" cap="none" normalizeH="0" baseline="0" dirty="0">
                <a:ln>
                  <a:noFill/>
                </a:ln>
                <a:solidFill>
                  <a:schemeClr val="tx1"/>
                </a:solidFill>
                <a:effectLst/>
                <a:latin typeface="Verdana" pitchFamily="34" charset="0"/>
                <a:ea typeface="Calibri" pitchFamily="34" charset="0"/>
                <a:cs typeface="Times New Roman" pitchFamily="18" charset="0"/>
              </a:rPr>
              <a:t>The figure shows a circuit condition known as a bolted symmetrical</a:t>
            </a:r>
          </a:p>
          <a:p>
            <a:pPr marL="0" marR="0" lvl="0" indent="0" algn="l" defTabSz="914400" rtl="0" eaLnBrk="0" fontAlgn="base" latinLnBrk="0" hangingPunct="0">
              <a:lnSpc>
                <a:spcPct val="100000"/>
              </a:lnSpc>
              <a:spcBef>
                <a:spcPct val="0"/>
              </a:spcBef>
              <a:spcAft>
                <a:spcPts val="600"/>
              </a:spcAft>
              <a:buClrTx/>
              <a:buSzTx/>
              <a:buFontTx/>
              <a:buNone/>
              <a:tabLst/>
            </a:pPr>
            <a:r>
              <a:rPr kumimoji="0" lang="en-AU" sz="2000" b="0" i="0" u="none" strike="noStrike" cap="none" normalizeH="0" baseline="0" dirty="0">
                <a:ln>
                  <a:noFill/>
                </a:ln>
                <a:solidFill>
                  <a:schemeClr val="tx1"/>
                </a:solidFill>
                <a:effectLst/>
                <a:latin typeface="Verdana" pitchFamily="34" charset="0"/>
                <a:ea typeface="Calibri" pitchFamily="34" charset="0"/>
                <a:cs typeface="Times New Roman" pitchFamily="18" charset="0"/>
              </a:rPr>
              <a:t> fault.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AU" sz="2000" b="0" i="0" u="none" strike="noStrike" cap="none" normalizeH="0" baseline="0" dirty="0">
                <a:ln>
                  <a:noFill/>
                </a:ln>
                <a:solidFill>
                  <a:schemeClr val="tx1"/>
                </a:solidFill>
                <a:effectLst/>
                <a:latin typeface="Verdana" pitchFamily="34" charset="0"/>
                <a:ea typeface="Calibri" pitchFamily="34" charset="0"/>
                <a:cs typeface="Times New Roman" pitchFamily="18" charset="0"/>
              </a:rPr>
              <a:t>The impedance of the fault is considered to be negligible. The only</a:t>
            </a:r>
          </a:p>
          <a:p>
            <a:pPr marL="0" marR="0" lvl="0" indent="0" algn="l" defTabSz="914400" rtl="0" eaLnBrk="0" fontAlgn="base" latinLnBrk="0" hangingPunct="0">
              <a:lnSpc>
                <a:spcPct val="100000"/>
              </a:lnSpc>
              <a:spcBef>
                <a:spcPct val="0"/>
              </a:spcBef>
              <a:spcAft>
                <a:spcPct val="0"/>
              </a:spcAft>
              <a:buClrTx/>
              <a:buSzTx/>
              <a:buFontTx/>
              <a:buNone/>
              <a:tabLst/>
            </a:pPr>
            <a:r>
              <a:rPr kumimoji="0" lang="en-AU" sz="2000" b="0" i="0" u="none" strike="noStrike" cap="none" normalizeH="0" baseline="0" dirty="0">
                <a:ln>
                  <a:noFill/>
                </a:ln>
                <a:solidFill>
                  <a:schemeClr val="tx1"/>
                </a:solidFill>
                <a:effectLst/>
                <a:latin typeface="Verdana" pitchFamily="34" charset="0"/>
                <a:ea typeface="Calibri" pitchFamily="34" charset="0"/>
                <a:cs typeface="Times New Roman" pitchFamily="18" charset="0"/>
              </a:rPr>
              <a:t> impedance remaining to limit the circuit current is the impedance </a:t>
            </a:r>
          </a:p>
          <a:p>
            <a:pPr marL="0" marR="0" lvl="0" indent="0" algn="l" defTabSz="914400" rtl="0" eaLnBrk="0" fontAlgn="base" latinLnBrk="0" hangingPunct="0">
              <a:lnSpc>
                <a:spcPct val="100000"/>
              </a:lnSpc>
              <a:spcBef>
                <a:spcPct val="0"/>
              </a:spcBef>
              <a:spcAft>
                <a:spcPts val="600"/>
              </a:spcAft>
              <a:buClrTx/>
              <a:buSzTx/>
              <a:buFontTx/>
              <a:buNone/>
              <a:tabLst/>
            </a:pPr>
            <a:r>
              <a:rPr kumimoji="0" lang="en-AU" sz="2000" b="0" i="0" u="none" strike="noStrike" cap="none" normalizeH="0" baseline="0" dirty="0">
                <a:ln>
                  <a:noFill/>
                </a:ln>
                <a:solidFill>
                  <a:schemeClr val="tx1"/>
                </a:solidFill>
                <a:effectLst/>
                <a:latin typeface="Verdana" pitchFamily="34" charset="0"/>
                <a:ea typeface="Calibri" pitchFamily="34" charset="0"/>
                <a:cs typeface="Times New Roman" pitchFamily="18" charset="0"/>
              </a:rPr>
              <a:t>of the cable.</a:t>
            </a:r>
          </a:p>
          <a:p>
            <a:pPr marL="0" marR="0" lvl="0" indent="0" algn="l" defTabSz="914400" rtl="0" eaLnBrk="0" fontAlgn="base" latinLnBrk="0" hangingPunct="0">
              <a:lnSpc>
                <a:spcPct val="100000"/>
              </a:lnSpc>
              <a:spcBef>
                <a:spcPct val="0"/>
              </a:spcBef>
              <a:spcAft>
                <a:spcPct val="0"/>
              </a:spcAft>
              <a:buClrTx/>
              <a:buSzTx/>
              <a:buFontTx/>
              <a:buNone/>
              <a:tabLst/>
            </a:pPr>
            <a:r>
              <a:rPr kumimoji="0" lang="en-AU" sz="2000" b="0" i="0" u="none" strike="noStrike" cap="none" normalizeH="0" baseline="0" dirty="0">
                <a:ln>
                  <a:noFill/>
                </a:ln>
                <a:solidFill>
                  <a:schemeClr val="tx1"/>
                </a:solidFill>
                <a:effectLst/>
                <a:latin typeface="Verdana" pitchFamily="34" charset="0"/>
                <a:ea typeface="Calibri" pitchFamily="34" charset="0"/>
                <a:cs typeface="Times New Roman" pitchFamily="18" charset="0"/>
              </a:rPr>
              <a:t>The circuit protection device either circuit breaker or H.R.C. fuse</a:t>
            </a:r>
          </a:p>
          <a:p>
            <a:pPr marL="0" marR="0" lvl="0" indent="0" algn="l" defTabSz="914400" rtl="0" eaLnBrk="0" fontAlgn="base" latinLnBrk="0" hangingPunct="0">
              <a:lnSpc>
                <a:spcPct val="100000"/>
              </a:lnSpc>
              <a:spcBef>
                <a:spcPct val="0"/>
              </a:spcBef>
              <a:spcAft>
                <a:spcPct val="0"/>
              </a:spcAft>
              <a:buClrTx/>
              <a:buSzTx/>
              <a:buFontTx/>
              <a:buNone/>
              <a:tabLst/>
            </a:pPr>
            <a:r>
              <a:rPr kumimoji="0" lang="en-AU" sz="2000" b="0" i="0" u="none" strike="noStrike" cap="none" normalizeH="0" baseline="0" dirty="0">
                <a:ln>
                  <a:noFill/>
                </a:ln>
                <a:solidFill>
                  <a:schemeClr val="tx1"/>
                </a:solidFill>
                <a:effectLst/>
                <a:latin typeface="Verdana" pitchFamily="34" charset="0"/>
                <a:ea typeface="Calibri" pitchFamily="34" charset="0"/>
                <a:cs typeface="Times New Roman" pitchFamily="18" charset="0"/>
              </a:rPr>
              <a:t> must be capable of breaking this prospective short circuit current</a:t>
            </a:r>
          </a:p>
          <a:p>
            <a:pPr marL="0" marR="0" lvl="0" indent="0" algn="l" defTabSz="914400" rtl="0" eaLnBrk="0" fontAlgn="base" latinLnBrk="0" hangingPunct="0">
              <a:lnSpc>
                <a:spcPct val="100000"/>
              </a:lnSpc>
              <a:spcBef>
                <a:spcPct val="0"/>
              </a:spcBef>
              <a:spcAft>
                <a:spcPct val="0"/>
              </a:spcAft>
              <a:buClrTx/>
              <a:buSzTx/>
              <a:buFontTx/>
              <a:buNone/>
              <a:tabLst/>
            </a:pPr>
            <a:r>
              <a:rPr kumimoji="0" lang="en-AU" sz="2000" b="0" i="0" u="none" strike="noStrike" cap="none" normalizeH="0" baseline="0" dirty="0">
                <a:ln>
                  <a:noFill/>
                </a:ln>
                <a:solidFill>
                  <a:schemeClr val="tx1"/>
                </a:solidFill>
                <a:effectLst/>
                <a:latin typeface="Verdana" pitchFamily="34" charset="0"/>
                <a:ea typeface="Calibri" pitchFamily="34" charset="0"/>
                <a:cs typeface="Times New Roman" pitchFamily="18" charset="0"/>
              </a:rPr>
              <a:t> without damage to either the cables or the protection device itself.</a:t>
            </a:r>
            <a:endParaRPr kumimoji="0" lang="en-AU" sz="20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712292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4180" y="458920"/>
            <a:ext cx="8067368" cy="5770811"/>
          </a:xfrm>
          <a:prstGeom prst="rect">
            <a:avLst/>
          </a:prstGeom>
        </p:spPr>
        <p:txBody>
          <a:bodyPr wrap="square">
            <a:spAutoFit/>
          </a:bodyPr>
          <a:lstStyle/>
          <a:p>
            <a:r>
              <a:rPr lang="en-AU" sz="2400" b="1" dirty="0">
                <a:solidFill>
                  <a:srgbClr val="FF0000"/>
                </a:solidFill>
              </a:rPr>
              <a:t>Effects of Prospective Short Circuit Current</a:t>
            </a:r>
          </a:p>
          <a:p>
            <a:endParaRPr lang="en-AU" sz="2400" dirty="0">
              <a:solidFill>
                <a:srgbClr val="FF0000"/>
              </a:solidFill>
            </a:endParaRPr>
          </a:p>
          <a:p>
            <a:r>
              <a:rPr lang="en-AU" sz="2200" dirty="0"/>
              <a:t>An un-interrupted prospective short circuit current will result in catastrophic failure and destruction of the installation, usually resulting in fire. Hazards associated with short circuit conditions include:</a:t>
            </a:r>
          </a:p>
          <a:p>
            <a:endParaRPr lang="en-AU" sz="2200" dirty="0"/>
          </a:p>
          <a:p>
            <a:pPr marL="285750" lvl="0" indent="-285750">
              <a:spcAft>
                <a:spcPts val="600"/>
              </a:spcAft>
              <a:buFont typeface="Arial" pitchFamily="34" charset="0"/>
              <a:buChar char="•"/>
            </a:pPr>
            <a:r>
              <a:rPr lang="en-AU" sz="2200" dirty="0"/>
              <a:t>extremely large currents</a:t>
            </a:r>
          </a:p>
          <a:p>
            <a:pPr marL="285750" lvl="0" indent="-285750">
              <a:spcAft>
                <a:spcPts val="600"/>
              </a:spcAft>
              <a:buFont typeface="Arial" pitchFamily="34" charset="0"/>
              <a:buChar char="•"/>
            </a:pPr>
            <a:r>
              <a:rPr lang="en-AU" sz="2200" dirty="0"/>
              <a:t>cables reaching very high temperatures</a:t>
            </a:r>
          </a:p>
          <a:p>
            <a:pPr marL="285750" lvl="0" indent="-285750">
              <a:spcAft>
                <a:spcPts val="600"/>
              </a:spcAft>
              <a:buFont typeface="Arial" pitchFamily="34" charset="0"/>
              <a:buChar char="•"/>
            </a:pPr>
            <a:r>
              <a:rPr lang="en-AU" sz="2200" dirty="0"/>
              <a:t>insulation failure</a:t>
            </a:r>
          </a:p>
          <a:p>
            <a:pPr marL="285750" lvl="0" indent="-285750">
              <a:spcAft>
                <a:spcPts val="600"/>
              </a:spcAft>
              <a:buFont typeface="Arial" pitchFamily="34" charset="0"/>
              <a:buChar char="•"/>
            </a:pPr>
            <a:r>
              <a:rPr lang="en-AU" sz="2200" dirty="0"/>
              <a:t>destruction of protection devices</a:t>
            </a:r>
          </a:p>
          <a:p>
            <a:pPr marL="285750" lvl="0" indent="-285750">
              <a:spcAft>
                <a:spcPts val="600"/>
              </a:spcAft>
              <a:buFont typeface="Arial" pitchFamily="34" charset="0"/>
              <a:buChar char="•"/>
            </a:pPr>
            <a:r>
              <a:rPr lang="en-AU" sz="2200" dirty="0"/>
              <a:t>ionisation of enclosures</a:t>
            </a:r>
          </a:p>
          <a:p>
            <a:pPr marL="285750" lvl="0" indent="-285750">
              <a:spcAft>
                <a:spcPts val="600"/>
              </a:spcAft>
              <a:buFont typeface="Arial" pitchFamily="34" charset="0"/>
              <a:buChar char="•"/>
            </a:pPr>
            <a:r>
              <a:rPr lang="en-AU" sz="2200" dirty="0"/>
              <a:t>severe magnetic stresses on conductors and supports</a:t>
            </a:r>
          </a:p>
          <a:p>
            <a:pPr marL="285750" lvl="0" indent="-285750">
              <a:spcAft>
                <a:spcPts val="600"/>
              </a:spcAft>
              <a:buFont typeface="Arial" pitchFamily="34" charset="0"/>
              <a:buChar char="•"/>
            </a:pPr>
            <a:r>
              <a:rPr lang="en-AU" sz="2200" dirty="0"/>
              <a:t>fatal injury to persons and livestock</a:t>
            </a:r>
          </a:p>
          <a:p>
            <a:pPr marL="285750" lvl="0" indent="-285750">
              <a:spcAft>
                <a:spcPts val="600"/>
              </a:spcAft>
              <a:buFont typeface="Arial" pitchFamily="34" charset="0"/>
              <a:buChar char="•"/>
            </a:pPr>
            <a:r>
              <a:rPr lang="en-AU" sz="2200" dirty="0"/>
              <a:t>fire and explosion (Arc blasts).</a:t>
            </a:r>
          </a:p>
        </p:txBody>
      </p:sp>
    </p:spTree>
    <p:extLst>
      <p:ext uri="{BB962C8B-B14F-4D97-AF65-F5344CB8AC3E}">
        <p14:creationId xmlns:p14="http://schemas.microsoft.com/office/powerpoint/2010/main" val="14847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1038620"/>
              </p:ext>
            </p:extLst>
          </p:nvPr>
        </p:nvGraphicFramePr>
        <p:xfrm>
          <a:off x="161946" y="1044380"/>
          <a:ext cx="5427980" cy="4806459"/>
        </p:xfrm>
        <a:graphic>
          <a:graphicData uri="http://schemas.openxmlformats.org/drawingml/2006/table">
            <a:tbl>
              <a:tblPr firstRow="1" firstCol="1" lastRow="1" lastCol="1" bandRow="1" bandCol="1">
                <a:tableStyleId>{5C22544A-7EE6-4342-B048-85BDC9FD1C3A}</a:tableStyleId>
              </a:tblPr>
              <a:tblGrid>
                <a:gridCol w="4379595">
                  <a:extLst>
                    <a:ext uri="{9D8B030D-6E8A-4147-A177-3AD203B41FA5}">
                      <a16:colId xmlns:a16="http://schemas.microsoft.com/office/drawing/2014/main" val="20000"/>
                    </a:ext>
                  </a:extLst>
                </a:gridCol>
                <a:gridCol w="1048385">
                  <a:extLst>
                    <a:ext uri="{9D8B030D-6E8A-4147-A177-3AD203B41FA5}">
                      <a16:colId xmlns:a16="http://schemas.microsoft.com/office/drawing/2014/main" val="20001"/>
                    </a:ext>
                  </a:extLst>
                </a:gridCol>
              </a:tblGrid>
              <a:tr h="607967">
                <a:tc>
                  <a:txBody>
                    <a:bodyPr/>
                    <a:lstStyle/>
                    <a:p>
                      <a:pPr marL="195580" indent="-195580" algn="l">
                        <a:spcBef>
                          <a:spcPts val="600"/>
                        </a:spcBef>
                        <a:spcAft>
                          <a:spcPts val="0"/>
                        </a:spcAft>
                      </a:pPr>
                      <a:r>
                        <a:rPr lang="en-AU" sz="1600" dirty="0">
                          <a:effectLst/>
                        </a:rPr>
                        <a:t>1.  Calculate the Line current (I</a:t>
                      </a:r>
                      <a:r>
                        <a:rPr lang="en-AU" sz="1600" baseline="-25000" dirty="0">
                          <a:effectLst/>
                        </a:rPr>
                        <a:t>L</a:t>
                      </a:r>
                      <a:r>
                        <a:rPr lang="en-AU" sz="1600" dirty="0">
                          <a:effectLst/>
                        </a:rPr>
                        <a:t>) for the circuit shown in figure 6.</a:t>
                      </a:r>
                      <a:endParaRPr lang="en-AU" sz="1600" dirty="0">
                        <a:effectLst/>
                        <a:latin typeface="Verdana"/>
                        <a:ea typeface="Calibri"/>
                        <a:cs typeface="Times New Roman"/>
                      </a:endParaRPr>
                    </a:p>
                  </a:txBody>
                  <a:tcPr marL="68580" marR="68580" marT="107950" marB="107950"/>
                </a:tc>
                <a:tc>
                  <a:txBody>
                    <a:bodyPr/>
                    <a:lstStyle/>
                    <a:p>
                      <a:pPr algn="r">
                        <a:spcBef>
                          <a:spcPts val="600"/>
                        </a:spcBef>
                        <a:spcAft>
                          <a:spcPts val="0"/>
                        </a:spcAft>
                      </a:pPr>
                      <a:r>
                        <a:rPr lang="en-AU" sz="1600">
                          <a:effectLst/>
                        </a:rPr>
                        <a:t> </a:t>
                      </a:r>
                      <a:endParaRPr lang="en-AU" sz="1600">
                        <a:effectLst/>
                        <a:latin typeface="Verdana"/>
                        <a:ea typeface="Calibri"/>
                        <a:cs typeface="Times New Roman"/>
                      </a:endParaRPr>
                    </a:p>
                  </a:txBody>
                  <a:tcPr marL="68580" marR="68580" marT="107950" marB="107950"/>
                </a:tc>
                <a:extLst>
                  <a:ext uri="{0D108BD9-81ED-4DB2-BD59-A6C34878D82A}">
                    <a16:rowId xmlns:a16="http://schemas.microsoft.com/office/drawing/2014/main" val="10000"/>
                  </a:ext>
                </a:extLst>
              </a:tr>
              <a:tr h="1077435">
                <a:tc>
                  <a:txBody>
                    <a:bodyPr/>
                    <a:lstStyle/>
                    <a:p>
                      <a:pPr marL="195580" indent="-195580" algn="l">
                        <a:spcBef>
                          <a:spcPts val="600"/>
                        </a:spcBef>
                        <a:spcAft>
                          <a:spcPts val="0"/>
                        </a:spcAft>
                      </a:pPr>
                      <a:r>
                        <a:rPr lang="en-AU" sz="1600" dirty="0">
                          <a:effectLst/>
                        </a:rPr>
                        <a:t>2. Calculate the multiple of the C32A C.B. rating.</a:t>
                      </a:r>
                    </a:p>
                    <a:p>
                      <a:pPr marL="195580" indent="-195580" algn="l">
                        <a:spcBef>
                          <a:spcPts val="600"/>
                        </a:spcBef>
                        <a:spcAft>
                          <a:spcPts val="0"/>
                        </a:spcAft>
                      </a:pPr>
                      <a:r>
                        <a:rPr lang="en-AU" sz="1600" dirty="0">
                          <a:effectLst/>
                        </a:rPr>
                        <a:t> </a:t>
                      </a:r>
                    </a:p>
                    <a:p>
                      <a:pPr marL="195580" indent="-195580" algn="l">
                        <a:spcBef>
                          <a:spcPts val="600"/>
                        </a:spcBef>
                        <a:spcAft>
                          <a:spcPts val="0"/>
                        </a:spcAft>
                      </a:pPr>
                      <a:r>
                        <a:rPr lang="en-AU" sz="1600" dirty="0">
                          <a:effectLst/>
                        </a:rPr>
                        <a:t> </a:t>
                      </a:r>
                      <a:endParaRPr lang="en-AU" sz="1600" dirty="0">
                        <a:effectLst/>
                        <a:latin typeface="Verdana"/>
                        <a:ea typeface="Calibri"/>
                        <a:cs typeface="Times New Roman"/>
                      </a:endParaRPr>
                    </a:p>
                  </a:txBody>
                  <a:tcPr marL="68580" marR="68580" marT="107950" marB="107950"/>
                </a:tc>
                <a:tc>
                  <a:txBody>
                    <a:bodyPr/>
                    <a:lstStyle/>
                    <a:p>
                      <a:pPr algn="r">
                        <a:spcBef>
                          <a:spcPts val="600"/>
                        </a:spcBef>
                        <a:spcAft>
                          <a:spcPts val="0"/>
                        </a:spcAft>
                      </a:pPr>
                      <a:r>
                        <a:rPr lang="en-AU" sz="1600">
                          <a:effectLst/>
                        </a:rPr>
                        <a:t> </a:t>
                      </a:r>
                      <a:endParaRPr lang="en-AU" sz="1600">
                        <a:effectLst/>
                        <a:latin typeface="Verdana"/>
                        <a:ea typeface="Calibri"/>
                        <a:cs typeface="Times New Roman"/>
                      </a:endParaRPr>
                    </a:p>
                  </a:txBody>
                  <a:tcPr marL="68580" marR="68580" marT="107950" marB="107950"/>
                </a:tc>
                <a:extLst>
                  <a:ext uri="{0D108BD9-81ED-4DB2-BD59-A6C34878D82A}">
                    <a16:rowId xmlns:a16="http://schemas.microsoft.com/office/drawing/2014/main" val="10001"/>
                  </a:ext>
                </a:extLst>
              </a:tr>
              <a:tr h="368650">
                <a:tc>
                  <a:txBody>
                    <a:bodyPr/>
                    <a:lstStyle/>
                    <a:p>
                      <a:pPr marL="195580" indent="-195580" algn="l">
                        <a:spcBef>
                          <a:spcPts val="600"/>
                        </a:spcBef>
                        <a:spcAft>
                          <a:spcPts val="0"/>
                        </a:spcAft>
                      </a:pPr>
                      <a:r>
                        <a:rPr lang="en-AU" sz="1600">
                          <a:effectLst/>
                        </a:rPr>
                        <a:t>3. Is I</a:t>
                      </a:r>
                      <a:r>
                        <a:rPr lang="en-AU" sz="1600" baseline="-25000">
                          <a:effectLst/>
                        </a:rPr>
                        <a:t>B</a:t>
                      </a:r>
                      <a:r>
                        <a:rPr lang="en-AU" sz="1600">
                          <a:effectLst/>
                        </a:rPr>
                        <a:t> ≤ I</a:t>
                      </a:r>
                      <a:r>
                        <a:rPr lang="en-AU" sz="1600" baseline="-25000">
                          <a:effectLst/>
                        </a:rPr>
                        <a:t>N</a:t>
                      </a:r>
                      <a:r>
                        <a:rPr lang="en-AU" sz="1600">
                          <a:effectLst/>
                        </a:rPr>
                        <a:t> ≤ I</a:t>
                      </a:r>
                      <a:r>
                        <a:rPr lang="en-AU" sz="1600" baseline="-25000">
                          <a:effectLst/>
                        </a:rPr>
                        <a:t>Z</a:t>
                      </a:r>
                      <a:endParaRPr lang="en-AU" sz="1600">
                        <a:effectLst/>
                        <a:latin typeface="Verdana"/>
                        <a:ea typeface="Calibri"/>
                        <a:cs typeface="Times New Roman"/>
                      </a:endParaRPr>
                    </a:p>
                  </a:txBody>
                  <a:tcPr marL="68580" marR="68580" marT="107950" marB="107950"/>
                </a:tc>
                <a:tc>
                  <a:txBody>
                    <a:bodyPr/>
                    <a:lstStyle/>
                    <a:p>
                      <a:pPr algn="ctr">
                        <a:spcBef>
                          <a:spcPts val="600"/>
                        </a:spcBef>
                        <a:spcAft>
                          <a:spcPts val="0"/>
                        </a:spcAft>
                      </a:pPr>
                      <a:r>
                        <a:rPr lang="en-AU" sz="1600" dirty="0">
                          <a:effectLst/>
                        </a:rPr>
                        <a:t> </a:t>
                      </a:r>
                      <a:endParaRPr lang="en-AU" sz="1600" dirty="0">
                        <a:effectLst/>
                        <a:latin typeface="Verdana"/>
                        <a:ea typeface="Calibri"/>
                        <a:cs typeface="Times New Roman"/>
                      </a:endParaRPr>
                    </a:p>
                  </a:txBody>
                  <a:tcPr marL="68580" marR="68580" marT="107950" marB="107950"/>
                </a:tc>
                <a:extLst>
                  <a:ext uri="{0D108BD9-81ED-4DB2-BD59-A6C34878D82A}">
                    <a16:rowId xmlns:a16="http://schemas.microsoft.com/office/drawing/2014/main" val="10002"/>
                  </a:ext>
                </a:extLst>
              </a:tr>
              <a:tr h="2299479">
                <a:tc>
                  <a:txBody>
                    <a:bodyPr/>
                    <a:lstStyle/>
                    <a:p>
                      <a:pPr marL="195580" indent="-195580" algn="l">
                        <a:spcBef>
                          <a:spcPts val="600"/>
                        </a:spcBef>
                        <a:spcAft>
                          <a:spcPts val="0"/>
                        </a:spcAft>
                      </a:pPr>
                      <a:r>
                        <a:rPr lang="en-AU" sz="1600" dirty="0">
                          <a:effectLst/>
                        </a:rPr>
                        <a:t>4. Draw on figure 7 a line to show the multiple of rated current. </a:t>
                      </a:r>
                    </a:p>
                    <a:p>
                      <a:pPr marL="195580" indent="-195580" algn="l">
                        <a:spcBef>
                          <a:spcPts val="600"/>
                        </a:spcBef>
                        <a:spcAft>
                          <a:spcPts val="0"/>
                        </a:spcAft>
                      </a:pPr>
                      <a:r>
                        <a:rPr lang="en-AU" sz="1600" dirty="0">
                          <a:effectLst/>
                        </a:rPr>
                        <a:t>    </a:t>
                      </a:r>
                    </a:p>
                    <a:p>
                      <a:pPr marL="195580" indent="-195580" algn="l">
                        <a:spcBef>
                          <a:spcPts val="600"/>
                        </a:spcBef>
                        <a:spcAft>
                          <a:spcPts val="0"/>
                        </a:spcAft>
                      </a:pPr>
                      <a:r>
                        <a:rPr lang="en-AU" sz="1600" dirty="0">
                          <a:effectLst/>
                        </a:rPr>
                        <a:t>    Will the circuit breaker operate (trip), if so in what time?  Y / N</a:t>
                      </a:r>
                      <a:endParaRPr lang="en-AU" sz="1600" dirty="0">
                        <a:effectLst/>
                        <a:latin typeface="Verdana"/>
                        <a:ea typeface="Calibri"/>
                        <a:cs typeface="Times New Roman"/>
                      </a:endParaRPr>
                    </a:p>
                  </a:txBody>
                  <a:tcPr marL="68580" marR="68580" marT="107950" marB="107950"/>
                </a:tc>
                <a:tc>
                  <a:txBody>
                    <a:bodyPr/>
                    <a:lstStyle/>
                    <a:p>
                      <a:pPr algn="l">
                        <a:spcBef>
                          <a:spcPts val="600"/>
                        </a:spcBef>
                        <a:spcAft>
                          <a:spcPts val="0"/>
                        </a:spcAft>
                      </a:pPr>
                      <a:r>
                        <a:rPr lang="en-AU" sz="1600" dirty="0">
                          <a:effectLst/>
                        </a:rPr>
                        <a:t>Max ______</a:t>
                      </a:r>
                    </a:p>
                    <a:p>
                      <a:pPr algn="l">
                        <a:spcBef>
                          <a:spcPts val="600"/>
                        </a:spcBef>
                        <a:spcAft>
                          <a:spcPts val="0"/>
                        </a:spcAft>
                      </a:pPr>
                      <a:r>
                        <a:rPr lang="en-AU" sz="1600" dirty="0">
                          <a:effectLst/>
                        </a:rPr>
                        <a:t> </a:t>
                      </a:r>
                    </a:p>
                    <a:p>
                      <a:pPr algn="l">
                        <a:spcBef>
                          <a:spcPts val="600"/>
                        </a:spcBef>
                        <a:spcAft>
                          <a:spcPts val="0"/>
                        </a:spcAft>
                      </a:pPr>
                      <a:r>
                        <a:rPr lang="en-AU" sz="1600" dirty="0">
                          <a:effectLst/>
                        </a:rPr>
                        <a:t> </a:t>
                      </a:r>
                    </a:p>
                    <a:p>
                      <a:pPr algn="l">
                        <a:spcBef>
                          <a:spcPts val="600"/>
                        </a:spcBef>
                        <a:spcAft>
                          <a:spcPts val="0"/>
                        </a:spcAft>
                      </a:pPr>
                      <a:r>
                        <a:rPr lang="en-AU" sz="1600" dirty="0">
                          <a:effectLst/>
                        </a:rPr>
                        <a:t>Min ______ </a:t>
                      </a:r>
                      <a:endParaRPr lang="en-AU" sz="1600" dirty="0">
                        <a:effectLst/>
                        <a:latin typeface="Verdana"/>
                        <a:ea typeface="Calibri"/>
                        <a:cs typeface="Times New Roman"/>
                      </a:endParaRPr>
                    </a:p>
                  </a:txBody>
                  <a:tcPr marL="68580" marR="68580" marT="107950" marB="107950"/>
                </a:tc>
                <a:extLst>
                  <a:ext uri="{0D108BD9-81ED-4DB2-BD59-A6C34878D82A}">
                    <a16:rowId xmlns:a16="http://schemas.microsoft.com/office/drawing/2014/main" val="10003"/>
                  </a:ext>
                </a:extLst>
              </a:tr>
            </a:tbl>
          </a:graphicData>
        </a:graphic>
      </p:graphicFrame>
      <p:pic>
        <p:nvPicPr>
          <p:cNvPr id="4098" name="Picture 86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50949" y="3114060"/>
            <a:ext cx="3248025" cy="36766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1857375" y="2076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5" name="Rectangle 4"/>
          <p:cNvSpPr>
            <a:spLocks noChangeArrowheads="1"/>
          </p:cNvSpPr>
          <p:nvPr/>
        </p:nvSpPr>
        <p:spPr bwMode="auto">
          <a:xfrm>
            <a:off x="1857375" y="207645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 name="Title 5"/>
          <p:cNvSpPr>
            <a:spLocks noGrp="1"/>
          </p:cNvSpPr>
          <p:nvPr>
            <p:ph type="title"/>
          </p:nvPr>
        </p:nvSpPr>
        <p:spPr/>
        <p:txBody>
          <a:bodyPr>
            <a:normAutofit fontScale="90000"/>
          </a:bodyPr>
          <a:lstStyle/>
          <a:p>
            <a:pPr lvl="0"/>
            <a:r>
              <a:rPr lang="en-US" sz="3100" dirty="0">
                <a:ln>
                  <a:noFill/>
                </a:ln>
                <a:solidFill>
                  <a:srgbClr val="FF0000"/>
                </a:solidFill>
                <a:effectLst/>
                <a:latin typeface="Verdana" pitchFamily="34" charset="0"/>
                <a:ea typeface="Times New Roman" pitchFamily="18" charset="0"/>
                <a:cs typeface="Times New Roman" pitchFamily="18" charset="0"/>
              </a:rPr>
              <a:t>Activity 5 – Short circuit condition</a:t>
            </a:r>
            <a:br>
              <a:rPr lang="en-US" sz="2000" b="0" dirty="0">
                <a:ln>
                  <a:noFill/>
                </a:ln>
                <a:solidFill>
                  <a:schemeClr val="tx1"/>
                </a:solidFill>
                <a:effectLst/>
                <a:latin typeface="Arial" pitchFamily="34" charset="0"/>
                <a:cs typeface="Arial" pitchFamily="34" charset="0"/>
              </a:rPr>
            </a:br>
            <a:endParaRPr lang="en-AU" dirty="0"/>
          </a:p>
        </p:txBody>
      </p:sp>
      <p:sp>
        <p:nvSpPr>
          <p:cNvPr id="8" name="TextBox 7"/>
          <p:cNvSpPr txBox="1"/>
          <p:nvPr/>
        </p:nvSpPr>
        <p:spPr>
          <a:xfrm>
            <a:off x="4644050" y="1224113"/>
            <a:ext cx="1210135" cy="369332"/>
          </a:xfrm>
          <a:prstGeom prst="rect">
            <a:avLst/>
          </a:prstGeom>
          <a:noFill/>
        </p:spPr>
        <p:txBody>
          <a:bodyPr wrap="square" rtlCol="0">
            <a:spAutoFit/>
          </a:bodyPr>
          <a:lstStyle/>
          <a:p>
            <a:r>
              <a:rPr lang="en-AU" b="1" dirty="0">
                <a:solidFill>
                  <a:srgbClr val="FF0000"/>
                </a:solidFill>
              </a:rPr>
              <a:t>470 A</a:t>
            </a:r>
          </a:p>
        </p:txBody>
      </p:sp>
      <p:sp>
        <p:nvSpPr>
          <p:cNvPr id="10" name="TextBox 9"/>
          <p:cNvSpPr txBox="1"/>
          <p:nvPr/>
        </p:nvSpPr>
        <p:spPr>
          <a:xfrm>
            <a:off x="4761112" y="2096734"/>
            <a:ext cx="1210135" cy="369332"/>
          </a:xfrm>
          <a:prstGeom prst="rect">
            <a:avLst/>
          </a:prstGeom>
          <a:noFill/>
        </p:spPr>
        <p:txBody>
          <a:bodyPr wrap="square" rtlCol="0">
            <a:spAutoFit/>
          </a:bodyPr>
          <a:lstStyle/>
          <a:p>
            <a:r>
              <a:rPr lang="en-AU" b="1" dirty="0">
                <a:solidFill>
                  <a:srgbClr val="FF0000"/>
                </a:solidFill>
              </a:rPr>
              <a:t>15</a:t>
            </a:r>
          </a:p>
        </p:txBody>
      </p:sp>
      <p:sp>
        <p:nvSpPr>
          <p:cNvPr id="11" name="TextBox 10"/>
          <p:cNvSpPr txBox="1"/>
          <p:nvPr/>
        </p:nvSpPr>
        <p:spPr>
          <a:xfrm>
            <a:off x="4540814" y="5011377"/>
            <a:ext cx="1210135" cy="369332"/>
          </a:xfrm>
          <a:prstGeom prst="rect">
            <a:avLst/>
          </a:prstGeom>
          <a:noFill/>
        </p:spPr>
        <p:txBody>
          <a:bodyPr wrap="square" rtlCol="0">
            <a:spAutoFit/>
          </a:bodyPr>
          <a:lstStyle/>
          <a:p>
            <a:r>
              <a:rPr lang="en-AU" b="1" dirty="0">
                <a:solidFill>
                  <a:srgbClr val="FF0000"/>
                </a:solidFill>
              </a:rPr>
              <a:t>0.0025 s</a:t>
            </a:r>
          </a:p>
        </p:txBody>
      </p:sp>
      <p:sp>
        <p:nvSpPr>
          <p:cNvPr id="12" name="TextBox 11"/>
          <p:cNvSpPr txBox="1"/>
          <p:nvPr/>
        </p:nvSpPr>
        <p:spPr>
          <a:xfrm>
            <a:off x="4540814" y="3818621"/>
            <a:ext cx="1210135" cy="369332"/>
          </a:xfrm>
          <a:prstGeom prst="rect">
            <a:avLst/>
          </a:prstGeom>
          <a:noFill/>
        </p:spPr>
        <p:txBody>
          <a:bodyPr wrap="square" rtlCol="0">
            <a:spAutoFit/>
          </a:bodyPr>
          <a:lstStyle/>
          <a:p>
            <a:r>
              <a:rPr lang="en-AU" b="1" dirty="0">
                <a:solidFill>
                  <a:srgbClr val="FF0000"/>
                </a:solidFill>
              </a:rPr>
              <a:t>0.014 s</a:t>
            </a:r>
          </a:p>
        </p:txBody>
      </p:sp>
      <p:sp>
        <p:nvSpPr>
          <p:cNvPr id="20" name="TextBox 19"/>
          <p:cNvSpPr txBox="1"/>
          <p:nvPr/>
        </p:nvSpPr>
        <p:spPr>
          <a:xfrm>
            <a:off x="4761112" y="3114060"/>
            <a:ext cx="597694" cy="369332"/>
          </a:xfrm>
          <a:prstGeom prst="rect">
            <a:avLst/>
          </a:prstGeom>
          <a:noFill/>
        </p:spPr>
        <p:txBody>
          <a:bodyPr wrap="square" rtlCol="0">
            <a:spAutoFit/>
          </a:bodyPr>
          <a:lstStyle/>
          <a:p>
            <a:r>
              <a:rPr lang="en-AU" b="1" dirty="0">
                <a:solidFill>
                  <a:srgbClr val="FF0000"/>
                </a:solidFill>
              </a:rPr>
              <a:t>No</a:t>
            </a:r>
          </a:p>
        </p:txBody>
      </p:sp>
      <p:cxnSp>
        <p:nvCxnSpPr>
          <p:cNvPr id="25" name="Straight Connector 24"/>
          <p:cNvCxnSpPr/>
          <p:nvPr/>
        </p:nvCxnSpPr>
        <p:spPr>
          <a:xfrm>
            <a:off x="6115507" y="5822899"/>
            <a:ext cx="1741018" cy="0"/>
          </a:xfrm>
          <a:prstGeom prst="line">
            <a:avLst/>
          </a:prstGeom>
          <a:ln w="127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106972" y="6143549"/>
            <a:ext cx="1741018" cy="0"/>
          </a:xfrm>
          <a:prstGeom prst="line">
            <a:avLst/>
          </a:prstGeom>
          <a:ln w="127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927646" y="5822899"/>
            <a:ext cx="0" cy="63828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5647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circle(in)">
                                      <p:cBhvr>
                                        <p:cTn id="24" dur="20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circle(in)">
                                      <p:cBhvr>
                                        <p:cTn id="29" dur="20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914" y="290924"/>
            <a:ext cx="8037871" cy="6263253"/>
          </a:xfrm>
          <a:prstGeom prst="rect">
            <a:avLst/>
          </a:prstGeom>
        </p:spPr>
        <p:txBody>
          <a:bodyPr wrap="square">
            <a:spAutoFit/>
          </a:bodyPr>
          <a:lstStyle/>
          <a:p>
            <a:r>
              <a:rPr lang="en-AU" sz="2400" b="1" dirty="0">
                <a:solidFill>
                  <a:srgbClr val="FF0000"/>
                </a:solidFill>
              </a:rPr>
              <a:t>Calculation of Prospective Short Circuit Current</a:t>
            </a:r>
          </a:p>
          <a:p>
            <a:endParaRPr lang="en-AU" sz="2400" dirty="0"/>
          </a:p>
          <a:p>
            <a:r>
              <a:rPr lang="en-AU" sz="2600" dirty="0"/>
              <a:t>The supply authority will give you information required to calculate the prospective short circuit current at the point of supply (their end of your consumer’s mains). </a:t>
            </a:r>
          </a:p>
          <a:p>
            <a:endParaRPr lang="en-AU" sz="2600" dirty="0"/>
          </a:p>
          <a:p>
            <a:r>
              <a:rPr lang="en-AU" sz="2600" dirty="0"/>
              <a:t>This information will either be:-</a:t>
            </a:r>
          </a:p>
          <a:p>
            <a:pPr marL="342900" lvl="0" indent="-342900">
              <a:spcAft>
                <a:spcPts val="600"/>
              </a:spcAft>
              <a:buFont typeface="Arial" pitchFamily="34" charset="0"/>
              <a:buChar char="•"/>
            </a:pPr>
            <a:r>
              <a:rPr lang="en-AU" sz="2600" dirty="0"/>
              <a:t>as a prospective short circuit current, in kA or</a:t>
            </a:r>
          </a:p>
          <a:p>
            <a:pPr marL="342900" lvl="0" indent="-342900">
              <a:spcAft>
                <a:spcPts val="600"/>
              </a:spcAft>
              <a:buFont typeface="Arial" pitchFamily="34" charset="0"/>
              <a:buChar char="•"/>
            </a:pPr>
            <a:r>
              <a:rPr lang="en-AU" sz="2600" dirty="0"/>
              <a:t>as an impedance per phase, in ohms or</a:t>
            </a:r>
          </a:p>
          <a:p>
            <a:pPr marL="342900" lvl="0" indent="-342900">
              <a:spcAft>
                <a:spcPts val="600"/>
              </a:spcAft>
              <a:buFont typeface="Arial" pitchFamily="34" charset="0"/>
              <a:buChar char="•"/>
            </a:pPr>
            <a:r>
              <a:rPr lang="en-AU" sz="2600" dirty="0"/>
              <a:t>as a fault level, in MVA (mega volt amperes) or</a:t>
            </a:r>
          </a:p>
          <a:p>
            <a:pPr marL="342900" lvl="0" indent="-342900">
              <a:buFont typeface="Arial" pitchFamily="34" charset="0"/>
              <a:buChar char="•"/>
            </a:pPr>
            <a:r>
              <a:rPr lang="en-AU" sz="2600" dirty="0"/>
              <a:t>as an impedance </a:t>
            </a:r>
            <a:r>
              <a:rPr lang="en-AU" sz="2600" dirty="0" err="1"/>
              <a:t>percent</a:t>
            </a:r>
            <a:r>
              <a:rPr lang="en-AU" sz="2600" dirty="0"/>
              <a:t> (Z%), (similar to voltage regulation </a:t>
            </a:r>
            <a:r>
              <a:rPr lang="en-AU" sz="2600" dirty="0" err="1"/>
              <a:t>percent</a:t>
            </a:r>
            <a:r>
              <a:rPr lang="en-AU" sz="2600" dirty="0"/>
              <a:t> in a transformer) normally at the secondary of a transformer where the installation is fed from its own substation.</a:t>
            </a:r>
          </a:p>
        </p:txBody>
      </p:sp>
    </p:spTree>
    <p:extLst>
      <p:ext uri="{BB962C8B-B14F-4D97-AF65-F5344CB8AC3E}">
        <p14:creationId xmlns:p14="http://schemas.microsoft.com/office/powerpoint/2010/main" val="3291844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rgbClr val="990033"/>
                </a:solidFill>
              </a:rPr>
              <a:t>Lesson Objectives</a:t>
            </a:r>
          </a:p>
        </p:txBody>
      </p:sp>
      <p:sp>
        <p:nvSpPr>
          <p:cNvPr id="3" name="Content Placeholder 2"/>
          <p:cNvSpPr>
            <a:spLocks noGrp="1"/>
          </p:cNvSpPr>
          <p:nvPr>
            <p:ph idx="1"/>
          </p:nvPr>
        </p:nvSpPr>
        <p:spPr/>
        <p:txBody>
          <a:bodyPr>
            <a:normAutofit fontScale="70000" lnSpcReduction="20000"/>
          </a:bodyPr>
          <a:lstStyle/>
          <a:p>
            <a:pPr>
              <a:spcAft>
                <a:spcPts val="1200"/>
              </a:spcAft>
            </a:pPr>
            <a:r>
              <a:rPr lang="en-AU" dirty="0">
                <a:solidFill>
                  <a:srgbClr val="0070C0"/>
                </a:solidFill>
              </a:rPr>
              <a:t>Explain how the coordination between conductors and protection devices ensures the protection of cables from overheating due to over current.</a:t>
            </a:r>
          </a:p>
          <a:p>
            <a:pPr>
              <a:spcAft>
                <a:spcPts val="1200"/>
              </a:spcAft>
            </a:pPr>
            <a:r>
              <a:rPr lang="en-AU" dirty="0">
                <a:solidFill>
                  <a:srgbClr val="0070C0"/>
                </a:solidFill>
              </a:rPr>
              <a:t>Apply AS/NZS 3000 requirements for selecting devices to protect against overload current for a range of circuits and loads.</a:t>
            </a:r>
          </a:p>
          <a:p>
            <a:pPr>
              <a:spcAft>
                <a:spcPts val="1200"/>
              </a:spcAft>
            </a:pPr>
            <a:r>
              <a:rPr lang="en-AU" dirty="0">
                <a:solidFill>
                  <a:srgbClr val="0070C0"/>
                </a:solidFill>
              </a:rPr>
              <a:t>Describe the possible injuries to persons and livestock from hazards due to a short circuit.</a:t>
            </a:r>
          </a:p>
          <a:p>
            <a:pPr>
              <a:spcAft>
                <a:spcPts val="1200"/>
              </a:spcAft>
            </a:pPr>
            <a:r>
              <a:rPr lang="en-AU" dirty="0">
                <a:solidFill>
                  <a:srgbClr val="0070C0"/>
                </a:solidFill>
              </a:rPr>
              <a:t>Apply AS/NZS 3000 requirements for selecting devices to protect against short-circuit current for a range of installation conditions.</a:t>
            </a:r>
          </a:p>
          <a:p>
            <a:pPr>
              <a:spcAft>
                <a:spcPts val="1200"/>
              </a:spcAft>
            </a:pPr>
            <a:r>
              <a:rPr lang="en-AU" dirty="0">
                <a:solidFill>
                  <a:srgbClr val="0070C0"/>
                </a:solidFill>
              </a:rPr>
              <a:t>Outline acceptable methods of protection against indirect contact.</a:t>
            </a:r>
          </a:p>
          <a:p>
            <a:pPr>
              <a:spcAft>
                <a:spcPts val="1200"/>
              </a:spcAft>
            </a:pPr>
            <a:r>
              <a:rPr lang="en-AU" dirty="0">
                <a:solidFill>
                  <a:srgbClr val="0070C0"/>
                </a:solidFill>
              </a:rPr>
              <a:t>Apply the AS/NZS 3000 requirements for selecting methods and devices to protect against indirect contact for a range of installation types and conditions.</a:t>
            </a:r>
          </a:p>
          <a:p>
            <a:pPr marL="137160" indent="0">
              <a:buNone/>
            </a:pPr>
            <a:endParaRPr lang="en-AU" dirty="0"/>
          </a:p>
        </p:txBody>
      </p:sp>
    </p:spTree>
    <p:extLst>
      <p:ext uri="{BB962C8B-B14F-4D97-AF65-F5344CB8AC3E}">
        <p14:creationId xmlns:p14="http://schemas.microsoft.com/office/powerpoint/2010/main" val="258749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1)">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heel(1)">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30507127"/>
              </p:ext>
            </p:extLst>
          </p:nvPr>
        </p:nvGraphicFramePr>
        <p:xfrm>
          <a:off x="737420" y="1415845"/>
          <a:ext cx="7860890" cy="4827234"/>
        </p:xfrm>
        <a:graphic>
          <a:graphicData uri="http://schemas.openxmlformats.org/drawingml/2006/table">
            <a:tbl>
              <a:tblPr firstRow="1" firstCol="1" lastRow="1" lastCol="1" bandRow="1" bandCol="1">
                <a:tableStyleId>{5C22544A-7EE6-4342-B048-85BDC9FD1C3A}</a:tableStyleId>
              </a:tblPr>
              <a:tblGrid>
                <a:gridCol w="5690032">
                  <a:extLst>
                    <a:ext uri="{9D8B030D-6E8A-4147-A177-3AD203B41FA5}">
                      <a16:colId xmlns:a16="http://schemas.microsoft.com/office/drawing/2014/main" val="20000"/>
                    </a:ext>
                  </a:extLst>
                </a:gridCol>
                <a:gridCol w="2170858">
                  <a:extLst>
                    <a:ext uri="{9D8B030D-6E8A-4147-A177-3AD203B41FA5}">
                      <a16:colId xmlns:a16="http://schemas.microsoft.com/office/drawing/2014/main" val="20001"/>
                    </a:ext>
                  </a:extLst>
                </a:gridCol>
              </a:tblGrid>
              <a:tr h="1512376">
                <a:tc>
                  <a:txBody>
                    <a:bodyPr/>
                    <a:lstStyle/>
                    <a:p>
                      <a:pPr algn="just">
                        <a:spcBef>
                          <a:spcPts val="600"/>
                        </a:spcBef>
                        <a:spcAft>
                          <a:spcPts val="600"/>
                        </a:spcAft>
                      </a:pPr>
                      <a:r>
                        <a:rPr lang="en-AU" sz="1600" dirty="0">
                          <a:effectLst/>
                        </a:rPr>
                        <a:t>Read N.S.W.S.R. clause 1.17.4</a:t>
                      </a:r>
                      <a:endParaRPr lang="en-AU" sz="1600" dirty="0">
                        <a:effectLst/>
                        <a:latin typeface="Verdana"/>
                        <a:ea typeface="Calibri"/>
                        <a:cs typeface="Times New Roman"/>
                      </a:endParaRPr>
                    </a:p>
                  </a:txBody>
                  <a:tcPr marL="68580" marR="68580" marT="107950" marB="107950"/>
                </a:tc>
                <a:tc>
                  <a:txBody>
                    <a:bodyPr/>
                    <a:lstStyle/>
                    <a:p>
                      <a:pPr algn="just">
                        <a:spcBef>
                          <a:spcPts val="600"/>
                        </a:spcBef>
                        <a:spcAft>
                          <a:spcPts val="1200"/>
                        </a:spcAft>
                      </a:pPr>
                      <a:r>
                        <a:rPr lang="en-AU" sz="1000">
                          <a:effectLst/>
                        </a:rPr>
                        <a:t> </a:t>
                      </a:r>
                      <a:endParaRPr lang="en-AU" sz="1000">
                        <a:effectLst/>
                        <a:latin typeface="Verdana"/>
                        <a:ea typeface="Calibri"/>
                        <a:cs typeface="Times New Roman"/>
                      </a:endParaRPr>
                    </a:p>
                  </a:txBody>
                  <a:tcPr marL="0" marR="0" marT="0" marB="0" anchor="ctr"/>
                </a:tc>
                <a:extLst>
                  <a:ext uri="{0D108BD9-81ED-4DB2-BD59-A6C34878D82A}">
                    <a16:rowId xmlns:a16="http://schemas.microsoft.com/office/drawing/2014/main" val="10000"/>
                  </a:ext>
                </a:extLst>
              </a:tr>
              <a:tr h="699069">
                <a:tc gridSpan="2">
                  <a:txBody>
                    <a:bodyPr/>
                    <a:lstStyle/>
                    <a:p>
                      <a:pPr marL="195580" indent="-195580" algn="l">
                        <a:spcBef>
                          <a:spcPts val="600"/>
                        </a:spcBef>
                        <a:spcAft>
                          <a:spcPts val="0"/>
                        </a:spcAft>
                      </a:pPr>
                      <a:r>
                        <a:rPr lang="en-AU" sz="1600">
                          <a:effectLst/>
                        </a:rPr>
                        <a:t>1. List the nominal prospective short circuit current at the point of supply for services up to 400A in the following locations.</a:t>
                      </a:r>
                      <a:endParaRPr lang="en-AU" sz="1600">
                        <a:effectLst/>
                        <a:latin typeface="Verdana"/>
                        <a:ea typeface="Calibri"/>
                        <a:cs typeface="Times New Roman"/>
                      </a:endParaRPr>
                    </a:p>
                  </a:txBody>
                  <a:tcPr marL="68580" marR="68580" marT="107950" marB="107950"/>
                </a:tc>
                <a:tc hMerge="1">
                  <a:txBody>
                    <a:bodyPr/>
                    <a:lstStyle/>
                    <a:p>
                      <a:endParaRPr lang="en-AU"/>
                    </a:p>
                  </a:txBody>
                  <a:tcPr/>
                </a:tc>
                <a:extLst>
                  <a:ext uri="{0D108BD9-81ED-4DB2-BD59-A6C34878D82A}">
                    <a16:rowId xmlns:a16="http://schemas.microsoft.com/office/drawing/2014/main" val="10001"/>
                  </a:ext>
                </a:extLst>
              </a:tr>
              <a:tr h="870426">
                <a:tc>
                  <a:txBody>
                    <a:bodyPr/>
                    <a:lstStyle/>
                    <a:p>
                      <a:pPr algn="just">
                        <a:lnSpc>
                          <a:spcPct val="200000"/>
                        </a:lnSpc>
                        <a:spcBef>
                          <a:spcPts val="1200"/>
                        </a:spcBef>
                        <a:spcAft>
                          <a:spcPts val="600"/>
                        </a:spcAft>
                      </a:pPr>
                      <a:r>
                        <a:rPr lang="en-AU" sz="1600">
                          <a:effectLst/>
                        </a:rPr>
                        <a:t>a) Suburban residential areas</a:t>
                      </a:r>
                      <a:endParaRPr lang="en-AU" sz="1600">
                        <a:effectLst/>
                        <a:latin typeface="Verdana"/>
                        <a:ea typeface="Calibri"/>
                        <a:cs typeface="Times New Roman"/>
                      </a:endParaRPr>
                    </a:p>
                  </a:txBody>
                  <a:tcPr marL="68580" marR="68580" marT="107950" marB="107950"/>
                </a:tc>
                <a:tc>
                  <a:txBody>
                    <a:bodyPr/>
                    <a:lstStyle/>
                    <a:p>
                      <a:pPr algn="just">
                        <a:spcBef>
                          <a:spcPts val="600"/>
                        </a:spcBef>
                        <a:spcAft>
                          <a:spcPts val="1200"/>
                        </a:spcAft>
                      </a:pPr>
                      <a:r>
                        <a:rPr lang="en-AU" sz="1000">
                          <a:effectLst/>
                        </a:rPr>
                        <a:t> </a:t>
                      </a:r>
                      <a:endParaRPr lang="en-AU" sz="1000">
                        <a:effectLst/>
                        <a:latin typeface="Verdana"/>
                        <a:ea typeface="Calibri"/>
                        <a:cs typeface="Times New Roman"/>
                      </a:endParaRPr>
                    </a:p>
                  </a:txBody>
                  <a:tcPr marL="0" marR="0" marT="0" marB="0" anchor="ctr"/>
                </a:tc>
                <a:extLst>
                  <a:ext uri="{0D108BD9-81ED-4DB2-BD59-A6C34878D82A}">
                    <a16:rowId xmlns:a16="http://schemas.microsoft.com/office/drawing/2014/main" val="10002"/>
                  </a:ext>
                </a:extLst>
              </a:tr>
              <a:tr h="870426">
                <a:tc>
                  <a:txBody>
                    <a:bodyPr/>
                    <a:lstStyle/>
                    <a:p>
                      <a:pPr algn="just">
                        <a:lnSpc>
                          <a:spcPct val="200000"/>
                        </a:lnSpc>
                        <a:spcBef>
                          <a:spcPts val="1200"/>
                        </a:spcBef>
                        <a:spcAft>
                          <a:spcPts val="600"/>
                        </a:spcAft>
                      </a:pPr>
                      <a:r>
                        <a:rPr lang="en-AU" sz="1600">
                          <a:effectLst/>
                        </a:rPr>
                        <a:t>b) Commercial and industrial areas</a:t>
                      </a:r>
                      <a:endParaRPr lang="en-AU" sz="1600">
                        <a:effectLst/>
                        <a:latin typeface="Verdana"/>
                        <a:ea typeface="Calibri"/>
                        <a:cs typeface="Times New Roman"/>
                      </a:endParaRPr>
                    </a:p>
                  </a:txBody>
                  <a:tcPr marL="68580" marR="68580" marT="107950" marB="107950"/>
                </a:tc>
                <a:tc>
                  <a:txBody>
                    <a:bodyPr/>
                    <a:lstStyle/>
                    <a:p>
                      <a:pPr algn="just">
                        <a:spcBef>
                          <a:spcPts val="600"/>
                        </a:spcBef>
                        <a:spcAft>
                          <a:spcPts val="1200"/>
                        </a:spcAft>
                      </a:pPr>
                      <a:r>
                        <a:rPr lang="en-AU" sz="1000">
                          <a:effectLst/>
                        </a:rPr>
                        <a:t> </a:t>
                      </a:r>
                      <a:endParaRPr lang="en-AU" sz="1000">
                        <a:effectLst/>
                        <a:latin typeface="Verdana"/>
                        <a:ea typeface="Calibri"/>
                        <a:cs typeface="Times New Roman"/>
                      </a:endParaRPr>
                    </a:p>
                  </a:txBody>
                  <a:tcPr marL="0" marR="0" marT="0" marB="0" anchor="ctr"/>
                </a:tc>
                <a:extLst>
                  <a:ext uri="{0D108BD9-81ED-4DB2-BD59-A6C34878D82A}">
                    <a16:rowId xmlns:a16="http://schemas.microsoft.com/office/drawing/2014/main" val="10003"/>
                  </a:ext>
                </a:extLst>
              </a:tr>
              <a:tr h="870426">
                <a:tc>
                  <a:txBody>
                    <a:bodyPr/>
                    <a:lstStyle/>
                    <a:p>
                      <a:pPr algn="just">
                        <a:lnSpc>
                          <a:spcPct val="200000"/>
                        </a:lnSpc>
                        <a:spcBef>
                          <a:spcPts val="1200"/>
                        </a:spcBef>
                        <a:spcAft>
                          <a:spcPts val="600"/>
                        </a:spcAft>
                      </a:pPr>
                      <a:r>
                        <a:rPr lang="en-AU" sz="1600" dirty="0">
                          <a:effectLst/>
                        </a:rPr>
                        <a:t>c) Installations on railway land supplied by </a:t>
                      </a:r>
                      <a:r>
                        <a:rPr lang="en-AU" sz="1600" dirty="0" err="1">
                          <a:effectLst/>
                        </a:rPr>
                        <a:t>RailCorp</a:t>
                      </a:r>
                      <a:endParaRPr lang="en-AU" sz="1600" dirty="0">
                        <a:effectLst/>
                        <a:latin typeface="Verdana"/>
                        <a:ea typeface="Calibri"/>
                        <a:cs typeface="Times New Roman"/>
                      </a:endParaRPr>
                    </a:p>
                  </a:txBody>
                  <a:tcPr marL="68580" marR="68580" marT="107950" marB="107950"/>
                </a:tc>
                <a:tc>
                  <a:txBody>
                    <a:bodyPr/>
                    <a:lstStyle/>
                    <a:p>
                      <a:pPr algn="just">
                        <a:spcBef>
                          <a:spcPts val="600"/>
                        </a:spcBef>
                        <a:spcAft>
                          <a:spcPts val="1200"/>
                        </a:spcAft>
                      </a:pPr>
                      <a:r>
                        <a:rPr lang="en-AU" sz="1000" dirty="0">
                          <a:effectLst/>
                        </a:rPr>
                        <a:t> </a:t>
                      </a:r>
                      <a:endParaRPr lang="en-AU" sz="1000" dirty="0">
                        <a:effectLst/>
                        <a:latin typeface="Verdana"/>
                        <a:ea typeface="Calibri"/>
                        <a:cs typeface="Times New Roman"/>
                      </a:endParaRPr>
                    </a:p>
                  </a:txBody>
                  <a:tcPr marL="0" marR="0" marT="0" marB="0" anchor="ctr"/>
                </a:tc>
                <a:extLst>
                  <a:ext uri="{0D108BD9-81ED-4DB2-BD59-A6C34878D82A}">
                    <a16:rowId xmlns:a16="http://schemas.microsoft.com/office/drawing/2014/main" val="10004"/>
                  </a:ext>
                </a:extLst>
              </a:tr>
            </a:tbl>
          </a:graphicData>
        </a:graphic>
      </p:graphicFrame>
      <p:pic>
        <p:nvPicPr>
          <p:cNvPr id="5121" name="Picture 862" descr="Description: Read the suggested text or resource_icon"/>
          <p:cNvPicPr>
            <a:picLocks noChangeAspect="1" noChangeArrowheads="1"/>
          </p:cNvPicPr>
          <p:nvPr/>
        </p:nvPicPr>
        <p:blipFill>
          <a:blip r:embed="rId2" cstate="print">
            <a:extLst>
              <a:ext uri="{28A0092B-C50C-407E-A947-70E740481C1C}">
                <a14:useLocalDpi xmlns:a14="http://schemas.microsoft.com/office/drawing/2010/main" val="0"/>
              </a:ext>
            </a:extLst>
          </a:blip>
          <a:srcRect t="12245" b="9813"/>
          <a:stretch>
            <a:fillRect/>
          </a:stretch>
        </p:blipFill>
        <p:spPr bwMode="auto">
          <a:xfrm>
            <a:off x="6875206" y="1731297"/>
            <a:ext cx="1028700" cy="8001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normAutofit/>
          </a:bodyPr>
          <a:lstStyle/>
          <a:p>
            <a:r>
              <a:rPr lang="en-AU" sz="2800" dirty="0">
                <a:solidFill>
                  <a:srgbClr val="FF0000"/>
                </a:solidFill>
                <a:effectLst/>
              </a:rPr>
              <a:t>Activity – 6 – NSW Service rules requirements</a:t>
            </a:r>
          </a:p>
        </p:txBody>
      </p:sp>
      <p:sp>
        <p:nvSpPr>
          <p:cNvPr id="5" name="TextBox 4"/>
          <p:cNvSpPr txBox="1"/>
          <p:nvPr/>
        </p:nvSpPr>
        <p:spPr>
          <a:xfrm>
            <a:off x="6651523" y="3864077"/>
            <a:ext cx="1474838" cy="369332"/>
          </a:xfrm>
          <a:prstGeom prst="rect">
            <a:avLst/>
          </a:prstGeom>
          <a:noFill/>
        </p:spPr>
        <p:txBody>
          <a:bodyPr wrap="square" rtlCol="0">
            <a:spAutoFit/>
          </a:bodyPr>
          <a:lstStyle/>
          <a:p>
            <a:r>
              <a:rPr lang="en-AU" b="1" dirty="0">
                <a:solidFill>
                  <a:srgbClr val="FF0000"/>
                </a:solidFill>
              </a:rPr>
              <a:t>10 kA</a:t>
            </a:r>
          </a:p>
        </p:txBody>
      </p:sp>
      <p:sp>
        <p:nvSpPr>
          <p:cNvPr id="9" name="TextBox 8"/>
          <p:cNvSpPr txBox="1"/>
          <p:nvPr/>
        </p:nvSpPr>
        <p:spPr>
          <a:xfrm>
            <a:off x="6710515" y="5579806"/>
            <a:ext cx="1474838" cy="369332"/>
          </a:xfrm>
          <a:prstGeom prst="rect">
            <a:avLst/>
          </a:prstGeom>
          <a:noFill/>
        </p:spPr>
        <p:txBody>
          <a:bodyPr wrap="square" rtlCol="0">
            <a:spAutoFit/>
          </a:bodyPr>
          <a:lstStyle/>
          <a:p>
            <a:r>
              <a:rPr lang="en-AU" b="1" dirty="0">
                <a:solidFill>
                  <a:srgbClr val="FF0000"/>
                </a:solidFill>
              </a:rPr>
              <a:t>6 kA</a:t>
            </a:r>
          </a:p>
        </p:txBody>
      </p:sp>
      <p:sp>
        <p:nvSpPr>
          <p:cNvPr id="10" name="TextBox 9"/>
          <p:cNvSpPr txBox="1"/>
          <p:nvPr/>
        </p:nvSpPr>
        <p:spPr>
          <a:xfrm>
            <a:off x="6679790" y="4773560"/>
            <a:ext cx="1474838" cy="369332"/>
          </a:xfrm>
          <a:prstGeom prst="rect">
            <a:avLst/>
          </a:prstGeom>
          <a:noFill/>
        </p:spPr>
        <p:txBody>
          <a:bodyPr wrap="square" rtlCol="0">
            <a:spAutoFit/>
          </a:bodyPr>
          <a:lstStyle/>
          <a:p>
            <a:r>
              <a:rPr lang="en-AU" b="1" dirty="0">
                <a:solidFill>
                  <a:srgbClr val="FF0000"/>
                </a:solidFill>
              </a:rPr>
              <a:t>25 kA</a:t>
            </a:r>
          </a:p>
        </p:txBody>
      </p:sp>
    </p:spTree>
    <p:extLst>
      <p:ext uri="{BB962C8B-B14F-4D97-AF65-F5344CB8AC3E}">
        <p14:creationId xmlns:p14="http://schemas.microsoft.com/office/powerpoint/2010/main" val="654561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2161888465"/>
              </p:ext>
            </p:extLst>
          </p:nvPr>
        </p:nvGraphicFramePr>
        <p:xfrm>
          <a:off x="3485249" y="1659765"/>
          <a:ext cx="1642756" cy="1011544"/>
        </p:xfrm>
        <a:graphic>
          <a:graphicData uri="http://schemas.openxmlformats.org/presentationml/2006/ole">
            <mc:AlternateContent xmlns:mc="http://schemas.openxmlformats.org/markup-compatibility/2006">
              <mc:Choice xmlns:v="urn:schemas-microsoft-com:vml" Requires="v">
                <p:oleObj name="Equation" r:id="rId2" imgW="558800" imgH="469900" progId="Equation.3">
                  <p:embed/>
                </p:oleObj>
              </mc:Choice>
              <mc:Fallback>
                <p:oleObj name="Equation" r:id="rId2" imgW="558800" imgH="469900" progId="Equation.3">
                  <p:embed/>
                  <p:pic>
                    <p:nvPicPr>
                      <p:cNvPr id="5"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5249" y="1659765"/>
                        <a:ext cx="1642756" cy="10115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3"/>
          <p:cNvSpPr>
            <a:spLocks noChangeArrowheads="1"/>
          </p:cNvSpPr>
          <p:nvPr/>
        </p:nvSpPr>
        <p:spPr bwMode="auto">
          <a:xfrm>
            <a:off x="0" y="-1202557"/>
            <a:ext cx="8613255"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b="0" i="0" u="none" strike="noStrike" cap="none" normalizeH="0" baseline="0" dirty="0">
              <a:ln>
                <a:noFill/>
              </a:ln>
              <a:solidFill>
                <a:schemeClr val="tx1"/>
              </a:solidFill>
              <a:effectLst/>
              <a:latin typeface="Verdana"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AU" dirty="0">
              <a:latin typeface="Verdana"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AU" b="0" i="0" u="none" strike="noStrike" cap="none" normalizeH="0" baseline="0" dirty="0">
              <a:ln>
                <a:noFill/>
              </a:ln>
              <a:solidFill>
                <a:schemeClr val="tx1"/>
              </a:solidFill>
              <a:effectLst/>
              <a:latin typeface="Verdana"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AU" dirty="0">
              <a:latin typeface="Verdana"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AU" b="0" i="0" u="none" strike="noStrike" cap="none" normalizeH="0" baseline="0" dirty="0">
              <a:ln>
                <a:noFill/>
              </a:ln>
              <a:solidFill>
                <a:schemeClr val="tx1"/>
              </a:solidFill>
              <a:effectLst/>
              <a:latin typeface="Verdana"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AU" dirty="0">
              <a:latin typeface="Verdana"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AU" b="0" i="0" u="none" strike="noStrike" cap="none" normalizeH="0" baseline="0" dirty="0">
              <a:ln>
                <a:noFill/>
              </a:ln>
              <a:solidFill>
                <a:schemeClr val="tx1"/>
              </a:solidFill>
              <a:effectLst/>
              <a:latin typeface="Verdana"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AU" b="0" i="0" u="none" strike="noStrike" cap="none" normalizeH="0" baseline="0" dirty="0">
                <a:ln>
                  <a:noFill/>
                </a:ln>
                <a:solidFill>
                  <a:schemeClr val="tx1"/>
                </a:solidFill>
                <a:effectLst/>
                <a:latin typeface="Verdana" pitchFamily="34" charset="0"/>
                <a:ea typeface="Calibri" pitchFamily="34" charset="0"/>
                <a:cs typeface="Times New Roman" pitchFamily="18" charset="0"/>
              </a:rPr>
              <a:t>      Once the prospective short circuit current is known ohms law is used</a:t>
            </a:r>
          </a:p>
          <a:p>
            <a:pPr marL="0" marR="0" lvl="0" indent="0" algn="l" defTabSz="914400" rtl="0" eaLnBrk="1" fontAlgn="base" latinLnBrk="0" hangingPunct="1">
              <a:lnSpc>
                <a:spcPct val="100000"/>
              </a:lnSpc>
              <a:spcBef>
                <a:spcPct val="0"/>
              </a:spcBef>
              <a:spcAft>
                <a:spcPct val="0"/>
              </a:spcAft>
              <a:buClrTx/>
              <a:buSzTx/>
              <a:buFontTx/>
              <a:buNone/>
              <a:tabLst/>
            </a:pPr>
            <a:r>
              <a:rPr kumimoji="0" lang="en-AU" b="0" i="0" u="none" strike="noStrike" cap="none" normalizeH="0" baseline="0" dirty="0">
                <a:ln>
                  <a:noFill/>
                </a:ln>
                <a:solidFill>
                  <a:schemeClr val="tx1"/>
                </a:solidFill>
                <a:effectLst/>
                <a:latin typeface="Verdana" pitchFamily="34" charset="0"/>
                <a:ea typeface="Calibri" pitchFamily="34" charset="0"/>
                <a:cs typeface="Times New Roman" pitchFamily="18" charset="0"/>
              </a:rPr>
              <a:t>      to calculate the impedance per phase of the supply; </a:t>
            </a:r>
            <a:endParaRPr kumimoji="0" lang="en-AU"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dirty="0">
              <a:ln>
                <a:noFill/>
              </a:ln>
              <a:solidFill>
                <a:schemeClr val="tx1"/>
              </a:solidFill>
              <a:effectLst/>
              <a:latin typeface="Arial" pitchFamily="34" charset="0"/>
              <a:cs typeface="Arial" pitchFamily="34" charset="0"/>
            </a:endParaRPr>
          </a:p>
        </p:txBody>
      </p:sp>
      <p:sp>
        <p:nvSpPr>
          <p:cNvPr id="7" name="Rectangle 4"/>
          <p:cNvSpPr>
            <a:spLocks noChangeArrowheads="1"/>
          </p:cNvSpPr>
          <p:nvPr/>
        </p:nvSpPr>
        <p:spPr bwMode="auto">
          <a:xfrm>
            <a:off x="1334412" y="2029880"/>
            <a:ext cx="5591595"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630238" algn="l"/>
                <a:tab pos="889000" algn="l"/>
                <a:tab pos="1079500" algn="l"/>
                <a:tab pos="3238500" algn="l"/>
                <a:tab pos="3429000" algn="l"/>
                <a:tab pos="3619500" algn="l"/>
              </a:tabLst>
            </a:pPr>
            <a:endParaRPr lang="en-AU" dirty="0">
              <a:latin typeface="Verdana"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630238" algn="l"/>
                <a:tab pos="889000" algn="l"/>
                <a:tab pos="1079500" algn="l"/>
                <a:tab pos="3238500" algn="l"/>
                <a:tab pos="3429000" algn="l"/>
                <a:tab pos="3619500" algn="l"/>
              </a:tabLst>
            </a:pPr>
            <a:endParaRPr lang="en-AU" dirty="0">
              <a:latin typeface="Verdana"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630238" algn="l"/>
                <a:tab pos="889000" algn="l"/>
                <a:tab pos="1079500" algn="l"/>
                <a:tab pos="3238500" algn="l"/>
                <a:tab pos="3429000" algn="l"/>
                <a:tab pos="3619500" algn="l"/>
              </a:tabLst>
            </a:pPr>
            <a:endParaRPr kumimoji="0" lang="en-AU"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30238" algn="l"/>
                <a:tab pos="889000" algn="l"/>
                <a:tab pos="1079500" algn="l"/>
                <a:tab pos="3238500" algn="l"/>
                <a:tab pos="3429000" algn="l"/>
                <a:tab pos="3619500" algn="l"/>
              </a:tabLst>
            </a:pPr>
            <a:r>
              <a:rPr kumimoji="0" lang="en-AU" b="0" i="0" u="none" strike="noStrike" cap="none" normalizeH="0" baseline="0" dirty="0">
                <a:ln>
                  <a:noFill/>
                </a:ln>
                <a:solidFill>
                  <a:schemeClr val="tx1"/>
                </a:solidFill>
                <a:effectLst/>
                <a:latin typeface="Verdana" pitchFamily="34" charset="0"/>
                <a:ea typeface="Calibri" pitchFamily="34" charset="0"/>
                <a:cs typeface="Times New Roman" pitchFamily="18" charset="0"/>
              </a:rPr>
              <a:t>where	</a:t>
            </a:r>
            <a:endParaRPr kumimoji="0" lang="en-AU"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30238" algn="l"/>
                <a:tab pos="889000" algn="l"/>
                <a:tab pos="1079500" algn="l"/>
                <a:tab pos="3238500" algn="l"/>
                <a:tab pos="3429000" algn="l"/>
                <a:tab pos="3619500" algn="l"/>
              </a:tabLst>
            </a:pPr>
            <a:r>
              <a:rPr kumimoji="0" lang="en-AU" b="0" i="0" u="none" strike="noStrike" cap="none" normalizeH="0" baseline="0" dirty="0">
                <a:ln>
                  <a:noFill/>
                </a:ln>
                <a:solidFill>
                  <a:schemeClr val="tx1"/>
                </a:solidFill>
                <a:effectLst/>
                <a:latin typeface="Verdana" pitchFamily="34" charset="0"/>
                <a:ea typeface="Calibri" pitchFamily="34" charset="0"/>
                <a:cs typeface="Times New Roman" pitchFamily="18" charset="0"/>
              </a:rPr>
              <a:t>	</a:t>
            </a:r>
            <a:r>
              <a:rPr kumimoji="0" lang="en-AU" b="0" i="0" u="none" strike="noStrike" cap="none" normalizeH="0" baseline="0" dirty="0" err="1">
                <a:ln>
                  <a:noFill/>
                </a:ln>
                <a:solidFill>
                  <a:schemeClr val="tx1"/>
                </a:solidFill>
                <a:effectLst/>
                <a:latin typeface="Verdana" pitchFamily="34" charset="0"/>
                <a:ea typeface="Calibri" pitchFamily="34" charset="0"/>
                <a:cs typeface="Times New Roman" pitchFamily="18" charset="0"/>
              </a:rPr>
              <a:t>Z</a:t>
            </a:r>
            <a:r>
              <a:rPr kumimoji="0" lang="en-AU" b="0" i="0" u="none" strike="noStrike" cap="none" normalizeH="0" baseline="-30000" dirty="0" err="1">
                <a:ln>
                  <a:noFill/>
                </a:ln>
                <a:solidFill>
                  <a:schemeClr val="tx1"/>
                </a:solidFill>
                <a:effectLst/>
                <a:latin typeface="Verdana" pitchFamily="34" charset="0"/>
                <a:ea typeface="Calibri" pitchFamily="34" charset="0"/>
                <a:cs typeface="Times New Roman" pitchFamily="18" charset="0"/>
              </a:rPr>
              <a:t>p</a:t>
            </a:r>
            <a:r>
              <a:rPr kumimoji="0" lang="en-AU" b="0" i="0" u="none" strike="noStrike" cap="none" normalizeH="0" baseline="0" dirty="0">
                <a:ln>
                  <a:noFill/>
                </a:ln>
                <a:solidFill>
                  <a:schemeClr val="tx1"/>
                </a:solidFill>
                <a:effectLst/>
                <a:latin typeface="Verdana" pitchFamily="34" charset="0"/>
                <a:ea typeface="Calibri" pitchFamily="34" charset="0"/>
                <a:cs typeface="Times New Roman" pitchFamily="18" charset="0"/>
              </a:rPr>
              <a:t> 	=  the phase impedance in ohms (Ω)</a:t>
            </a:r>
            <a:endParaRPr kumimoji="0" lang="en-AU"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30238" algn="l"/>
                <a:tab pos="889000" algn="l"/>
                <a:tab pos="1079500" algn="l"/>
                <a:tab pos="3238500" algn="l"/>
                <a:tab pos="3429000" algn="l"/>
                <a:tab pos="3619500" algn="l"/>
              </a:tabLst>
            </a:pPr>
            <a:r>
              <a:rPr kumimoji="0" lang="en-AU" b="0" i="0" u="none" strike="noStrike" cap="none" normalizeH="0" baseline="0" dirty="0">
                <a:ln>
                  <a:noFill/>
                </a:ln>
                <a:solidFill>
                  <a:schemeClr val="tx1"/>
                </a:solidFill>
                <a:effectLst/>
                <a:latin typeface="Verdana" pitchFamily="34" charset="0"/>
                <a:ea typeface="Calibri" pitchFamily="34" charset="0"/>
                <a:cs typeface="Times New Roman" pitchFamily="18" charset="0"/>
              </a:rPr>
              <a:t>	</a:t>
            </a:r>
            <a:r>
              <a:rPr kumimoji="0" lang="en-AU" b="0" i="0" u="none" strike="noStrike" cap="none" normalizeH="0" baseline="0" dirty="0" err="1">
                <a:ln>
                  <a:noFill/>
                </a:ln>
                <a:solidFill>
                  <a:schemeClr val="tx1"/>
                </a:solidFill>
                <a:effectLst/>
                <a:latin typeface="Verdana" pitchFamily="34" charset="0"/>
                <a:ea typeface="Calibri" pitchFamily="34" charset="0"/>
                <a:cs typeface="Times New Roman" pitchFamily="18" charset="0"/>
              </a:rPr>
              <a:t>V</a:t>
            </a:r>
            <a:r>
              <a:rPr kumimoji="0" lang="en-AU" b="0" i="0" u="none" strike="noStrike" cap="none" normalizeH="0" baseline="-30000" dirty="0" err="1">
                <a:ln>
                  <a:noFill/>
                </a:ln>
                <a:solidFill>
                  <a:schemeClr val="tx1"/>
                </a:solidFill>
                <a:effectLst/>
                <a:latin typeface="Verdana" pitchFamily="34" charset="0"/>
                <a:ea typeface="Calibri" pitchFamily="34" charset="0"/>
                <a:cs typeface="Times New Roman" pitchFamily="18" charset="0"/>
              </a:rPr>
              <a:t>p</a:t>
            </a:r>
            <a:r>
              <a:rPr kumimoji="0" lang="en-AU" b="0" i="0" u="none" strike="noStrike" cap="none" normalizeH="0" baseline="-30000" dirty="0">
                <a:ln>
                  <a:noFill/>
                </a:ln>
                <a:solidFill>
                  <a:schemeClr val="tx1"/>
                </a:solidFill>
                <a:effectLst/>
                <a:latin typeface="Verdana" pitchFamily="34" charset="0"/>
                <a:ea typeface="Calibri" pitchFamily="34" charset="0"/>
                <a:cs typeface="Times New Roman" pitchFamily="18" charset="0"/>
              </a:rPr>
              <a:t> </a:t>
            </a:r>
            <a:r>
              <a:rPr kumimoji="0" lang="en-AU" b="0" i="0" u="none" strike="noStrike" cap="none" normalizeH="0" baseline="0" dirty="0">
                <a:ln>
                  <a:noFill/>
                </a:ln>
                <a:solidFill>
                  <a:schemeClr val="tx1"/>
                </a:solidFill>
                <a:effectLst/>
                <a:latin typeface="Verdana" pitchFamily="34" charset="0"/>
                <a:ea typeface="Calibri" pitchFamily="34" charset="0"/>
                <a:cs typeface="Times New Roman" pitchFamily="18" charset="0"/>
              </a:rPr>
              <a:t>	=  the phase voltage in volts (V)</a:t>
            </a:r>
            <a:endParaRPr kumimoji="0" lang="en-AU"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30238" algn="l"/>
                <a:tab pos="889000" algn="l"/>
                <a:tab pos="1079500" algn="l"/>
                <a:tab pos="3238500" algn="l"/>
                <a:tab pos="3429000" algn="l"/>
                <a:tab pos="3619500" algn="l"/>
              </a:tabLst>
            </a:pPr>
            <a:r>
              <a:rPr kumimoji="0" lang="en-AU" b="0" i="0" u="none" strike="noStrike" cap="none" normalizeH="0" baseline="0" dirty="0">
                <a:ln>
                  <a:noFill/>
                </a:ln>
                <a:solidFill>
                  <a:schemeClr val="tx1"/>
                </a:solidFill>
                <a:effectLst/>
                <a:latin typeface="Verdana" pitchFamily="34" charset="0"/>
                <a:ea typeface="Calibri" pitchFamily="34" charset="0"/>
                <a:cs typeface="Times New Roman" pitchFamily="18" charset="0"/>
              </a:rPr>
              <a:t>	</a:t>
            </a:r>
            <a:r>
              <a:rPr kumimoji="0" lang="en-AU" b="0" i="0" u="none" strike="noStrike" cap="none" normalizeH="0" baseline="0" dirty="0" err="1">
                <a:ln>
                  <a:noFill/>
                </a:ln>
                <a:solidFill>
                  <a:schemeClr val="tx1"/>
                </a:solidFill>
                <a:effectLst/>
                <a:latin typeface="Verdana" pitchFamily="34" charset="0"/>
                <a:ea typeface="Calibri" pitchFamily="34" charset="0"/>
                <a:cs typeface="Times New Roman" pitchFamily="18" charset="0"/>
              </a:rPr>
              <a:t>I</a:t>
            </a:r>
            <a:r>
              <a:rPr kumimoji="0" lang="en-AU" b="0" i="0" u="none" strike="noStrike" cap="none" normalizeH="0" baseline="-30000" dirty="0" err="1">
                <a:ln>
                  <a:noFill/>
                </a:ln>
                <a:solidFill>
                  <a:schemeClr val="tx1"/>
                </a:solidFill>
                <a:effectLst/>
                <a:latin typeface="Verdana" pitchFamily="34" charset="0"/>
                <a:ea typeface="Calibri" pitchFamily="34" charset="0"/>
                <a:cs typeface="Times New Roman" pitchFamily="18" charset="0"/>
              </a:rPr>
              <a:t>p</a:t>
            </a:r>
            <a:r>
              <a:rPr kumimoji="0" lang="en-AU" b="0" i="0" u="none" strike="noStrike" cap="none" normalizeH="0" baseline="-30000" dirty="0">
                <a:ln>
                  <a:noFill/>
                </a:ln>
                <a:solidFill>
                  <a:schemeClr val="tx1"/>
                </a:solidFill>
                <a:effectLst/>
                <a:latin typeface="Verdana" pitchFamily="34" charset="0"/>
                <a:ea typeface="Calibri" pitchFamily="34" charset="0"/>
                <a:cs typeface="Times New Roman" pitchFamily="18" charset="0"/>
              </a:rPr>
              <a:t>  </a:t>
            </a:r>
            <a:r>
              <a:rPr kumimoji="0" lang="en-AU" b="0" i="0" u="none" strike="noStrike" cap="none" normalizeH="0" baseline="0" dirty="0">
                <a:ln>
                  <a:noFill/>
                </a:ln>
                <a:solidFill>
                  <a:schemeClr val="tx1"/>
                </a:solidFill>
                <a:effectLst/>
                <a:latin typeface="Verdana" pitchFamily="34" charset="0"/>
                <a:ea typeface="Calibri" pitchFamily="34" charset="0"/>
                <a:cs typeface="Times New Roman" pitchFamily="18" charset="0"/>
              </a:rPr>
              <a:t>	=  the phase current in amperes (A)</a:t>
            </a:r>
            <a:endParaRPr kumimoji="0" lang="en-AU"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577663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48367641"/>
              </p:ext>
            </p:extLst>
          </p:nvPr>
        </p:nvGraphicFramePr>
        <p:xfrm>
          <a:off x="899652" y="1700212"/>
          <a:ext cx="7521677" cy="4907915"/>
        </p:xfrm>
        <a:graphic>
          <a:graphicData uri="http://schemas.openxmlformats.org/drawingml/2006/table">
            <a:tbl>
              <a:tblPr firstRow="1" firstCol="1" lastRow="1" lastCol="1" bandRow="1" bandCol="1">
                <a:tableStyleId>{5C22544A-7EE6-4342-B048-85BDC9FD1C3A}</a:tableStyleId>
              </a:tblPr>
              <a:tblGrid>
                <a:gridCol w="4705769">
                  <a:extLst>
                    <a:ext uri="{9D8B030D-6E8A-4147-A177-3AD203B41FA5}">
                      <a16:colId xmlns:a16="http://schemas.microsoft.com/office/drawing/2014/main" val="20000"/>
                    </a:ext>
                  </a:extLst>
                </a:gridCol>
                <a:gridCol w="2815908">
                  <a:extLst>
                    <a:ext uri="{9D8B030D-6E8A-4147-A177-3AD203B41FA5}">
                      <a16:colId xmlns:a16="http://schemas.microsoft.com/office/drawing/2014/main" val="20001"/>
                    </a:ext>
                  </a:extLst>
                </a:gridCol>
              </a:tblGrid>
              <a:tr h="944245">
                <a:tc gridSpan="2">
                  <a:txBody>
                    <a:bodyPr/>
                    <a:lstStyle/>
                    <a:p>
                      <a:pPr marL="185420" indent="-180340" algn="l">
                        <a:spcBef>
                          <a:spcPts val="600"/>
                        </a:spcBef>
                        <a:spcAft>
                          <a:spcPts val="600"/>
                        </a:spcAft>
                      </a:pPr>
                      <a:r>
                        <a:rPr lang="en-AU" sz="1800" dirty="0">
                          <a:effectLst/>
                        </a:rPr>
                        <a:t>1. Calculate nominal impedance per phase of the supply system at the point of supply for services up to 400A in the following locations.</a:t>
                      </a:r>
                      <a:endParaRPr lang="en-AU" sz="1800" dirty="0">
                        <a:effectLst/>
                        <a:latin typeface="Verdana"/>
                        <a:ea typeface="Calibri"/>
                        <a:cs typeface="Times New Roman"/>
                      </a:endParaRPr>
                    </a:p>
                    <a:p>
                      <a:pPr algn="just">
                        <a:spcBef>
                          <a:spcPts val="600"/>
                        </a:spcBef>
                        <a:spcAft>
                          <a:spcPts val="1200"/>
                        </a:spcAft>
                      </a:pPr>
                      <a:r>
                        <a:rPr lang="en-AU" sz="1000" dirty="0">
                          <a:effectLst/>
                        </a:rPr>
                        <a:t> </a:t>
                      </a:r>
                      <a:endParaRPr lang="en-AU" sz="1000" dirty="0">
                        <a:effectLst/>
                        <a:latin typeface="Verdana"/>
                        <a:ea typeface="Calibri"/>
                        <a:cs typeface="Times New Roman"/>
                      </a:endParaRPr>
                    </a:p>
                  </a:txBody>
                  <a:tcPr marL="68580" marR="68580" marT="107950" marB="107950"/>
                </a:tc>
                <a:tc hMerge="1">
                  <a:txBody>
                    <a:bodyPr/>
                    <a:lstStyle/>
                    <a:p>
                      <a:endParaRPr lang="en-AU"/>
                    </a:p>
                  </a:txBody>
                  <a:tcPr/>
                </a:tc>
                <a:extLst>
                  <a:ext uri="{0D108BD9-81ED-4DB2-BD59-A6C34878D82A}">
                    <a16:rowId xmlns:a16="http://schemas.microsoft.com/office/drawing/2014/main" val="10000"/>
                  </a:ext>
                </a:extLst>
              </a:tr>
              <a:tr h="1188085">
                <a:tc>
                  <a:txBody>
                    <a:bodyPr/>
                    <a:lstStyle/>
                    <a:p>
                      <a:pPr algn="just">
                        <a:lnSpc>
                          <a:spcPct val="200000"/>
                        </a:lnSpc>
                        <a:spcBef>
                          <a:spcPts val="1200"/>
                        </a:spcBef>
                        <a:spcAft>
                          <a:spcPts val="600"/>
                        </a:spcAft>
                      </a:pPr>
                      <a:r>
                        <a:rPr lang="en-AU" sz="1800" dirty="0">
                          <a:effectLst/>
                        </a:rPr>
                        <a:t>a) Suburban residential areas</a:t>
                      </a:r>
                      <a:endParaRPr lang="en-AU" sz="1800" dirty="0">
                        <a:effectLst/>
                        <a:latin typeface="Verdana"/>
                        <a:ea typeface="Calibri"/>
                        <a:cs typeface="Times New Roman"/>
                      </a:endParaRPr>
                    </a:p>
                  </a:txBody>
                  <a:tcPr marL="68580" marR="68580" marT="107950" marB="107950"/>
                </a:tc>
                <a:tc>
                  <a:txBody>
                    <a:bodyPr/>
                    <a:lstStyle/>
                    <a:p>
                      <a:pPr algn="just">
                        <a:lnSpc>
                          <a:spcPct val="200000"/>
                        </a:lnSpc>
                        <a:spcBef>
                          <a:spcPts val="1200"/>
                        </a:spcBef>
                        <a:spcAft>
                          <a:spcPts val="600"/>
                        </a:spcAft>
                      </a:pPr>
                      <a:r>
                        <a:rPr lang="en-AU" sz="1000" dirty="0">
                          <a:effectLst/>
                        </a:rPr>
                        <a:t> </a:t>
                      </a:r>
                      <a:endParaRPr lang="en-AU" sz="1000" dirty="0">
                        <a:effectLst/>
                        <a:latin typeface="Verdana"/>
                        <a:ea typeface="Calibri"/>
                        <a:cs typeface="Times New Roman"/>
                      </a:endParaRPr>
                    </a:p>
                  </a:txBody>
                  <a:tcPr marL="68580" marR="68580" marT="107950" marB="107950"/>
                </a:tc>
                <a:extLst>
                  <a:ext uri="{0D108BD9-81ED-4DB2-BD59-A6C34878D82A}">
                    <a16:rowId xmlns:a16="http://schemas.microsoft.com/office/drawing/2014/main" val="10001"/>
                  </a:ext>
                </a:extLst>
              </a:tr>
              <a:tr h="1188085">
                <a:tc>
                  <a:txBody>
                    <a:bodyPr/>
                    <a:lstStyle/>
                    <a:p>
                      <a:pPr algn="just">
                        <a:lnSpc>
                          <a:spcPct val="200000"/>
                        </a:lnSpc>
                        <a:spcBef>
                          <a:spcPts val="1200"/>
                        </a:spcBef>
                        <a:spcAft>
                          <a:spcPts val="600"/>
                        </a:spcAft>
                      </a:pPr>
                      <a:r>
                        <a:rPr lang="en-AU" sz="1800">
                          <a:effectLst/>
                        </a:rPr>
                        <a:t>b) Commercial and industrial areas</a:t>
                      </a:r>
                      <a:endParaRPr lang="en-AU" sz="1800">
                        <a:effectLst/>
                        <a:latin typeface="Verdana"/>
                        <a:ea typeface="Calibri"/>
                        <a:cs typeface="Times New Roman"/>
                      </a:endParaRPr>
                    </a:p>
                  </a:txBody>
                  <a:tcPr marL="68580" marR="68580" marT="107950" marB="107950"/>
                </a:tc>
                <a:tc>
                  <a:txBody>
                    <a:bodyPr/>
                    <a:lstStyle/>
                    <a:p>
                      <a:pPr algn="just">
                        <a:lnSpc>
                          <a:spcPct val="200000"/>
                        </a:lnSpc>
                        <a:spcBef>
                          <a:spcPts val="1200"/>
                        </a:spcBef>
                        <a:spcAft>
                          <a:spcPts val="600"/>
                        </a:spcAft>
                      </a:pPr>
                      <a:r>
                        <a:rPr lang="en-AU" sz="1000">
                          <a:effectLst/>
                        </a:rPr>
                        <a:t> </a:t>
                      </a:r>
                      <a:endParaRPr lang="en-AU" sz="1000">
                        <a:effectLst/>
                        <a:latin typeface="Verdana"/>
                        <a:ea typeface="Calibri"/>
                        <a:cs typeface="Times New Roman"/>
                      </a:endParaRPr>
                    </a:p>
                  </a:txBody>
                  <a:tcPr marL="68580" marR="68580" marT="107950" marB="107950"/>
                </a:tc>
                <a:extLst>
                  <a:ext uri="{0D108BD9-81ED-4DB2-BD59-A6C34878D82A}">
                    <a16:rowId xmlns:a16="http://schemas.microsoft.com/office/drawing/2014/main" val="10002"/>
                  </a:ext>
                </a:extLst>
              </a:tr>
              <a:tr h="1188085">
                <a:tc>
                  <a:txBody>
                    <a:bodyPr/>
                    <a:lstStyle/>
                    <a:p>
                      <a:pPr marL="185420" indent="-185420" algn="l">
                        <a:spcBef>
                          <a:spcPts val="1200"/>
                        </a:spcBef>
                        <a:spcAft>
                          <a:spcPts val="600"/>
                        </a:spcAft>
                      </a:pPr>
                      <a:r>
                        <a:rPr lang="en-AU" sz="1800" dirty="0">
                          <a:effectLst/>
                        </a:rPr>
                        <a:t>c)  Installations on railway land supplied by </a:t>
                      </a:r>
                      <a:r>
                        <a:rPr lang="en-AU" sz="1800" dirty="0" err="1">
                          <a:effectLst/>
                        </a:rPr>
                        <a:t>RailCorp</a:t>
                      </a:r>
                      <a:endParaRPr lang="en-AU" sz="1800" dirty="0">
                        <a:effectLst/>
                        <a:latin typeface="Verdana"/>
                        <a:ea typeface="Calibri"/>
                        <a:cs typeface="Times New Roman"/>
                      </a:endParaRPr>
                    </a:p>
                  </a:txBody>
                  <a:tcPr marL="68580" marR="68580" marT="107950" marB="107950"/>
                </a:tc>
                <a:tc>
                  <a:txBody>
                    <a:bodyPr/>
                    <a:lstStyle/>
                    <a:p>
                      <a:pPr algn="just">
                        <a:lnSpc>
                          <a:spcPct val="200000"/>
                        </a:lnSpc>
                        <a:spcBef>
                          <a:spcPts val="1200"/>
                        </a:spcBef>
                        <a:spcAft>
                          <a:spcPts val="600"/>
                        </a:spcAft>
                      </a:pPr>
                      <a:r>
                        <a:rPr lang="en-AU" sz="1000" dirty="0">
                          <a:effectLst/>
                        </a:rPr>
                        <a:t> </a:t>
                      </a:r>
                      <a:endParaRPr lang="en-AU" sz="1000" dirty="0">
                        <a:effectLst/>
                        <a:latin typeface="Verdana"/>
                        <a:ea typeface="Calibri"/>
                        <a:cs typeface="Times New Roman"/>
                      </a:endParaRPr>
                    </a:p>
                  </a:txBody>
                  <a:tcPr marL="68580" marR="68580" marT="107950" marB="107950"/>
                </a:tc>
                <a:extLst>
                  <a:ext uri="{0D108BD9-81ED-4DB2-BD59-A6C34878D82A}">
                    <a16:rowId xmlns:a16="http://schemas.microsoft.com/office/drawing/2014/main" val="10003"/>
                  </a:ext>
                </a:extLst>
              </a:tr>
            </a:tbl>
          </a:graphicData>
        </a:graphic>
      </p:graphicFrame>
      <p:sp>
        <p:nvSpPr>
          <p:cNvPr id="3" name="Title 2"/>
          <p:cNvSpPr>
            <a:spLocks noGrp="1"/>
          </p:cNvSpPr>
          <p:nvPr>
            <p:ph type="title"/>
          </p:nvPr>
        </p:nvSpPr>
        <p:spPr/>
        <p:txBody>
          <a:bodyPr>
            <a:normAutofit/>
          </a:bodyPr>
          <a:lstStyle/>
          <a:p>
            <a:r>
              <a:rPr lang="en-AU" sz="3200" dirty="0">
                <a:solidFill>
                  <a:srgbClr val="FF0000"/>
                </a:solidFill>
                <a:effectLst/>
              </a:rPr>
              <a:t>Activity – 7 – Supply impedance</a:t>
            </a:r>
          </a:p>
        </p:txBody>
      </p:sp>
      <p:sp>
        <p:nvSpPr>
          <p:cNvPr id="5" name="TextBox 4"/>
          <p:cNvSpPr txBox="1"/>
          <p:nvPr/>
        </p:nvSpPr>
        <p:spPr>
          <a:xfrm>
            <a:off x="6100904" y="3444064"/>
            <a:ext cx="1784555" cy="369332"/>
          </a:xfrm>
          <a:prstGeom prst="rect">
            <a:avLst/>
          </a:prstGeom>
          <a:noFill/>
        </p:spPr>
        <p:txBody>
          <a:bodyPr wrap="square" rtlCol="0">
            <a:spAutoFit/>
          </a:bodyPr>
          <a:lstStyle/>
          <a:p>
            <a:r>
              <a:rPr lang="en-AU" b="1" dirty="0">
                <a:solidFill>
                  <a:srgbClr val="FF0000"/>
                </a:solidFill>
              </a:rPr>
              <a:t>0.023 </a:t>
            </a:r>
            <a:r>
              <a:rPr lang="el-GR" b="1" dirty="0">
                <a:solidFill>
                  <a:srgbClr val="FF0000"/>
                </a:solidFill>
              </a:rPr>
              <a:t>Ω</a:t>
            </a:r>
            <a:endParaRPr lang="en-AU" b="1" dirty="0">
              <a:solidFill>
                <a:srgbClr val="FF0000"/>
              </a:solidFill>
            </a:endParaRPr>
          </a:p>
        </p:txBody>
      </p:sp>
      <p:sp>
        <p:nvSpPr>
          <p:cNvPr id="6" name="TextBox 5"/>
          <p:cNvSpPr txBox="1"/>
          <p:nvPr/>
        </p:nvSpPr>
        <p:spPr>
          <a:xfrm>
            <a:off x="6100904" y="4555109"/>
            <a:ext cx="1784555" cy="369332"/>
          </a:xfrm>
          <a:prstGeom prst="rect">
            <a:avLst/>
          </a:prstGeom>
          <a:noFill/>
        </p:spPr>
        <p:txBody>
          <a:bodyPr wrap="square" rtlCol="0">
            <a:spAutoFit/>
          </a:bodyPr>
          <a:lstStyle/>
          <a:p>
            <a:r>
              <a:rPr lang="en-AU" b="1" dirty="0">
                <a:solidFill>
                  <a:srgbClr val="FF0000"/>
                </a:solidFill>
              </a:rPr>
              <a:t>0.0092  </a:t>
            </a:r>
            <a:r>
              <a:rPr lang="el-GR" b="1" dirty="0">
                <a:solidFill>
                  <a:srgbClr val="FF0000"/>
                </a:solidFill>
              </a:rPr>
              <a:t>Ω</a:t>
            </a:r>
            <a:endParaRPr lang="en-AU" b="1" dirty="0">
              <a:solidFill>
                <a:srgbClr val="FF0000"/>
              </a:solidFill>
            </a:endParaRPr>
          </a:p>
        </p:txBody>
      </p:sp>
      <p:sp>
        <p:nvSpPr>
          <p:cNvPr id="7" name="TextBox 6"/>
          <p:cNvSpPr txBox="1"/>
          <p:nvPr/>
        </p:nvSpPr>
        <p:spPr>
          <a:xfrm>
            <a:off x="6100904" y="5739897"/>
            <a:ext cx="1784555" cy="369332"/>
          </a:xfrm>
          <a:prstGeom prst="rect">
            <a:avLst/>
          </a:prstGeom>
          <a:noFill/>
        </p:spPr>
        <p:txBody>
          <a:bodyPr wrap="square" rtlCol="0">
            <a:spAutoFit/>
          </a:bodyPr>
          <a:lstStyle/>
          <a:p>
            <a:r>
              <a:rPr lang="en-AU" b="1" dirty="0">
                <a:solidFill>
                  <a:srgbClr val="FF0000"/>
                </a:solidFill>
              </a:rPr>
              <a:t>0.0383  </a:t>
            </a:r>
            <a:r>
              <a:rPr lang="el-GR" b="1" dirty="0">
                <a:solidFill>
                  <a:srgbClr val="FF0000"/>
                </a:solidFill>
              </a:rPr>
              <a:t>Ω</a:t>
            </a:r>
            <a:endParaRPr lang="en-AU" b="1" dirty="0">
              <a:solidFill>
                <a:srgbClr val="FF0000"/>
              </a:solidFill>
            </a:endParaRPr>
          </a:p>
        </p:txBody>
      </p:sp>
    </p:spTree>
    <p:extLst>
      <p:ext uri="{BB962C8B-B14F-4D97-AF65-F5344CB8AC3E}">
        <p14:creationId xmlns:p14="http://schemas.microsoft.com/office/powerpoint/2010/main" val="152710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2772460" y="917233"/>
            <a:ext cx="3023554" cy="860187"/>
            <a:chOff x="4569" y="2783"/>
            <a:chExt cx="4070" cy="1354"/>
          </a:xfrm>
        </p:grpSpPr>
        <p:sp>
          <p:nvSpPr>
            <p:cNvPr id="5" name="Rectangle 3"/>
            <p:cNvSpPr>
              <a:spLocks noChangeArrowheads="1"/>
            </p:cNvSpPr>
            <p:nvPr/>
          </p:nvSpPr>
          <p:spPr bwMode="auto">
            <a:xfrm>
              <a:off x="4569" y="2970"/>
              <a:ext cx="4070" cy="108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AU"/>
            </a:p>
          </p:txBody>
        </p:sp>
        <p:graphicFrame>
          <p:nvGraphicFramePr>
            <p:cNvPr id="6" name="Object 5"/>
            <p:cNvGraphicFramePr>
              <a:graphicFrameLocks noChangeAspect="1"/>
            </p:cNvGraphicFramePr>
            <p:nvPr>
              <p:extLst>
                <p:ext uri="{D42A27DB-BD31-4B8C-83A1-F6EECF244321}">
                  <p14:modId xmlns:p14="http://schemas.microsoft.com/office/powerpoint/2010/main" val="3757220274"/>
                </p:ext>
              </p:extLst>
            </p:nvPr>
          </p:nvGraphicFramePr>
          <p:xfrm>
            <a:off x="4675" y="2783"/>
            <a:ext cx="3865" cy="1354"/>
          </p:xfrm>
          <a:graphic>
            <a:graphicData uri="http://schemas.openxmlformats.org/presentationml/2006/ole">
              <mc:AlternateContent xmlns:mc="http://schemas.openxmlformats.org/markup-compatibility/2006">
                <mc:Choice xmlns:v="urn:schemas-microsoft-com:vml" Requires="v">
                  <p:oleObj name="Equation" r:id="rId2" imgW="990170" imgH="241195" progId="Equation.3">
                    <p:embed/>
                  </p:oleObj>
                </mc:Choice>
                <mc:Fallback>
                  <p:oleObj name="Equation" r:id="rId2" imgW="990170" imgH="241195" progId="Equation.3">
                    <p:embed/>
                    <p:pic>
                      <p:nvPicPr>
                        <p:cNvPr id="6"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 y="2783"/>
                          <a:ext cx="3865" cy="13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7" name="Table 6"/>
          <p:cNvGraphicFramePr>
            <a:graphicFrameLocks noGrp="1"/>
          </p:cNvGraphicFramePr>
          <p:nvPr>
            <p:extLst>
              <p:ext uri="{D42A27DB-BD31-4B8C-83A1-F6EECF244321}">
                <p14:modId xmlns:p14="http://schemas.microsoft.com/office/powerpoint/2010/main" val="558303481"/>
              </p:ext>
            </p:extLst>
          </p:nvPr>
        </p:nvGraphicFramePr>
        <p:xfrm>
          <a:off x="855406" y="1932040"/>
          <a:ext cx="6961239" cy="3937818"/>
        </p:xfrm>
        <a:graphic>
          <a:graphicData uri="http://schemas.openxmlformats.org/drawingml/2006/table">
            <a:tbl>
              <a:tblPr firstRow="1" firstCol="1" lastRow="1" lastCol="1" bandRow="1" bandCol="1">
                <a:tableStyleId>{5C22544A-7EE6-4342-B048-85BDC9FD1C3A}</a:tableStyleId>
              </a:tblPr>
              <a:tblGrid>
                <a:gridCol w="6961239">
                  <a:extLst>
                    <a:ext uri="{9D8B030D-6E8A-4147-A177-3AD203B41FA5}">
                      <a16:colId xmlns:a16="http://schemas.microsoft.com/office/drawing/2014/main" val="20000"/>
                    </a:ext>
                  </a:extLst>
                </a:gridCol>
              </a:tblGrid>
              <a:tr h="1298728">
                <a:tc>
                  <a:txBody>
                    <a:bodyPr/>
                    <a:lstStyle/>
                    <a:p>
                      <a:pPr marL="185420" indent="-180340" algn="l">
                        <a:spcBef>
                          <a:spcPts val="600"/>
                        </a:spcBef>
                        <a:spcAft>
                          <a:spcPts val="600"/>
                        </a:spcAft>
                      </a:pPr>
                      <a:r>
                        <a:rPr lang="en-AU" sz="1600" dirty="0">
                          <a:effectLst/>
                        </a:rPr>
                        <a:t>1. Calculate maximum rated line current (I</a:t>
                      </a:r>
                      <a:r>
                        <a:rPr lang="en-AU" sz="1600" baseline="-25000" dirty="0">
                          <a:effectLst/>
                        </a:rPr>
                        <a:t>L</a:t>
                      </a:r>
                      <a:r>
                        <a:rPr lang="en-AU" sz="1600" dirty="0">
                          <a:effectLst/>
                        </a:rPr>
                        <a:t>) for a 500kVA 400V supply authority distribution transformer.</a:t>
                      </a:r>
                      <a:endParaRPr lang="en-AU" sz="1600" dirty="0">
                        <a:effectLst/>
                        <a:latin typeface="Verdana"/>
                        <a:ea typeface="Calibri"/>
                        <a:cs typeface="Times New Roman"/>
                      </a:endParaRPr>
                    </a:p>
                  </a:txBody>
                  <a:tcPr marL="68580" marR="68580" marT="107950" marB="107950"/>
                </a:tc>
                <a:extLst>
                  <a:ext uri="{0D108BD9-81ED-4DB2-BD59-A6C34878D82A}">
                    <a16:rowId xmlns:a16="http://schemas.microsoft.com/office/drawing/2014/main" val="10000"/>
                  </a:ext>
                </a:extLst>
              </a:tr>
              <a:tr h="2639090">
                <a:tc>
                  <a:txBody>
                    <a:bodyPr/>
                    <a:lstStyle/>
                    <a:p>
                      <a:pPr algn="just">
                        <a:lnSpc>
                          <a:spcPct val="100000"/>
                        </a:lnSpc>
                        <a:spcBef>
                          <a:spcPts val="0"/>
                        </a:spcBef>
                        <a:spcAft>
                          <a:spcPts val="0"/>
                        </a:spcAft>
                      </a:pPr>
                      <a:r>
                        <a:rPr lang="en-AU" sz="1000" dirty="0">
                          <a:effectLst/>
                        </a:rPr>
                        <a:t>     </a:t>
                      </a:r>
                    </a:p>
                    <a:p>
                      <a:pPr algn="just">
                        <a:lnSpc>
                          <a:spcPct val="100000"/>
                        </a:lnSpc>
                        <a:spcBef>
                          <a:spcPts val="0"/>
                        </a:spcBef>
                        <a:spcAft>
                          <a:spcPts val="0"/>
                        </a:spcAft>
                      </a:pPr>
                      <a:endParaRPr lang="en-AU" sz="1000" dirty="0">
                        <a:effectLst/>
                        <a:latin typeface="Verdana"/>
                        <a:ea typeface="Calibri"/>
                        <a:cs typeface="Times New Roman"/>
                      </a:endParaRPr>
                    </a:p>
                    <a:p>
                      <a:pPr algn="just">
                        <a:lnSpc>
                          <a:spcPct val="100000"/>
                        </a:lnSpc>
                        <a:spcBef>
                          <a:spcPts val="0"/>
                        </a:spcBef>
                        <a:spcAft>
                          <a:spcPts val="0"/>
                        </a:spcAft>
                      </a:pPr>
                      <a:endParaRPr lang="en-AU" sz="1000" dirty="0">
                        <a:effectLst/>
                        <a:latin typeface="Verdana"/>
                        <a:ea typeface="Calibri"/>
                        <a:cs typeface="Times New Roman"/>
                      </a:endParaRPr>
                    </a:p>
                    <a:p>
                      <a:pPr algn="just">
                        <a:lnSpc>
                          <a:spcPct val="100000"/>
                        </a:lnSpc>
                        <a:spcBef>
                          <a:spcPts val="0"/>
                        </a:spcBef>
                        <a:spcAft>
                          <a:spcPts val="0"/>
                        </a:spcAft>
                      </a:pPr>
                      <a:endParaRPr lang="en-AU" sz="1000" dirty="0">
                        <a:effectLst/>
                        <a:latin typeface="Verdana"/>
                        <a:ea typeface="Calibri"/>
                        <a:cs typeface="Times New Roman"/>
                      </a:endParaRPr>
                    </a:p>
                    <a:p>
                      <a:pPr algn="just">
                        <a:lnSpc>
                          <a:spcPct val="100000"/>
                        </a:lnSpc>
                        <a:spcBef>
                          <a:spcPts val="0"/>
                        </a:spcBef>
                        <a:spcAft>
                          <a:spcPts val="0"/>
                        </a:spcAft>
                      </a:pPr>
                      <a:endParaRPr lang="en-AU" sz="1000" dirty="0">
                        <a:effectLst/>
                        <a:latin typeface="Verdana"/>
                        <a:ea typeface="Calibri"/>
                        <a:cs typeface="Times New Roman"/>
                      </a:endParaRPr>
                    </a:p>
                    <a:p>
                      <a:pPr algn="just">
                        <a:lnSpc>
                          <a:spcPct val="100000"/>
                        </a:lnSpc>
                        <a:spcBef>
                          <a:spcPts val="0"/>
                        </a:spcBef>
                        <a:spcAft>
                          <a:spcPts val="0"/>
                        </a:spcAft>
                      </a:pPr>
                      <a:endParaRPr lang="en-AU" sz="1000" dirty="0">
                        <a:effectLst/>
                        <a:latin typeface="Verdana"/>
                        <a:ea typeface="Calibri"/>
                        <a:cs typeface="Times New Roman"/>
                      </a:endParaRPr>
                    </a:p>
                    <a:p>
                      <a:pPr algn="just">
                        <a:lnSpc>
                          <a:spcPct val="100000"/>
                        </a:lnSpc>
                        <a:spcBef>
                          <a:spcPts val="0"/>
                        </a:spcBef>
                        <a:spcAft>
                          <a:spcPts val="0"/>
                        </a:spcAft>
                      </a:pPr>
                      <a:endParaRPr lang="en-AU" sz="1000" dirty="0">
                        <a:effectLst/>
                        <a:latin typeface="Verdana"/>
                        <a:ea typeface="Calibri"/>
                        <a:cs typeface="Times New Roman"/>
                      </a:endParaRPr>
                    </a:p>
                    <a:p>
                      <a:pPr algn="just">
                        <a:lnSpc>
                          <a:spcPct val="100000"/>
                        </a:lnSpc>
                        <a:spcBef>
                          <a:spcPts val="0"/>
                        </a:spcBef>
                        <a:spcAft>
                          <a:spcPts val="0"/>
                        </a:spcAft>
                      </a:pPr>
                      <a:r>
                        <a:rPr lang="en-AU" sz="1600" dirty="0">
                          <a:solidFill>
                            <a:schemeClr val="bg1"/>
                          </a:solidFill>
                          <a:effectLst/>
                          <a:latin typeface="Verdana"/>
                          <a:ea typeface="Calibri"/>
                          <a:cs typeface="Times New Roman"/>
                        </a:rPr>
                        <a:t>               </a:t>
                      </a:r>
                      <a:r>
                        <a:rPr lang="en-AU" sz="1600" dirty="0">
                          <a:solidFill>
                            <a:srgbClr val="FF0000"/>
                          </a:solidFill>
                          <a:effectLst/>
                          <a:latin typeface="Verdana"/>
                          <a:ea typeface="Calibri"/>
                          <a:cs typeface="Times New Roman"/>
                        </a:rPr>
                        <a:t>               </a:t>
                      </a:r>
                    </a:p>
                  </a:txBody>
                  <a:tcPr marL="68580" marR="68580" marT="107950" marB="107950"/>
                </a:tc>
                <a:extLst>
                  <a:ext uri="{0D108BD9-81ED-4DB2-BD59-A6C34878D82A}">
                    <a16:rowId xmlns:a16="http://schemas.microsoft.com/office/drawing/2014/main" val="10001"/>
                  </a:ext>
                </a:extLst>
              </a:tr>
            </a:tbl>
          </a:graphicData>
        </a:graphic>
      </p:graphicFrame>
      <p:sp>
        <p:nvSpPr>
          <p:cNvPr id="14" name="TextBox 13"/>
          <p:cNvSpPr txBox="1"/>
          <p:nvPr/>
        </p:nvSpPr>
        <p:spPr>
          <a:xfrm>
            <a:off x="1091380" y="275860"/>
            <a:ext cx="7433187" cy="461665"/>
          </a:xfrm>
          <a:prstGeom prst="rect">
            <a:avLst/>
          </a:prstGeom>
          <a:noFill/>
        </p:spPr>
        <p:txBody>
          <a:bodyPr wrap="square" rtlCol="0">
            <a:spAutoFit/>
          </a:bodyPr>
          <a:lstStyle/>
          <a:p>
            <a:r>
              <a:rPr lang="en-AU" sz="2400" b="1" dirty="0">
                <a:solidFill>
                  <a:srgbClr val="FF0000"/>
                </a:solidFill>
              </a:rPr>
              <a:t>Activity 8 – line current under normal conditions</a:t>
            </a:r>
          </a:p>
        </p:txBody>
      </p:sp>
    </p:spTree>
    <p:extLst>
      <p:ext uri="{BB962C8B-B14F-4D97-AF65-F5344CB8AC3E}">
        <p14:creationId xmlns:p14="http://schemas.microsoft.com/office/powerpoint/2010/main" val="818767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772460" y="917233"/>
            <a:ext cx="3023554" cy="860187"/>
            <a:chOff x="4569" y="2783"/>
            <a:chExt cx="4070" cy="1354"/>
          </a:xfrm>
        </p:grpSpPr>
        <p:sp>
          <p:nvSpPr>
            <p:cNvPr id="5" name="Rectangle 3"/>
            <p:cNvSpPr>
              <a:spLocks noChangeArrowheads="1"/>
            </p:cNvSpPr>
            <p:nvPr/>
          </p:nvSpPr>
          <p:spPr bwMode="auto">
            <a:xfrm>
              <a:off x="4569" y="2970"/>
              <a:ext cx="4070" cy="108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AU"/>
            </a:p>
          </p:txBody>
        </p:sp>
        <p:graphicFrame>
          <p:nvGraphicFramePr>
            <p:cNvPr id="6" name="Object 5"/>
            <p:cNvGraphicFramePr>
              <a:graphicFrameLocks noChangeAspect="1"/>
            </p:cNvGraphicFramePr>
            <p:nvPr>
              <p:extLst>
                <p:ext uri="{D42A27DB-BD31-4B8C-83A1-F6EECF244321}">
                  <p14:modId xmlns:p14="http://schemas.microsoft.com/office/powerpoint/2010/main" val="3757220274"/>
                </p:ext>
              </p:extLst>
            </p:nvPr>
          </p:nvGraphicFramePr>
          <p:xfrm>
            <a:off x="4675" y="2783"/>
            <a:ext cx="3865" cy="1354"/>
          </p:xfrm>
          <a:graphic>
            <a:graphicData uri="http://schemas.openxmlformats.org/presentationml/2006/ole">
              <mc:AlternateContent xmlns:mc="http://schemas.openxmlformats.org/markup-compatibility/2006">
                <mc:Choice xmlns:v="urn:schemas-microsoft-com:vml" Requires="v">
                  <p:oleObj name="Equation" r:id="rId2" imgW="990170" imgH="241195" progId="Equation.3">
                    <p:embed/>
                  </p:oleObj>
                </mc:Choice>
                <mc:Fallback>
                  <p:oleObj name="Equation" r:id="rId2" imgW="990170" imgH="241195" progId="Equation.3">
                    <p:embed/>
                    <p:pic>
                      <p:nvPicPr>
                        <p:cNvPr id="6"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 y="2783"/>
                          <a:ext cx="3865" cy="13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7" name="Table 6"/>
          <p:cNvGraphicFramePr>
            <a:graphicFrameLocks noGrp="1"/>
          </p:cNvGraphicFramePr>
          <p:nvPr>
            <p:extLst>
              <p:ext uri="{D42A27DB-BD31-4B8C-83A1-F6EECF244321}">
                <p14:modId xmlns:p14="http://schemas.microsoft.com/office/powerpoint/2010/main" val="558303481"/>
              </p:ext>
            </p:extLst>
          </p:nvPr>
        </p:nvGraphicFramePr>
        <p:xfrm>
          <a:off x="855406" y="1932040"/>
          <a:ext cx="6961239" cy="3937818"/>
        </p:xfrm>
        <a:graphic>
          <a:graphicData uri="http://schemas.openxmlformats.org/drawingml/2006/table">
            <a:tbl>
              <a:tblPr firstRow="1" firstCol="1" lastRow="1" lastCol="1" bandRow="1" bandCol="1">
                <a:tableStyleId>{5C22544A-7EE6-4342-B048-85BDC9FD1C3A}</a:tableStyleId>
              </a:tblPr>
              <a:tblGrid>
                <a:gridCol w="6961239">
                  <a:extLst>
                    <a:ext uri="{9D8B030D-6E8A-4147-A177-3AD203B41FA5}">
                      <a16:colId xmlns:a16="http://schemas.microsoft.com/office/drawing/2014/main" val="20000"/>
                    </a:ext>
                  </a:extLst>
                </a:gridCol>
              </a:tblGrid>
              <a:tr h="1298728">
                <a:tc>
                  <a:txBody>
                    <a:bodyPr/>
                    <a:lstStyle/>
                    <a:p>
                      <a:pPr marL="185420" indent="-180340" algn="l">
                        <a:spcBef>
                          <a:spcPts val="600"/>
                        </a:spcBef>
                        <a:spcAft>
                          <a:spcPts val="600"/>
                        </a:spcAft>
                      </a:pPr>
                      <a:r>
                        <a:rPr lang="en-AU" sz="1600" dirty="0">
                          <a:effectLst/>
                        </a:rPr>
                        <a:t>1. Calculate maximum rated line current (I</a:t>
                      </a:r>
                      <a:r>
                        <a:rPr lang="en-AU" sz="1600" baseline="-25000" dirty="0">
                          <a:effectLst/>
                        </a:rPr>
                        <a:t>L</a:t>
                      </a:r>
                      <a:r>
                        <a:rPr lang="en-AU" sz="1600" dirty="0">
                          <a:effectLst/>
                        </a:rPr>
                        <a:t>) for a 500kVA 400V supply authority distribution transformer.</a:t>
                      </a:r>
                      <a:endParaRPr lang="en-AU" sz="1600" dirty="0">
                        <a:effectLst/>
                        <a:latin typeface="Verdana"/>
                        <a:ea typeface="Calibri"/>
                        <a:cs typeface="Times New Roman"/>
                      </a:endParaRPr>
                    </a:p>
                  </a:txBody>
                  <a:tcPr marL="68580" marR="68580" marT="107950" marB="107950"/>
                </a:tc>
                <a:extLst>
                  <a:ext uri="{0D108BD9-81ED-4DB2-BD59-A6C34878D82A}">
                    <a16:rowId xmlns:a16="http://schemas.microsoft.com/office/drawing/2014/main" val="10000"/>
                  </a:ext>
                </a:extLst>
              </a:tr>
              <a:tr h="2639090">
                <a:tc>
                  <a:txBody>
                    <a:bodyPr/>
                    <a:lstStyle/>
                    <a:p>
                      <a:pPr algn="just">
                        <a:lnSpc>
                          <a:spcPct val="100000"/>
                        </a:lnSpc>
                        <a:spcBef>
                          <a:spcPts val="0"/>
                        </a:spcBef>
                        <a:spcAft>
                          <a:spcPts val="0"/>
                        </a:spcAft>
                      </a:pPr>
                      <a:r>
                        <a:rPr lang="en-AU" sz="1000" dirty="0">
                          <a:effectLst/>
                        </a:rPr>
                        <a:t>     </a:t>
                      </a:r>
                    </a:p>
                    <a:p>
                      <a:pPr algn="just">
                        <a:lnSpc>
                          <a:spcPct val="100000"/>
                        </a:lnSpc>
                        <a:spcBef>
                          <a:spcPts val="0"/>
                        </a:spcBef>
                        <a:spcAft>
                          <a:spcPts val="0"/>
                        </a:spcAft>
                      </a:pPr>
                      <a:endParaRPr lang="en-AU" sz="1000" dirty="0">
                        <a:effectLst/>
                        <a:latin typeface="Verdana"/>
                        <a:ea typeface="Calibri"/>
                        <a:cs typeface="Times New Roman"/>
                      </a:endParaRPr>
                    </a:p>
                    <a:p>
                      <a:pPr algn="just">
                        <a:lnSpc>
                          <a:spcPct val="100000"/>
                        </a:lnSpc>
                        <a:spcBef>
                          <a:spcPts val="0"/>
                        </a:spcBef>
                        <a:spcAft>
                          <a:spcPts val="0"/>
                        </a:spcAft>
                      </a:pPr>
                      <a:endParaRPr lang="en-AU" sz="1000" dirty="0">
                        <a:effectLst/>
                        <a:latin typeface="Verdana"/>
                        <a:ea typeface="Calibri"/>
                        <a:cs typeface="Times New Roman"/>
                      </a:endParaRPr>
                    </a:p>
                    <a:p>
                      <a:pPr algn="just">
                        <a:lnSpc>
                          <a:spcPct val="100000"/>
                        </a:lnSpc>
                        <a:spcBef>
                          <a:spcPts val="0"/>
                        </a:spcBef>
                        <a:spcAft>
                          <a:spcPts val="0"/>
                        </a:spcAft>
                      </a:pPr>
                      <a:endParaRPr lang="en-AU" sz="1000" dirty="0">
                        <a:effectLst/>
                        <a:latin typeface="Verdana"/>
                        <a:ea typeface="Calibri"/>
                        <a:cs typeface="Times New Roman"/>
                      </a:endParaRPr>
                    </a:p>
                    <a:p>
                      <a:pPr algn="just">
                        <a:lnSpc>
                          <a:spcPct val="100000"/>
                        </a:lnSpc>
                        <a:spcBef>
                          <a:spcPts val="0"/>
                        </a:spcBef>
                        <a:spcAft>
                          <a:spcPts val="0"/>
                        </a:spcAft>
                      </a:pPr>
                      <a:endParaRPr lang="en-AU" sz="1000" dirty="0">
                        <a:effectLst/>
                        <a:latin typeface="Verdana"/>
                        <a:ea typeface="Calibri"/>
                        <a:cs typeface="Times New Roman"/>
                      </a:endParaRPr>
                    </a:p>
                    <a:p>
                      <a:pPr algn="just">
                        <a:lnSpc>
                          <a:spcPct val="100000"/>
                        </a:lnSpc>
                        <a:spcBef>
                          <a:spcPts val="0"/>
                        </a:spcBef>
                        <a:spcAft>
                          <a:spcPts val="0"/>
                        </a:spcAft>
                      </a:pPr>
                      <a:endParaRPr lang="en-AU" sz="1000" dirty="0">
                        <a:effectLst/>
                        <a:latin typeface="Verdana"/>
                        <a:ea typeface="Calibri"/>
                        <a:cs typeface="Times New Roman"/>
                      </a:endParaRPr>
                    </a:p>
                    <a:p>
                      <a:pPr algn="just">
                        <a:lnSpc>
                          <a:spcPct val="100000"/>
                        </a:lnSpc>
                        <a:spcBef>
                          <a:spcPts val="0"/>
                        </a:spcBef>
                        <a:spcAft>
                          <a:spcPts val="0"/>
                        </a:spcAft>
                      </a:pPr>
                      <a:endParaRPr lang="en-AU" sz="1000" dirty="0">
                        <a:effectLst/>
                        <a:latin typeface="Verdana"/>
                        <a:ea typeface="Calibri"/>
                        <a:cs typeface="Times New Roman"/>
                      </a:endParaRPr>
                    </a:p>
                    <a:p>
                      <a:pPr algn="just">
                        <a:lnSpc>
                          <a:spcPct val="100000"/>
                        </a:lnSpc>
                        <a:spcBef>
                          <a:spcPts val="0"/>
                        </a:spcBef>
                        <a:spcAft>
                          <a:spcPts val="0"/>
                        </a:spcAft>
                      </a:pPr>
                      <a:r>
                        <a:rPr lang="en-AU" sz="1600" dirty="0">
                          <a:solidFill>
                            <a:schemeClr val="bg1"/>
                          </a:solidFill>
                          <a:effectLst/>
                          <a:latin typeface="Verdana"/>
                          <a:ea typeface="Calibri"/>
                          <a:cs typeface="Times New Roman"/>
                        </a:rPr>
                        <a:t>               =    </a:t>
                      </a:r>
                      <a:r>
                        <a:rPr lang="en-AU" sz="1600" u="sng" dirty="0">
                          <a:solidFill>
                            <a:schemeClr val="bg1"/>
                          </a:solidFill>
                          <a:effectLst/>
                          <a:latin typeface="Verdana"/>
                          <a:ea typeface="Calibri"/>
                          <a:cs typeface="Times New Roman"/>
                        </a:rPr>
                        <a:t>500 000</a:t>
                      </a:r>
                    </a:p>
                    <a:p>
                      <a:pPr algn="just">
                        <a:lnSpc>
                          <a:spcPct val="100000"/>
                        </a:lnSpc>
                        <a:spcBef>
                          <a:spcPts val="0"/>
                        </a:spcBef>
                        <a:spcAft>
                          <a:spcPts val="0"/>
                        </a:spcAft>
                      </a:pPr>
                      <a:r>
                        <a:rPr lang="en-AU" sz="1600" dirty="0">
                          <a:solidFill>
                            <a:schemeClr val="bg1"/>
                          </a:solidFill>
                          <a:effectLst/>
                          <a:latin typeface="Verdana"/>
                          <a:ea typeface="Calibri"/>
                          <a:cs typeface="Times New Roman"/>
                        </a:rPr>
                        <a:t>                     √3 x 400</a:t>
                      </a:r>
                    </a:p>
                    <a:p>
                      <a:pPr algn="just">
                        <a:lnSpc>
                          <a:spcPct val="200000"/>
                        </a:lnSpc>
                        <a:spcBef>
                          <a:spcPts val="1200"/>
                        </a:spcBef>
                        <a:spcAft>
                          <a:spcPts val="600"/>
                        </a:spcAft>
                      </a:pPr>
                      <a:r>
                        <a:rPr lang="en-AU" sz="1600" dirty="0">
                          <a:solidFill>
                            <a:srgbClr val="FF0000"/>
                          </a:solidFill>
                          <a:effectLst/>
                          <a:latin typeface="Verdana"/>
                          <a:ea typeface="Calibri"/>
                          <a:cs typeface="Times New Roman"/>
                        </a:rPr>
                        <a:t>               =   722 A</a:t>
                      </a:r>
                    </a:p>
                  </a:txBody>
                  <a:tcPr marL="68580" marR="68580" marT="107950" marB="107950"/>
                </a:tc>
                <a:extLst>
                  <a:ext uri="{0D108BD9-81ED-4DB2-BD59-A6C34878D82A}">
                    <a16:rowId xmlns:a16="http://schemas.microsoft.com/office/drawing/2014/main" val="10001"/>
                  </a:ext>
                </a:extLst>
              </a:tr>
            </a:tbl>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546980840"/>
              </p:ext>
            </p:extLst>
          </p:nvPr>
        </p:nvGraphicFramePr>
        <p:xfrm>
          <a:off x="1681623" y="3451123"/>
          <a:ext cx="1563022" cy="816159"/>
        </p:xfrm>
        <a:graphic>
          <a:graphicData uri="http://schemas.openxmlformats.org/presentationml/2006/ole">
            <mc:AlternateContent xmlns:mc="http://schemas.openxmlformats.org/markup-compatibility/2006">
              <mc:Choice xmlns:v="urn:schemas-microsoft-com:vml" Requires="v">
                <p:oleObj name="Equation" r:id="rId4" imgW="825142" imgH="444307" progId="Equation.3">
                  <p:embed/>
                </p:oleObj>
              </mc:Choice>
              <mc:Fallback>
                <p:oleObj name="Equation" r:id="rId4" imgW="825142" imgH="444307" progId="Equation.3">
                  <p:embed/>
                  <p:pic>
                    <p:nvPicPr>
                      <p:cNvPr id="13"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1623" y="3451123"/>
                        <a:ext cx="1563022" cy="8161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13"/>
          <p:cNvSpPr txBox="1"/>
          <p:nvPr/>
        </p:nvSpPr>
        <p:spPr>
          <a:xfrm>
            <a:off x="1091380" y="275860"/>
            <a:ext cx="7433187" cy="461665"/>
          </a:xfrm>
          <a:prstGeom prst="rect">
            <a:avLst/>
          </a:prstGeom>
          <a:noFill/>
        </p:spPr>
        <p:txBody>
          <a:bodyPr wrap="square" rtlCol="0">
            <a:spAutoFit/>
          </a:bodyPr>
          <a:lstStyle/>
          <a:p>
            <a:r>
              <a:rPr lang="en-AU" sz="2400" b="1" dirty="0">
                <a:solidFill>
                  <a:srgbClr val="FF0000"/>
                </a:solidFill>
              </a:rPr>
              <a:t>Activity 8 – line current under normal conditions</a:t>
            </a:r>
          </a:p>
        </p:txBody>
      </p:sp>
    </p:spTree>
    <p:extLst>
      <p:ext uri="{BB962C8B-B14F-4D97-AF65-F5344CB8AC3E}">
        <p14:creationId xmlns:p14="http://schemas.microsoft.com/office/powerpoint/2010/main" val="81876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grpSp>
        <p:nvGrpSpPr>
          <p:cNvPr id="3" name="Group 1"/>
          <p:cNvGrpSpPr>
            <a:grpSpLocks/>
          </p:cNvGrpSpPr>
          <p:nvPr/>
        </p:nvGrpSpPr>
        <p:grpSpPr bwMode="auto">
          <a:xfrm>
            <a:off x="1782763" y="608013"/>
            <a:ext cx="4485302" cy="1442013"/>
            <a:chOff x="4509" y="12284"/>
            <a:chExt cx="3500" cy="1082"/>
          </a:xfrm>
        </p:grpSpPr>
        <p:sp>
          <p:nvSpPr>
            <p:cNvPr id="4" name="Rectangle 3"/>
            <p:cNvSpPr>
              <a:spLocks noChangeArrowheads="1"/>
            </p:cNvSpPr>
            <p:nvPr/>
          </p:nvSpPr>
          <p:spPr bwMode="auto">
            <a:xfrm>
              <a:off x="4509" y="12284"/>
              <a:ext cx="3500" cy="108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AU"/>
            </a:p>
          </p:txBody>
        </p:sp>
        <p:graphicFrame>
          <p:nvGraphicFramePr>
            <p:cNvPr id="5" name="Object 4"/>
            <p:cNvGraphicFramePr>
              <a:graphicFrameLocks noChangeAspect="1"/>
            </p:cNvGraphicFramePr>
            <p:nvPr/>
          </p:nvGraphicFramePr>
          <p:xfrm>
            <a:off x="5038" y="12374"/>
            <a:ext cx="2091" cy="902"/>
          </p:xfrm>
          <a:graphic>
            <a:graphicData uri="http://schemas.openxmlformats.org/presentationml/2006/ole">
              <mc:AlternateContent xmlns:mc="http://schemas.openxmlformats.org/markup-compatibility/2006">
                <mc:Choice xmlns:v="urn:schemas-microsoft-com:vml" Requires="v">
                  <p:oleObj name="Equation" r:id="rId2" imgW="1091726" imgH="469696" progId="Equation.3">
                    <p:embed/>
                  </p:oleObj>
                </mc:Choice>
                <mc:Fallback>
                  <p:oleObj name="Equation" r:id="rId2" imgW="1091726" imgH="469696" progId="Equation.3">
                    <p:embed/>
                    <p:pic>
                      <p:nvPicPr>
                        <p:cNvPr id="5"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8" y="12374"/>
                          <a:ext cx="2091" cy="9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6" name="Rectangle 5"/>
          <p:cNvSpPr>
            <a:spLocks noChangeArrowheads="1"/>
          </p:cNvSpPr>
          <p:nvPr/>
        </p:nvSpPr>
        <p:spPr bwMode="auto">
          <a:xfrm>
            <a:off x="427703" y="2749329"/>
            <a:ext cx="8543429"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630238" algn="l"/>
                <a:tab pos="889000" algn="l"/>
                <a:tab pos="1079500" algn="l"/>
                <a:tab pos="3238500" algn="l"/>
                <a:tab pos="3429000" algn="l"/>
                <a:tab pos="3619500" algn="l"/>
              </a:tabLst>
            </a:pPr>
            <a:r>
              <a:rPr kumimoji="0" lang="en-AU" b="0" i="0" u="none" strike="noStrike" cap="none" normalizeH="0" baseline="0" dirty="0">
                <a:ln>
                  <a:noFill/>
                </a:ln>
                <a:solidFill>
                  <a:schemeClr val="tx1"/>
                </a:solidFill>
                <a:effectLst/>
                <a:latin typeface="Verdana" pitchFamily="34" charset="0"/>
                <a:ea typeface="Calibri" pitchFamily="34" charset="0"/>
                <a:cs typeface="Times New Roman" pitchFamily="18" charset="0"/>
              </a:rPr>
              <a:t>where	</a:t>
            </a:r>
            <a:endParaRPr kumimoji="0" lang="en-AU"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30238" algn="l"/>
                <a:tab pos="889000" algn="l"/>
                <a:tab pos="1079500" algn="l"/>
                <a:tab pos="3238500" algn="l"/>
                <a:tab pos="3429000" algn="l"/>
                <a:tab pos="3619500" algn="l"/>
              </a:tabLst>
            </a:pPr>
            <a:r>
              <a:rPr kumimoji="0" lang="en-AU" b="0" i="0" u="none" strike="noStrike" cap="none" normalizeH="0" baseline="0" dirty="0">
                <a:ln>
                  <a:noFill/>
                </a:ln>
                <a:solidFill>
                  <a:schemeClr val="tx1"/>
                </a:solidFill>
                <a:effectLst/>
                <a:latin typeface="Verdana" pitchFamily="34" charset="0"/>
                <a:ea typeface="Calibri" pitchFamily="34" charset="0"/>
                <a:cs typeface="Times New Roman" pitchFamily="18" charset="0"/>
              </a:rPr>
              <a:t>	MVA =</a:t>
            </a:r>
            <a:r>
              <a:rPr lang="en-AU" dirty="0">
                <a:latin typeface="Verdana" pitchFamily="34" charset="0"/>
                <a:ea typeface="Calibri" pitchFamily="34" charset="0"/>
                <a:cs typeface="Times New Roman" pitchFamily="18" charset="0"/>
              </a:rPr>
              <a:t> </a:t>
            </a:r>
            <a:r>
              <a:rPr kumimoji="0" lang="en-AU" b="0" i="0" u="none" strike="noStrike" cap="none" normalizeH="0" baseline="0" dirty="0">
                <a:ln>
                  <a:noFill/>
                </a:ln>
                <a:solidFill>
                  <a:schemeClr val="tx1"/>
                </a:solidFill>
                <a:effectLst/>
                <a:latin typeface="Verdana" pitchFamily="34" charset="0"/>
                <a:ea typeface="Calibri" pitchFamily="34" charset="0"/>
                <a:cs typeface="Times New Roman" pitchFamily="18" charset="0"/>
              </a:rPr>
              <a:t>the Fault Level (Apparent power) in Mega Volt Amps (MVA)</a:t>
            </a:r>
            <a:endParaRPr kumimoji="0" lang="en-AU"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30238" algn="l"/>
                <a:tab pos="889000" algn="l"/>
                <a:tab pos="1079500" algn="l"/>
                <a:tab pos="3238500" algn="l"/>
                <a:tab pos="3429000" algn="l"/>
                <a:tab pos="3619500" algn="l"/>
              </a:tabLst>
            </a:pPr>
            <a:r>
              <a:rPr kumimoji="0" lang="en-AU" b="0" i="0" u="none" strike="noStrike" cap="none" normalizeH="0" baseline="0" dirty="0">
                <a:ln>
                  <a:noFill/>
                </a:ln>
                <a:solidFill>
                  <a:schemeClr val="tx1"/>
                </a:solidFill>
                <a:effectLst/>
                <a:latin typeface="Verdana" pitchFamily="34" charset="0"/>
                <a:ea typeface="Calibri" pitchFamily="34" charset="0"/>
                <a:cs typeface="Times New Roman" pitchFamily="18" charset="0"/>
              </a:rPr>
              <a:t>	V</a:t>
            </a:r>
            <a:r>
              <a:rPr kumimoji="0" lang="en-AU" b="0" i="0" u="none" strike="noStrike" cap="none" normalizeH="0" baseline="-30000" dirty="0">
                <a:ln>
                  <a:noFill/>
                </a:ln>
                <a:solidFill>
                  <a:schemeClr val="tx1"/>
                </a:solidFill>
                <a:effectLst/>
                <a:latin typeface="Verdana" pitchFamily="34" charset="0"/>
                <a:ea typeface="Calibri" pitchFamily="34" charset="0"/>
                <a:cs typeface="Times New Roman" pitchFamily="18" charset="0"/>
              </a:rPr>
              <a:t>L</a:t>
            </a:r>
            <a:r>
              <a:rPr kumimoji="0" lang="en-AU" b="0" i="0" u="none" strike="noStrike" cap="none" normalizeH="0" baseline="0" dirty="0">
                <a:ln>
                  <a:noFill/>
                </a:ln>
                <a:solidFill>
                  <a:schemeClr val="tx1"/>
                </a:solidFill>
                <a:effectLst/>
                <a:latin typeface="Verdana" pitchFamily="34" charset="0"/>
                <a:ea typeface="Calibri" pitchFamily="34" charset="0"/>
                <a:cs typeface="Times New Roman" pitchFamily="18" charset="0"/>
              </a:rPr>
              <a:t> 	=</a:t>
            </a:r>
            <a:r>
              <a:rPr kumimoji="0" lang="en-AU" b="0" i="0" u="none" strike="noStrike" cap="none" normalizeH="0" dirty="0">
                <a:ln>
                  <a:noFill/>
                </a:ln>
                <a:solidFill>
                  <a:schemeClr val="tx1"/>
                </a:solidFill>
                <a:effectLst/>
                <a:latin typeface="Verdana" pitchFamily="34" charset="0"/>
                <a:ea typeface="Calibri" pitchFamily="34" charset="0"/>
                <a:cs typeface="Times New Roman" pitchFamily="18" charset="0"/>
              </a:rPr>
              <a:t> </a:t>
            </a:r>
            <a:r>
              <a:rPr kumimoji="0" lang="en-AU" b="0" i="0" u="none" strike="noStrike" cap="none" normalizeH="0" baseline="0" dirty="0">
                <a:ln>
                  <a:noFill/>
                </a:ln>
                <a:solidFill>
                  <a:schemeClr val="tx1"/>
                </a:solidFill>
                <a:effectLst/>
                <a:latin typeface="Verdana" pitchFamily="34" charset="0"/>
                <a:ea typeface="Calibri" pitchFamily="34" charset="0"/>
                <a:cs typeface="Times New Roman" pitchFamily="18" charset="0"/>
              </a:rPr>
              <a:t>the line voltage in volts (V)</a:t>
            </a:r>
            <a:endParaRPr kumimoji="0" lang="en-AU"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30238" algn="l"/>
                <a:tab pos="889000" algn="l"/>
                <a:tab pos="1079500" algn="l"/>
                <a:tab pos="3238500" algn="l"/>
                <a:tab pos="3429000" algn="l"/>
                <a:tab pos="3619500" algn="l"/>
              </a:tabLst>
            </a:pPr>
            <a:r>
              <a:rPr kumimoji="0" lang="en-AU" b="0" i="0" u="none" strike="noStrike" cap="none" normalizeH="0" baseline="0" dirty="0">
                <a:ln>
                  <a:noFill/>
                </a:ln>
                <a:solidFill>
                  <a:schemeClr val="tx1"/>
                </a:solidFill>
                <a:effectLst/>
                <a:latin typeface="Verdana" pitchFamily="34" charset="0"/>
                <a:ea typeface="Calibri" pitchFamily="34" charset="0"/>
                <a:cs typeface="Times New Roman" pitchFamily="18" charset="0"/>
              </a:rPr>
              <a:t>	I</a:t>
            </a:r>
            <a:r>
              <a:rPr kumimoji="0" lang="en-AU" b="0" i="0" u="none" strike="noStrike" cap="none" normalizeH="0" baseline="-30000" dirty="0">
                <a:ln>
                  <a:noFill/>
                </a:ln>
                <a:solidFill>
                  <a:schemeClr val="tx1"/>
                </a:solidFill>
                <a:effectLst/>
                <a:latin typeface="Verdana" pitchFamily="34" charset="0"/>
                <a:ea typeface="Calibri" pitchFamily="34" charset="0"/>
                <a:cs typeface="Times New Roman" pitchFamily="18" charset="0"/>
              </a:rPr>
              <a:t>S/C</a:t>
            </a:r>
            <a:r>
              <a:rPr kumimoji="0" lang="en-AU" b="0" i="0" u="none" strike="noStrike" cap="none" normalizeH="0" baseline="0" dirty="0">
                <a:ln>
                  <a:noFill/>
                </a:ln>
                <a:solidFill>
                  <a:schemeClr val="tx1"/>
                </a:solidFill>
                <a:effectLst/>
                <a:latin typeface="Verdana" pitchFamily="34" charset="0"/>
                <a:ea typeface="Calibri" pitchFamily="34" charset="0"/>
                <a:cs typeface="Times New Roman" pitchFamily="18" charset="0"/>
              </a:rPr>
              <a:t> =the prospective short circuit current (line current)</a:t>
            </a:r>
          </a:p>
          <a:p>
            <a:pPr marL="0" marR="0" lvl="0" indent="0" algn="l" defTabSz="914400" rtl="0" eaLnBrk="0" fontAlgn="base" latinLnBrk="0" hangingPunct="0">
              <a:lnSpc>
                <a:spcPct val="100000"/>
              </a:lnSpc>
              <a:spcBef>
                <a:spcPct val="0"/>
              </a:spcBef>
              <a:spcAft>
                <a:spcPct val="0"/>
              </a:spcAft>
              <a:buClrTx/>
              <a:buSzTx/>
              <a:buFontTx/>
              <a:buNone/>
              <a:tabLst>
                <a:tab pos="630238" algn="l"/>
                <a:tab pos="889000" algn="l"/>
                <a:tab pos="1079500" algn="l"/>
                <a:tab pos="3238500" algn="l"/>
                <a:tab pos="3429000" algn="l"/>
                <a:tab pos="3619500" algn="l"/>
              </a:tabLst>
            </a:pPr>
            <a:r>
              <a:rPr lang="en-AU" dirty="0">
                <a:latin typeface="Verdana" pitchFamily="34" charset="0"/>
                <a:ea typeface="Calibri" pitchFamily="34" charset="0"/>
                <a:cs typeface="Times New Roman" pitchFamily="18" charset="0"/>
              </a:rPr>
              <a:t>               </a:t>
            </a:r>
            <a:r>
              <a:rPr kumimoji="0" lang="en-AU" b="0" i="0" u="none" strike="noStrike" cap="none" normalizeH="0" baseline="0" dirty="0">
                <a:ln>
                  <a:noFill/>
                </a:ln>
                <a:solidFill>
                  <a:schemeClr val="tx1"/>
                </a:solidFill>
                <a:effectLst/>
                <a:latin typeface="Verdana" pitchFamily="34" charset="0"/>
                <a:ea typeface="Calibri" pitchFamily="34" charset="0"/>
                <a:cs typeface="Times New Roman" pitchFamily="18" charset="0"/>
              </a:rPr>
              <a:t> in amperes (A)</a:t>
            </a:r>
            <a:endParaRPr kumimoji="0" lang="en-AU"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2579933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93557844"/>
              </p:ext>
            </p:extLst>
          </p:nvPr>
        </p:nvGraphicFramePr>
        <p:xfrm>
          <a:off x="589935" y="1533832"/>
          <a:ext cx="7934631" cy="4498258"/>
        </p:xfrm>
        <a:graphic>
          <a:graphicData uri="http://schemas.openxmlformats.org/drawingml/2006/table">
            <a:tbl>
              <a:tblPr firstRow="1" firstCol="1" lastRow="1" lastCol="1" bandRow="1" bandCol="1">
                <a:tableStyleId>{5C22544A-7EE6-4342-B048-85BDC9FD1C3A}</a:tableStyleId>
              </a:tblPr>
              <a:tblGrid>
                <a:gridCol w="7934631">
                  <a:extLst>
                    <a:ext uri="{9D8B030D-6E8A-4147-A177-3AD203B41FA5}">
                      <a16:colId xmlns:a16="http://schemas.microsoft.com/office/drawing/2014/main" val="20000"/>
                    </a:ext>
                  </a:extLst>
                </a:gridCol>
              </a:tblGrid>
              <a:tr h="1483567">
                <a:tc>
                  <a:txBody>
                    <a:bodyPr/>
                    <a:lstStyle/>
                    <a:p>
                      <a:pPr marL="185420" indent="-180340" algn="l">
                        <a:spcBef>
                          <a:spcPts val="600"/>
                        </a:spcBef>
                        <a:spcAft>
                          <a:spcPts val="600"/>
                        </a:spcAft>
                      </a:pPr>
                      <a:r>
                        <a:rPr lang="en-AU" sz="1800" dirty="0">
                          <a:effectLst/>
                        </a:rPr>
                        <a:t>1. Calculate the prospective short circuit current for a 500kVA  400V supply authority distribution transformer with a fault level of 10MVA.</a:t>
                      </a:r>
                      <a:endParaRPr lang="en-AU" sz="1800" dirty="0">
                        <a:effectLst/>
                        <a:latin typeface="Verdana"/>
                        <a:ea typeface="Calibri"/>
                        <a:cs typeface="Times New Roman"/>
                      </a:endParaRPr>
                    </a:p>
                  </a:txBody>
                  <a:tcPr marL="68580" marR="68580" marT="107950" marB="107950"/>
                </a:tc>
                <a:extLst>
                  <a:ext uri="{0D108BD9-81ED-4DB2-BD59-A6C34878D82A}">
                    <a16:rowId xmlns:a16="http://schemas.microsoft.com/office/drawing/2014/main" val="10000"/>
                  </a:ext>
                </a:extLst>
              </a:tr>
              <a:tr h="3014691">
                <a:tc>
                  <a:txBody>
                    <a:bodyPr/>
                    <a:lstStyle/>
                    <a:p>
                      <a:pPr algn="just">
                        <a:lnSpc>
                          <a:spcPct val="200000"/>
                        </a:lnSpc>
                        <a:spcBef>
                          <a:spcPts val="1200"/>
                        </a:spcBef>
                        <a:spcAft>
                          <a:spcPts val="600"/>
                        </a:spcAft>
                      </a:pPr>
                      <a:r>
                        <a:rPr lang="en-AU" sz="1600" dirty="0">
                          <a:effectLst/>
                          <a:latin typeface="+mn-lt"/>
                        </a:rPr>
                        <a:t> </a:t>
                      </a:r>
                      <a:endParaRPr lang="en-AU" sz="1600" baseline="0" dirty="0">
                        <a:effectLst/>
                        <a:latin typeface="+mn-lt"/>
                        <a:ea typeface="Calibri"/>
                        <a:cs typeface="Times New Roman"/>
                      </a:endParaRPr>
                    </a:p>
                    <a:p>
                      <a:pPr algn="just">
                        <a:lnSpc>
                          <a:spcPct val="100000"/>
                        </a:lnSpc>
                        <a:spcBef>
                          <a:spcPts val="0"/>
                        </a:spcBef>
                        <a:spcAft>
                          <a:spcPts val="0"/>
                        </a:spcAft>
                      </a:pPr>
                      <a:r>
                        <a:rPr lang="en-AU" sz="1600" baseline="0" dirty="0">
                          <a:effectLst/>
                          <a:latin typeface="+mn-lt"/>
                          <a:ea typeface="Calibri"/>
                          <a:cs typeface="Times New Roman"/>
                        </a:rPr>
                        <a:t>                 </a:t>
                      </a:r>
                    </a:p>
                  </a:txBody>
                  <a:tcPr marL="68580" marR="68580" marT="107950" marB="107950"/>
                </a:tc>
                <a:extLst>
                  <a:ext uri="{0D108BD9-81ED-4DB2-BD59-A6C34878D82A}">
                    <a16:rowId xmlns:a16="http://schemas.microsoft.com/office/drawing/2014/main" val="10001"/>
                  </a:ext>
                </a:extLst>
              </a:tr>
            </a:tbl>
          </a:graphicData>
        </a:graphic>
      </p:graphicFrame>
      <p:sp>
        <p:nvSpPr>
          <p:cNvPr id="3" name="TextBox 2"/>
          <p:cNvSpPr txBox="1"/>
          <p:nvPr/>
        </p:nvSpPr>
        <p:spPr>
          <a:xfrm>
            <a:off x="1091380" y="275860"/>
            <a:ext cx="7433187" cy="461665"/>
          </a:xfrm>
          <a:prstGeom prst="rect">
            <a:avLst/>
          </a:prstGeom>
          <a:noFill/>
        </p:spPr>
        <p:txBody>
          <a:bodyPr wrap="square" rtlCol="0">
            <a:spAutoFit/>
          </a:bodyPr>
          <a:lstStyle/>
          <a:p>
            <a:r>
              <a:rPr lang="en-AU" sz="2400" b="1" dirty="0">
                <a:solidFill>
                  <a:srgbClr val="FF0000"/>
                </a:solidFill>
              </a:rPr>
              <a:t>Activity 9 – Prospective short circuit current</a:t>
            </a:r>
          </a:p>
        </p:txBody>
      </p:sp>
    </p:spTree>
    <p:extLst>
      <p:ext uri="{BB962C8B-B14F-4D97-AF65-F5344CB8AC3E}">
        <p14:creationId xmlns:p14="http://schemas.microsoft.com/office/powerpoint/2010/main" val="41693114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93557844"/>
              </p:ext>
            </p:extLst>
          </p:nvPr>
        </p:nvGraphicFramePr>
        <p:xfrm>
          <a:off x="589935" y="1533832"/>
          <a:ext cx="7934631" cy="4498258"/>
        </p:xfrm>
        <a:graphic>
          <a:graphicData uri="http://schemas.openxmlformats.org/drawingml/2006/table">
            <a:tbl>
              <a:tblPr firstRow="1" firstCol="1" lastRow="1" lastCol="1" bandRow="1" bandCol="1">
                <a:tableStyleId>{5C22544A-7EE6-4342-B048-85BDC9FD1C3A}</a:tableStyleId>
              </a:tblPr>
              <a:tblGrid>
                <a:gridCol w="7934631">
                  <a:extLst>
                    <a:ext uri="{9D8B030D-6E8A-4147-A177-3AD203B41FA5}">
                      <a16:colId xmlns:a16="http://schemas.microsoft.com/office/drawing/2014/main" val="20000"/>
                    </a:ext>
                  </a:extLst>
                </a:gridCol>
              </a:tblGrid>
              <a:tr h="1483567">
                <a:tc>
                  <a:txBody>
                    <a:bodyPr/>
                    <a:lstStyle/>
                    <a:p>
                      <a:pPr marL="185420" indent="-180340" algn="l">
                        <a:spcBef>
                          <a:spcPts val="600"/>
                        </a:spcBef>
                        <a:spcAft>
                          <a:spcPts val="600"/>
                        </a:spcAft>
                      </a:pPr>
                      <a:r>
                        <a:rPr lang="en-AU" sz="1800" dirty="0">
                          <a:effectLst/>
                        </a:rPr>
                        <a:t>1. Calculate the prospective short circuit current for a 500kVA  400V supply authority distribution transformer with a fault level of 10MVA.</a:t>
                      </a:r>
                      <a:endParaRPr lang="en-AU" sz="1800" dirty="0">
                        <a:effectLst/>
                        <a:latin typeface="Verdana"/>
                        <a:ea typeface="Calibri"/>
                        <a:cs typeface="Times New Roman"/>
                      </a:endParaRPr>
                    </a:p>
                  </a:txBody>
                  <a:tcPr marL="68580" marR="68580" marT="107950" marB="107950"/>
                </a:tc>
                <a:extLst>
                  <a:ext uri="{0D108BD9-81ED-4DB2-BD59-A6C34878D82A}">
                    <a16:rowId xmlns:a16="http://schemas.microsoft.com/office/drawing/2014/main" val="10000"/>
                  </a:ext>
                </a:extLst>
              </a:tr>
              <a:tr h="3014691">
                <a:tc>
                  <a:txBody>
                    <a:bodyPr/>
                    <a:lstStyle/>
                    <a:p>
                      <a:pPr algn="just">
                        <a:lnSpc>
                          <a:spcPct val="200000"/>
                        </a:lnSpc>
                        <a:spcBef>
                          <a:spcPts val="1200"/>
                        </a:spcBef>
                        <a:spcAft>
                          <a:spcPts val="600"/>
                        </a:spcAft>
                      </a:pPr>
                      <a:r>
                        <a:rPr lang="en-AU" sz="1600" dirty="0">
                          <a:effectLst/>
                          <a:latin typeface="+mn-lt"/>
                        </a:rPr>
                        <a:t> </a:t>
                      </a:r>
                      <a:endParaRPr lang="en-AU" sz="1600" baseline="0" dirty="0">
                        <a:effectLst/>
                        <a:latin typeface="+mn-lt"/>
                        <a:ea typeface="Calibri"/>
                        <a:cs typeface="Times New Roman"/>
                      </a:endParaRPr>
                    </a:p>
                    <a:p>
                      <a:pPr algn="just">
                        <a:lnSpc>
                          <a:spcPct val="100000"/>
                        </a:lnSpc>
                        <a:spcBef>
                          <a:spcPts val="0"/>
                        </a:spcBef>
                        <a:spcAft>
                          <a:spcPts val="0"/>
                        </a:spcAft>
                      </a:pPr>
                      <a:r>
                        <a:rPr lang="en-AU" sz="1600" baseline="0" dirty="0">
                          <a:effectLst/>
                          <a:latin typeface="+mn-lt"/>
                          <a:ea typeface="Calibri"/>
                          <a:cs typeface="Times New Roman"/>
                        </a:rPr>
                        <a:t>                 </a:t>
                      </a:r>
                    </a:p>
                    <a:p>
                      <a:pPr algn="just">
                        <a:lnSpc>
                          <a:spcPct val="100000"/>
                        </a:lnSpc>
                        <a:spcBef>
                          <a:spcPts val="0"/>
                        </a:spcBef>
                        <a:spcAft>
                          <a:spcPts val="0"/>
                        </a:spcAft>
                      </a:pPr>
                      <a:r>
                        <a:rPr lang="en-AU" sz="2000" b="1" baseline="0" dirty="0">
                          <a:effectLst/>
                          <a:latin typeface="+mn-lt"/>
                          <a:ea typeface="Calibri"/>
                          <a:cs typeface="Times New Roman"/>
                        </a:rPr>
                        <a:t>                  =     </a:t>
                      </a:r>
                      <a:r>
                        <a:rPr lang="en-AU" sz="2000" b="1" u="sng" baseline="0" dirty="0">
                          <a:effectLst/>
                          <a:latin typeface="+mn-lt"/>
                          <a:ea typeface="Calibri"/>
                          <a:cs typeface="Times New Roman"/>
                        </a:rPr>
                        <a:t>10 x 10</a:t>
                      </a:r>
                      <a:r>
                        <a:rPr lang="en-AU" sz="2000" b="1" u="sng" baseline="30000" dirty="0">
                          <a:effectLst/>
                          <a:latin typeface="+mn-lt"/>
                          <a:ea typeface="Calibri"/>
                          <a:cs typeface="Times New Roman"/>
                        </a:rPr>
                        <a:t>6</a:t>
                      </a:r>
                    </a:p>
                    <a:p>
                      <a:pPr algn="just">
                        <a:lnSpc>
                          <a:spcPct val="100000"/>
                        </a:lnSpc>
                        <a:spcBef>
                          <a:spcPts val="0"/>
                        </a:spcBef>
                        <a:spcAft>
                          <a:spcPts val="0"/>
                        </a:spcAft>
                      </a:pPr>
                      <a:r>
                        <a:rPr lang="en-AU" sz="2000" dirty="0">
                          <a:effectLst/>
                          <a:latin typeface="+mn-lt"/>
                          <a:ea typeface="Calibri"/>
                          <a:cs typeface="Times New Roman"/>
                        </a:rPr>
                        <a:t>                       √3 x 400</a:t>
                      </a:r>
                    </a:p>
                    <a:p>
                      <a:pPr algn="just">
                        <a:lnSpc>
                          <a:spcPct val="100000"/>
                        </a:lnSpc>
                        <a:spcBef>
                          <a:spcPts val="1200"/>
                        </a:spcBef>
                        <a:spcAft>
                          <a:spcPts val="0"/>
                        </a:spcAft>
                      </a:pPr>
                      <a:r>
                        <a:rPr lang="en-AU" sz="2000" dirty="0">
                          <a:solidFill>
                            <a:srgbClr val="FF0000"/>
                          </a:solidFill>
                          <a:effectLst/>
                          <a:latin typeface="+mn-lt"/>
                          <a:ea typeface="Calibri"/>
                          <a:cs typeface="Times New Roman"/>
                        </a:rPr>
                        <a:t>                  =    14.4 kA</a:t>
                      </a:r>
                    </a:p>
                  </a:txBody>
                  <a:tcPr marL="68580" marR="68580" marT="107950" marB="107950"/>
                </a:tc>
                <a:extLst>
                  <a:ext uri="{0D108BD9-81ED-4DB2-BD59-A6C34878D82A}">
                    <a16:rowId xmlns:a16="http://schemas.microsoft.com/office/drawing/2014/main" val="10001"/>
                  </a:ext>
                </a:extLst>
              </a:tr>
            </a:tbl>
          </a:graphicData>
        </a:graphic>
      </p:graphicFrame>
      <p:sp>
        <p:nvSpPr>
          <p:cNvPr id="3" name="TextBox 2"/>
          <p:cNvSpPr txBox="1"/>
          <p:nvPr/>
        </p:nvSpPr>
        <p:spPr>
          <a:xfrm>
            <a:off x="1091380" y="275860"/>
            <a:ext cx="7433187" cy="461665"/>
          </a:xfrm>
          <a:prstGeom prst="rect">
            <a:avLst/>
          </a:prstGeom>
          <a:noFill/>
        </p:spPr>
        <p:txBody>
          <a:bodyPr wrap="square" rtlCol="0">
            <a:spAutoFit/>
          </a:bodyPr>
          <a:lstStyle/>
          <a:p>
            <a:r>
              <a:rPr lang="en-AU" sz="2400" b="1" dirty="0">
                <a:solidFill>
                  <a:srgbClr val="FF0000"/>
                </a:solidFill>
              </a:rPr>
              <a:t>Activity 9 – Prospective short circuit current</a:t>
            </a:r>
          </a:p>
        </p:txBody>
      </p:sp>
      <p:graphicFrame>
        <p:nvGraphicFramePr>
          <p:cNvPr id="6" name="Object 5"/>
          <p:cNvGraphicFramePr>
            <a:graphicFrameLocks noChangeAspect="1"/>
          </p:cNvGraphicFramePr>
          <p:nvPr>
            <p:extLst>
              <p:ext uri="{D42A27DB-BD31-4B8C-83A1-F6EECF244321}">
                <p14:modId xmlns:p14="http://schemas.microsoft.com/office/powerpoint/2010/main" val="2746852975"/>
              </p:ext>
            </p:extLst>
          </p:nvPr>
        </p:nvGraphicFramePr>
        <p:xfrm>
          <a:off x="1415621" y="3052122"/>
          <a:ext cx="2221470" cy="845571"/>
        </p:xfrm>
        <a:graphic>
          <a:graphicData uri="http://schemas.openxmlformats.org/presentationml/2006/ole">
            <mc:AlternateContent xmlns:mc="http://schemas.openxmlformats.org/markup-compatibility/2006">
              <mc:Choice xmlns:v="urn:schemas-microsoft-com:vml" Requires="v">
                <p:oleObj name="Equation" r:id="rId2" imgW="1091726" imgH="469696" progId="Equation.3">
                  <p:embed/>
                </p:oleObj>
              </mc:Choice>
              <mc:Fallback>
                <p:oleObj name="Equation" r:id="rId2" imgW="1091726" imgH="469696" progId="Equation.3">
                  <p:embed/>
                  <p:pic>
                    <p:nvPicPr>
                      <p:cNvPr id="6"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5621" y="3052122"/>
                        <a:ext cx="2221470" cy="8455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693114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0" y="-894783"/>
            <a:ext cx="7182736"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2000" b="0" i="0" u="none" strike="noStrike" cap="none" normalizeH="0" baseline="0" dirty="0">
              <a:ln>
                <a:noFill/>
              </a:ln>
              <a:solidFill>
                <a:schemeClr val="tx1"/>
              </a:solidFill>
              <a:effectLst/>
              <a:latin typeface="Verdana"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AU" sz="2000" dirty="0">
              <a:latin typeface="Verdana"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AU" sz="2000" b="0" i="0" u="none" strike="noStrike" cap="none" normalizeH="0" baseline="0" dirty="0">
              <a:ln>
                <a:noFill/>
              </a:ln>
              <a:solidFill>
                <a:schemeClr val="tx1"/>
              </a:solidFill>
              <a:effectLst/>
              <a:latin typeface="Verdana"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AU" sz="2000" dirty="0">
              <a:latin typeface="Verdana"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dirty="0">
                <a:ln>
                  <a:noFill/>
                </a:ln>
                <a:solidFill>
                  <a:schemeClr val="tx1"/>
                </a:solidFill>
                <a:effectLst/>
                <a:latin typeface="Verdana" pitchFamily="34" charset="0"/>
                <a:ea typeface="Calibri" pitchFamily="34" charset="0"/>
                <a:cs typeface="Times New Roman" pitchFamily="18" charset="0"/>
              </a:rPr>
              <a:t>The prospective short circuit current can be calculated</a:t>
            </a:r>
          </a:p>
          <a:p>
            <a:pPr marL="0" marR="0" lvl="0" indent="0" algn="l"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dirty="0">
                <a:ln>
                  <a:noFill/>
                </a:ln>
                <a:solidFill>
                  <a:schemeClr val="tx1"/>
                </a:solidFill>
                <a:effectLst/>
                <a:latin typeface="Verdana" pitchFamily="34" charset="0"/>
                <a:ea typeface="Calibri" pitchFamily="34" charset="0"/>
                <a:cs typeface="Times New Roman" pitchFamily="18" charset="0"/>
              </a:rPr>
              <a:t> using the equation:</a:t>
            </a:r>
            <a:endParaRPr kumimoji="0" lang="en-AU" sz="2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sz="2000" b="0" i="0" u="none" strike="noStrike" cap="none" normalizeH="0" baseline="0" dirty="0">
              <a:ln>
                <a:noFill/>
              </a:ln>
              <a:solidFill>
                <a:schemeClr val="tx1"/>
              </a:solidFill>
              <a:effectLst/>
              <a:latin typeface="Arial" pitchFamily="34" charset="0"/>
              <a:cs typeface="Arial" pitchFamily="34" charset="0"/>
            </a:endParaRPr>
          </a:p>
        </p:txBody>
      </p:sp>
      <p:grpSp>
        <p:nvGrpSpPr>
          <p:cNvPr id="3" name="Group 1"/>
          <p:cNvGrpSpPr>
            <a:grpSpLocks/>
          </p:cNvGrpSpPr>
          <p:nvPr/>
        </p:nvGrpSpPr>
        <p:grpSpPr bwMode="auto">
          <a:xfrm>
            <a:off x="2580669" y="1351990"/>
            <a:ext cx="3672840" cy="1435762"/>
            <a:chOff x="2430" y="3693"/>
            <a:chExt cx="5784" cy="2260"/>
          </a:xfrm>
        </p:grpSpPr>
        <p:sp>
          <p:nvSpPr>
            <p:cNvPr id="4" name="Rectangle 3"/>
            <p:cNvSpPr>
              <a:spLocks noChangeArrowheads="1"/>
            </p:cNvSpPr>
            <p:nvPr/>
          </p:nvSpPr>
          <p:spPr bwMode="auto">
            <a:xfrm>
              <a:off x="2430" y="3693"/>
              <a:ext cx="5784" cy="226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AU"/>
            </a:p>
          </p:txBody>
        </p:sp>
        <p:graphicFrame>
          <p:nvGraphicFramePr>
            <p:cNvPr id="5" name="Object 4"/>
            <p:cNvGraphicFramePr>
              <a:graphicFrameLocks noChangeAspect="1"/>
            </p:cNvGraphicFramePr>
            <p:nvPr>
              <p:extLst>
                <p:ext uri="{D42A27DB-BD31-4B8C-83A1-F6EECF244321}">
                  <p14:modId xmlns:p14="http://schemas.microsoft.com/office/powerpoint/2010/main" val="2811082650"/>
                </p:ext>
              </p:extLst>
            </p:nvPr>
          </p:nvGraphicFramePr>
          <p:xfrm>
            <a:off x="2430" y="3749"/>
            <a:ext cx="5575" cy="1782"/>
          </p:xfrm>
          <a:graphic>
            <a:graphicData uri="http://schemas.openxmlformats.org/presentationml/2006/ole">
              <mc:AlternateContent xmlns:mc="http://schemas.openxmlformats.org/markup-compatibility/2006">
                <mc:Choice xmlns:v="urn:schemas-microsoft-com:vml" Requires="v">
                  <p:oleObj name="Equation" r:id="rId2" imgW="1371600" imgH="469900" progId="Equation.3">
                    <p:embed/>
                  </p:oleObj>
                </mc:Choice>
                <mc:Fallback>
                  <p:oleObj name="Equation" r:id="rId2" imgW="1371600" imgH="469900" progId="Equation.3">
                    <p:embed/>
                    <p:pic>
                      <p:nvPicPr>
                        <p:cNvPr id="5"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0" y="3749"/>
                          <a:ext cx="5575" cy="17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7" name="Rectangle 6"/>
          <p:cNvSpPr/>
          <p:nvPr/>
        </p:nvSpPr>
        <p:spPr>
          <a:xfrm>
            <a:off x="530942" y="3286713"/>
            <a:ext cx="8450826" cy="1661993"/>
          </a:xfrm>
          <a:prstGeom prst="rect">
            <a:avLst/>
          </a:prstGeom>
        </p:spPr>
        <p:txBody>
          <a:bodyPr wrap="square">
            <a:spAutoFit/>
          </a:bodyPr>
          <a:lstStyle/>
          <a:p>
            <a:pPr>
              <a:spcBef>
                <a:spcPts val="1200"/>
              </a:spcBef>
            </a:pPr>
            <a:r>
              <a:rPr lang="en-AU" dirty="0"/>
              <a:t>where	</a:t>
            </a:r>
          </a:p>
          <a:p>
            <a:pPr>
              <a:spcBef>
                <a:spcPts val="1200"/>
              </a:spcBef>
            </a:pPr>
            <a:r>
              <a:rPr lang="en-AU" dirty="0"/>
              <a:t>	I</a:t>
            </a:r>
            <a:r>
              <a:rPr lang="en-AU" baseline="-25000" dirty="0"/>
              <a:t>S/C</a:t>
            </a:r>
            <a:r>
              <a:rPr lang="en-AU" dirty="0"/>
              <a:t> = the prospective short circuit current (line current) in amperes </a:t>
            </a:r>
          </a:p>
          <a:p>
            <a:pPr>
              <a:spcBef>
                <a:spcPts val="1200"/>
              </a:spcBef>
            </a:pPr>
            <a:r>
              <a:rPr lang="en-AU" dirty="0"/>
              <a:t>             kVA = the maximum rated output (Apparent) power in kilo Volt Amps </a:t>
            </a:r>
          </a:p>
          <a:p>
            <a:pPr>
              <a:spcBef>
                <a:spcPts val="1200"/>
              </a:spcBef>
            </a:pPr>
            <a:r>
              <a:rPr lang="en-AU" dirty="0"/>
              <a:t>	V</a:t>
            </a:r>
            <a:r>
              <a:rPr lang="en-AU" baseline="-25000" dirty="0"/>
              <a:t>L</a:t>
            </a:r>
            <a:r>
              <a:rPr lang="en-AU" dirty="0"/>
              <a:t>  = the line voltage in volts (V)</a:t>
            </a:r>
          </a:p>
        </p:txBody>
      </p:sp>
    </p:spTree>
    <p:extLst>
      <p:ext uri="{BB962C8B-B14F-4D97-AF65-F5344CB8AC3E}">
        <p14:creationId xmlns:p14="http://schemas.microsoft.com/office/powerpoint/2010/main" val="25253224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37683262"/>
              </p:ext>
            </p:extLst>
          </p:nvPr>
        </p:nvGraphicFramePr>
        <p:xfrm>
          <a:off x="825910" y="1445342"/>
          <a:ext cx="7713406" cy="4822723"/>
        </p:xfrm>
        <a:graphic>
          <a:graphicData uri="http://schemas.openxmlformats.org/drawingml/2006/table">
            <a:tbl>
              <a:tblPr firstRow="1" firstCol="1" lastRow="1" lastCol="1" bandRow="1" bandCol="1">
                <a:tableStyleId>{5C22544A-7EE6-4342-B048-85BDC9FD1C3A}</a:tableStyleId>
              </a:tblPr>
              <a:tblGrid>
                <a:gridCol w="7713406">
                  <a:extLst>
                    <a:ext uri="{9D8B030D-6E8A-4147-A177-3AD203B41FA5}">
                      <a16:colId xmlns:a16="http://schemas.microsoft.com/office/drawing/2014/main" val="20000"/>
                    </a:ext>
                  </a:extLst>
                </a:gridCol>
              </a:tblGrid>
              <a:tr h="1590579">
                <a:tc>
                  <a:txBody>
                    <a:bodyPr/>
                    <a:lstStyle/>
                    <a:p>
                      <a:pPr marL="185420" indent="-180340" algn="l">
                        <a:spcBef>
                          <a:spcPts val="600"/>
                        </a:spcBef>
                        <a:spcAft>
                          <a:spcPts val="600"/>
                        </a:spcAft>
                      </a:pPr>
                      <a:r>
                        <a:rPr lang="en-AU" sz="1800" dirty="0">
                          <a:effectLst/>
                        </a:rPr>
                        <a:t>1. Calculate the prospective short circuit current for a 500kVA 400V supply authority distribution transformer with percentage impedance of 5%.</a:t>
                      </a:r>
                      <a:endParaRPr lang="en-AU" sz="1800" dirty="0">
                        <a:effectLst/>
                        <a:latin typeface="Verdana"/>
                        <a:ea typeface="Calibri"/>
                        <a:cs typeface="Times New Roman"/>
                      </a:endParaRPr>
                    </a:p>
                  </a:txBody>
                  <a:tcPr marL="68580" marR="68580" marT="107950" marB="107950"/>
                </a:tc>
                <a:extLst>
                  <a:ext uri="{0D108BD9-81ED-4DB2-BD59-A6C34878D82A}">
                    <a16:rowId xmlns:a16="http://schemas.microsoft.com/office/drawing/2014/main" val="10000"/>
                  </a:ext>
                </a:extLst>
              </a:tr>
              <a:tr h="3232144">
                <a:tc>
                  <a:txBody>
                    <a:bodyPr/>
                    <a:lstStyle/>
                    <a:p>
                      <a:pPr algn="just">
                        <a:lnSpc>
                          <a:spcPct val="200000"/>
                        </a:lnSpc>
                        <a:spcBef>
                          <a:spcPts val="0"/>
                        </a:spcBef>
                        <a:spcAft>
                          <a:spcPts val="0"/>
                        </a:spcAft>
                      </a:pPr>
                      <a:r>
                        <a:rPr lang="en-AU" sz="1600" dirty="0">
                          <a:effectLst/>
                          <a:latin typeface="+mn-lt"/>
                        </a:rPr>
                        <a:t> </a:t>
                      </a:r>
                    </a:p>
                    <a:p>
                      <a:pPr algn="just">
                        <a:lnSpc>
                          <a:spcPct val="200000"/>
                        </a:lnSpc>
                        <a:spcBef>
                          <a:spcPts val="0"/>
                        </a:spcBef>
                        <a:spcAft>
                          <a:spcPts val="0"/>
                        </a:spcAft>
                      </a:pPr>
                      <a:endParaRPr lang="en-AU" sz="1600" dirty="0">
                        <a:effectLst/>
                        <a:latin typeface="+mn-lt"/>
                        <a:ea typeface="Calibri"/>
                        <a:cs typeface="Times New Roman"/>
                      </a:endParaRPr>
                    </a:p>
                    <a:p>
                      <a:pPr algn="just">
                        <a:lnSpc>
                          <a:spcPct val="200000"/>
                        </a:lnSpc>
                        <a:spcBef>
                          <a:spcPts val="0"/>
                        </a:spcBef>
                        <a:spcAft>
                          <a:spcPts val="0"/>
                        </a:spcAft>
                      </a:pPr>
                      <a:r>
                        <a:rPr lang="en-AU" sz="1800" dirty="0">
                          <a:effectLst/>
                          <a:latin typeface="+mn-lt"/>
                          <a:ea typeface="Calibri"/>
                          <a:cs typeface="Times New Roman"/>
                        </a:rPr>
                        <a:t>                </a:t>
                      </a:r>
                    </a:p>
                    <a:p>
                      <a:pPr algn="just">
                        <a:lnSpc>
                          <a:spcPct val="200000"/>
                        </a:lnSpc>
                        <a:spcBef>
                          <a:spcPts val="0"/>
                        </a:spcBef>
                        <a:spcAft>
                          <a:spcPts val="0"/>
                        </a:spcAft>
                      </a:pPr>
                      <a:endParaRPr lang="en-AU" sz="1600" dirty="0">
                        <a:effectLst/>
                        <a:latin typeface="+mn-lt"/>
                        <a:ea typeface="Calibri"/>
                        <a:cs typeface="Times New Roman"/>
                      </a:endParaRPr>
                    </a:p>
                  </a:txBody>
                  <a:tcPr marL="68580" marR="68580" marT="107950" marB="107950"/>
                </a:tc>
                <a:extLst>
                  <a:ext uri="{0D108BD9-81ED-4DB2-BD59-A6C34878D82A}">
                    <a16:rowId xmlns:a16="http://schemas.microsoft.com/office/drawing/2014/main" val="10001"/>
                  </a:ext>
                </a:extLst>
              </a:tr>
            </a:tbl>
          </a:graphicData>
        </a:graphic>
      </p:graphicFrame>
      <p:sp>
        <p:nvSpPr>
          <p:cNvPr id="3" name="TextBox 2"/>
          <p:cNvSpPr txBox="1"/>
          <p:nvPr/>
        </p:nvSpPr>
        <p:spPr>
          <a:xfrm>
            <a:off x="1209368" y="486697"/>
            <a:ext cx="7329948" cy="461665"/>
          </a:xfrm>
          <a:prstGeom prst="rect">
            <a:avLst/>
          </a:prstGeom>
          <a:noFill/>
        </p:spPr>
        <p:txBody>
          <a:bodyPr wrap="square" rtlCol="0">
            <a:spAutoFit/>
          </a:bodyPr>
          <a:lstStyle/>
          <a:p>
            <a:r>
              <a:rPr lang="en-AU" sz="2400" b="1" dirty="0">
                <a:solidFill>
                  <a:srgbClr val="FF0000"/>
                </a:solidFill>
              </a:rPr>
              <a:t>ACTIVITY 10 – Prospective short circuit current</a:t>
            </a:r>
          </a:p>
        </p:txBody>
      </p:sp>
    </p:spTree>
    <p:extLst>
      <p:ext uri="{BB962C8B-B14F-4D97-AF65-F5344CB8AC3E}">
        <p14:creationId xmlns:p14="http://schemas.microsoft.com/office/powerpoint/2010/main" val="2705830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AU" sz="3100" dirty="0">
                <a:solidFill>
                  <a:schemeClr val="tx1"/>
                </a:solidFill>
                <a:effectLst/>
              </a:rPr>
              <a:t>3 types of electrical faults that must be protected against;</a:t>
            </a:r>
            <a:br>
              <a:rPr lang="en-AU" dirty="0"/>
            </a:br>
            <a:endParaRPr lang="en-AU" dirty="0"/>
          </a:p>
        </p:txBody>
      </p:sp>
      <p:sp>
        <p:nvSpPr>
          <p:cNvPr id="6" name="Content Placeholder 5"/>
          <p:cNvSpPr>
            <a:spLocks noGrp="1"/>
          </p:cNvSpPr>
          <p:nvPr>
            <p:ph idx="1"/>
          </p:nvPr>
        </p:nvSpPr>
        <p:spPr/>
        <p:txBody>
          <a:bodyPr>
            <a:normAutofit fontScale="70000" lnSpcReduction="20000"/>
          </a:bodyPr>
          <a:lstStyle/>
          <a:p>
            <a:pPr marL="1798638" indent="-1662113">
              <a:buNone/>
            </a:pPr>
            <a:r>
              <a:rPr lang="en-AU" dirty="0"/>
              <a:t> </a:t>
            </a:r>
            <a:r>
              <a:rPr lang="en-AU" b="1" dirty="0"/>
              <a:t>Overload:</a:t>
            </a:r>
            <a:r>
              <a:rPr lang="en-AU" dirty="0"/>
              <a:t> 	when simply </a:t>
            </a:r>
            <a:r>
              <a:rPr lang="en-AU" b="1" dirty="0"/>
              <a:t>too much load</a:t>
            </a:r>
            <a:r>
              <a:rPr lang="en-AU" dirty="0"/>
              <a:t> is applied to another wise   undamaged circuit, causing a larger current to flow than under normal operation.</a:t>
            </a:r>
          </a:p>
          <a:p>
            <a:pPr marL="1798638" indent="-1662113">
              <a:buNone/>
            </a:pPr>
            <a:endParaRPr lang="en-AU" dirty="0"/>
          </a:p>
          <a:p>
            <a:pPr marL="1798638" lvl="0" indent="-1662113">
              <a:buNone/>
            </a:pPr>
            <a:r>
              <a:rPr lang="en-AU" b="1" dirty="0"/>
              <a:t>Short Circuit:</a:t>
            </a:r>
            <a:r>
              <a:rPr lang="en-AU" dirty="0"/>
              <a:t>	when a fault of negligible impedance occurs between live conductors, usually due to damage to insulation or failure of equipment. Known as the </a:t>
            </a:r>
            <a:r>
              <a:rPr lang="en-AU" b="1" dirty="0"/>
              <a:t>‘Prospective Short Circuit Current’</a:t>
            </a:r>
            <a:r>
              <a:rPr lang="en-AU" dirty="0"/>
              <a:t> this is the largest of all electrical faults. Current will only be limited by the impedance of the cables and will be of an extremely high value.</a:t>
            </a:r>
          </a:p>
          <a:p>
            <a:pPr marL="1798638" lvl="0" indent="-1662113">
              <a:buNone/>
            </a:pPr>
            <a:endParaRPr lang="en-AU" dirty="0"/>
          </a:p>
          <a:p>
            <a:pPr marL="1798638" lvl="0" indent="-1662113">
              <a:buNone/>
            </a:pPr>
            <a:r>
              <a:rPr lang="en-AU" b="1" dirty="0"/>
              <a:t>Earth Fault:</a:t>
            </a:r>
            <a:r>
              <a:rPr lang="en-AU" dirty="0"/>
              <a:t>	when a live conductor comes in contact with conductive parts which are ‘earthed’. Usually due to insulation failure. The current that flows will be of a lower value than the ‘Prospective Short Circuit Current’ as the earth fault loop impedance will be higher than the cable impedance of a phase to phase fault. </a:t>
            </a:r>
          </a:p>
        </p:txBody>
      </p:sp>
    </p:spTree>
    <p:extLst>
      <p:ext uri="{BB962C8B-B14F-4D97-AF65-F5344CB8AC3E}">
        <p14:creationId xmlns:p14="http://schemas.microsoft.com/office/powerpoint/2010/main" val="42729295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37683262"/>
              </p:ext>
            </p:extLst>
          </p:nvPr>
        </p:nvGraphicFramePr>
        <p:xfrm>
          <a:off x="825910" y="1445342"/>
          <a:ext cx="7713406" cy="4822723"/>
        </p:xfrm>
        <a:graphic>
          <a:graphicData uri="http://schemas.openxmlformats.org/drawingml/2006/table">
            <a:tbl>
              <a:tblPr firstRow="1" firstCol="1" lastRow="1" lastCol="1" bandRow="1" bandCol="1">
                <a:tableStyleId>{5C22544A-7EE6-4342-B048-85BDC9FD1C3A}</a:tableStyleId>
              </a:tblPr>
              <a:tblGrid>
                <a:gridCol w="7713406">
                  <a:extLst>
                    <a:ext uri="{9D8B030D-6E8A-4147-A177-3AD203B41FA5}">
                      <a16:colId xmlns:a16="http://schemas.microsoft.com/office/drawing/2014/main" val="20000"/>
                    </a:ext>
                  </a:extLst>
                </a:gridCol>
              </a:tblGrid>
              <a:tr h="1590579">
                <a:tc>
                  <a:txBody>
                    <a:bodyPr/>
                    <a:lstStyle/>
                    <a:p>
                      <a:pPr marL="185420" indent="-180340" algn="l">
                        <a:spcBef>
                          <a:spcPts val="600"/>
                        </a:spcBef>
                        <a:spcAft>
                          <a:spcPts val="600"/>
                        </a:spcAft>
                      </a:pPr>
                      <a:r>
                        <a:rPr lang="en-AU" sz="1800" dirty="0">
                          <a:effectLst/>
                        </a:rPr>
                        <a:t>1. Calculate the prospective short circuit current for a 500kVA 400V supply authority distribution transformer with percentage impedance of 5%.</a:t>
                      </a:r>
                      <a:endParaRPr lang="en-AU" sz="1800" dirty="0">
                        <a:effectLst/>
                        <a:latin typeface="Verdana"/>
                        <a:ea typeface="Calibri"/>
                        <a:cs typeface="Times New Roman"/>
                      </a:endParaRPr>
                    </a:p>
                  </a:txBody>
                  <a:tcPr marL="68580" marR="68580" marT="107950" marB="107950"/>
                </a:tc>
                <a:extLst>
                  <a:ext uri="{0D108BD9-81ED-4DB2-BD59-A6C34878D82A}">
                    <a16:rowId xmlns:a16="http://schemas.microsoft.com/office/drawing/2014/main" val="10000"/>
                  </a:ext>
                </a:extLst>
              </a:tr>
              <a:tr h="3232144">
                <a:tc>
                  <a:txBody>
                    <a:bodyPr/>
                    <a:lstStyle/>
                    <a:p>
                      <a:pPr algn="just">
                        <a:lnSpc>
                          <a:spcPct val="200000"/>
                        </a:lnSpc>
                        <a:spcBef>
                          <a:spcPts val="0"/>
                        </a:spcBef>
                        <a:spcAft>
                          <a:spcPts val="0"/>
                        </a:spcAft>
                      </a:pPr>
                      <a:r>
                        <a:rPr lang="en-AU" sz="1600" dirty="0">
                          <a:effectLst/>
                          <a:latin typeface="+mn-lt"/>
                        </a:rPr>
                        <a:t> </a:t>
                      </a:r>
                    </a:p>
                    <a:p>
                      <a:pPr algn="just">
                        <a:lnSpc>
                          <a:spcPct val="200000"/>
                        </a:lnSpc>
                        <a:spcBef>
                          <a:spcPts val="0"/>
                        </a:spcBef>
                        <a:spcAft>
                          <a:spcPts val="0"/>
                        </a:spcAft>
                      </a:pPr>
                      <a:endParaRPr lang="en-AU" sz="1600" dirty="0">
                        <a:effectLst/>
                        <a:latin typeface="+mn-lt"/>
                        <a:ea typeface="Calibri"/>
                        <a:cs typeface="Times New Roman"/>
                      </a:endParaRPr>
                    </a:p>
                    <a:p>
                      <a:pPr algn="just">
                        <a:lnSpc>
                          <a:spcPct val="200000"/>
                        </a:lnSpc>
                        <a:spcBef>
                          <a:spcPts val="0"/>
                        </a:spcBef>
                        <a:spcAft>
                          <a:spcPts val="0"/>
                        </a:spcAft>
                      </a:pPr>
                      <a:r>
                        <a:rPr lang="en-AU" sz="1800" dirty="0">
                          <a:effectLst/>
                          <a:latin typeface="+mn-lt"/>
                          <a:ea typeface="Calibri"/>
                          <a:cs typeface="Times New Roman"/>
                        </a:rPr>
                        <a:t>                =    </a:t>
                      </a:r>
                      <a:r>
                        <a:rPr lang="en-AU" sz="1800" u="sng" dirty="0">
                          <a:effectLst/>
                          <a:latin typeface="+mn-lt"/>
                          <a:ea typeface="Calibri"/>
                          <a:cs typeface="Times New Roman"/>
                        </a:rPr>
                        <a:t>100 x 500 x 10</a:t>
                      </a:r>
                      <a:r>
                        <a:rPr lang="en-AU" sz="1800" u="sng" baseline="30000" dirty="0">
                          <a:effectLst/>
                          <a:latin typeface="+mn-lt"/>
                          <a:ea typeface="Calibri"/>
                          <a:cs typeface="Times New Roman"/>
                        </a:rPr>
                        <a:t>3</a:t>
                      </a:r>
                    </a:p>
                    <a:p>
                      <a:pPr algn="just">
                        <a:lnSpc>
                          <a:spcPct val="100000"/>
                        </a:lnSpc>
                        <a:spcBef>
                          <a:spcPts val="0"/>
                        </a:spcBef>
                        <a:spcAft>
                          <a:spcPts val="0"/>
                        </a:spcAft>
                      </a:pPr>
                      <a:r>
                        <a:rPr lang="en-AU" sz="1800" dirty="0">
                          <a:effectLst/>
                          <a:latin typeface="+mn-lt"/>
                          <a:ea typeface="Calibri"/>
                          <a:cs typeface="Times New Roman"/>
                        </a:rPr>
                        <a:t>                      </a:t>
                      </a:r>
                      <a:r>
                        <a:rPr lang="en-AU" sz="1800" baseline="0" dirty="0">
                          <a:effectLst/>
                          <a:latin typeface="+mn-lt"/>
                          <a:ea typeface="Calibri"/>
                          <a:cs typeface="Times New Roman"/>
                        </a:rPr>
                        <a:t>  </a:t>
                      </a:r>
                      <a:r>
                        <a:rPr lang="en-AU" sz="1800" dirty="0">
                          <a:effectLst/>
                          <a:latin typeface="+mn-lt"/>
                          <a:ea typeface="Calibri"/>
                          <a:cs typeface="Times New Roman"/>
                        </a:rPr>
                        <a:t>5 x √3 x 400</a:t>
                      </a:r>
                    </a:p>
                    <a:p>
                      <a:pPr algn="just">
                        <a:lnSpc>
                          <a:spcPct val="100000"/>
                        </a:lnSpc>
                        <a:spcBef>
                          <a:spcPts val="0"/>
                        </a:spcBef>
                        <a:spcAft>
                          <a:spcPts val="0"/>
                        </a:spcAft>
                      </a:pPr>
                      <a:endParaRPr lang="en-AU" sz="1800" dirty="0">
                        <a:effectLst/>
                        <a:latin typeface="+mn-lt"/>
                        <a:ea typeface="Calibri"/>
                        <a:cs typeface="Times New Roman"/>
                      </a:endParaRPr>
                    </a:p>
                    <a:p>
                      <a:pPr algn="just">
                        <a:lnSpc>
                          <a:spcPct val="100000"/>
                        </a:lnSpc>
                        <a:spcBef>
                          <a:spcPts val="0"/>
                        </a:spcBef>
                        <a:spcAft>
                          <a:spcPts val="0"/>
                        </a:spcAft>
                      </a:pPr>
                      <a:r>
                        <a:rPr lang="en-AU" sz="1800" dirty="0">
                          <a:effectLst/>
                          <a:latin typeface="+mn-lt"/>
                          <a:ea typeface="Calibri"/>
                          <a:cs typeface="Times New Roman"/>
                        </a:rPr>
                        <a:t>                </a:t>
                      </a:r>
                      <a:r>
                        <a:rPr lang="en-AU" sz="1800" dirty="0">
                          <a:solidFill>
                            <a:srgbClr val="FF0000"/>
                          </a:solidFill>
                          <a:effectLst/>
                          <a:latin typeface="+mn-lt"/>
                          <a:ea typeface="Calibri"/>
                          <a:cs typeface="Times New Roman"/>
                        </a:rPr>
                        <a:t>=   14.4 kA</a:t>
                      </a:r>
                    </a:p>
                    <a:p>
                      <a:pPr algn="just">
                        <a:lnSpc>
                          <a:spcPct val="200000"/>
                        </a:lnSpc>
                        <a:spcBef>
                          <a:spcPts val="0"/>
                        </a:spcBef>
                        <a:spcAft>
                          <a:spcPts val="0"/>
                        </a:spcAft>
                      </a:pPr>
                      <a:endParaRPr lang="en-AU" sz="1600" dirty="0">
                        <a:effectLst/>
                        <a:latin typeface="+mn-lt"/>
                        <a:ea typeface="Calibri"/>
                        <a:cs typeface="Times New Roman"/>
                      </a:endParaRPr>
                    </a:p>
                  </a:txBody>
                  <a:tcPr marL="68580" marR="68580" marT="107950" marB="107950"/>
                </a:tc>
                <a:extLst>
                  <a:ext uri="{0D108BD9-81ED-4DB2-BD59-A6C34878D82A}">
                    <a16:rowId xmlns:a16="http://schemas.microsoft.com/office/drawing/2014/main" val="10001"/>
                  </a:ext>
                </a:extLst>
              </a:tr>
            </a:tbl>
          </a:graphicData>
        </a:graphic>
      </p:graphicFrame>
      <p:sp>
        <p:nvSpPr>
          <p:cNvPr id="3" name="TextBox 2"/>
          <p:cNvSpPr txBox="1"/>
          <p:nvPr/>
        </p:nvSpPr>
        <p:spPr>
          <a:xfrm>
            <a:off x="1209368" y="486697"/>
            <a:ext cx="7329948" cy="461665"/>
          </a:xfrm>
          <a:prstGeom prst="rect">
            <a:avLst/>
          </a:prstGeom>
          <a:noFill/>
        </p:spPr>
        <p:txBody>
          <a:bodyPr wrap="square" rtlCol="0">
            <a:spAutoFit/>
          </a:bodyPr>
          <a:lstStyle/>
          <a:p>
            <a:r>
              <a:rPr lang="en-AU" sz="2400" b="1" dirty="0">
                <a:solidFill>
                  <a:srgbClr val="FF0000"/>
                </a:solidFill>
              </a:rPr>
              <a:t>ACTIVITY 10 – Prospective short circuit current</a:t>
            </a:r>
          </a:p>
        </p:txBody>
      </p:sp>
      <p:graphicFrame>
        <p:nvGraphicFramePr>
          <p:cNvPr id="8" name="Object 7"/>
          <p:cNvGraphicFramePr>
            <a:graphicFrameLocks noChangeAspect="1"/>
          </p:cNvGraphicFramePr>
          <p:nvPr>
            <p:extLst>
              <p:ext uri="{D42A27DB-BD31-4B8C-83A1-F6EECF244321}">
                <p14:modId xmlns:p14="http://schemas.microsoft.com/office/powerpoint/2010/main" val="3700931039"/>
              </p:ext>
            </p:extLst>
          </p:nvPr>
        </p:nvGraphicFramePr>
        <p:xfrm>
          <a:off x="1555676" y="3069091"/>
          <a:ext cx="2573872" cy="839231"/>
        </p:xfrm>
        <a:graphic>
          <a:graphicData uri="http://schemas.openxmlformats.org/presentationml/2006/ole">
            <mc:AlternateContent xmlns:mc="http://schemas.openxmlformats.org/markup-compatibility/2006">
              <mc:Choice xmlns:v="urn:schemas-microsoft-com:vml" Requires="v">
                <p:oleObj name="Equation" r:id="rId2" imgW="1371600" imgH="469900" progId="Equation.3">
                  <p:embed/>
                </p:oleObj>
              </mc:Choice>
              <mc:Fallback>
                <p:oleObj name="Equation" r:id="rId2" imgW="1371600" imgH="469900" progId="Equation.3">
                  <p:embed/>
                  <p:pic>
                    <p:nvPicPr>
                      <p:cNvPr id="8" name="Object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676" y="3069091"/>
                        <a:ext cx="2573872" cy="83923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058308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283292" y="904875"/>
            <a:ext cx="4152900" cy="5048250"/>
          </a:xfrm>
          <a:prstGeom prst="rect">
            <a:avLst/>
          </a:prstGeom>
          <a:noFill/>
          <a:ln w="9525">
            <a:noFill/>
            <a:miter lim="800000"/>
            <a:headEnd/>
            <a:tailEnd/>
          </a:ln>
        </p:spPr>
      </p:pic>
      <p:sp>
        <p:nvSpPr>
          <p:cNvPr id="7" name="TextBox 6"/>
          <p:cNvSpPr txBox="1"/>
          <p:nvPr/>
        </p:nvSpPr>
        <p:spPr>
          <a:xfrm>
            <a:off x="4807974" y="412955"/>
            <a:ext cx="3923071" cy="369332"/>
          </a:xfrm>
          <a:prstGeom prst="rect">
            <a:avLst/>
          </a:prstGeom>
          <a:noFill/>
        </p:spPr>
        <p:txBody>
          <a:bodyPr wrap="square" rtlCol="0">
            <a:spAutoFit/>
          </a:bodyPr>
          <a:lstStyle/>
          <a:p>
            <a:endParaRPr lang="en-AU" dirty="0"/>
          </a:p>
        </p:txBody>
      </p:sp>
      <p:pic>
        <p:nvPicPr>
          <p:cNvPr id="13314"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3982063" y="597621"/>
            <a:ext cx="4999703" cy="1585140"/>
          </a:xfrm>
          <a:prstGeom prst="rect">
            <a:avLst/>
          </a:prstGeom>
          <a:solidFill>
            <a:srgbClr val="000000">
              <a:shade val="95000"/>
            </a:srgbClr>
          </a:solidFill>
          <a:ln w="9525">
            <a:solidFill>
              <a:srgbClr val="FF0000"/>
            </a:solidFill>
            <a:miter lim="800000"/>
            <a:headEnd/>
            <a:tailEnd/>
          </a:ln>
          <a:effectLst>
            <a:outerShdw blurRad="254000" dist="190500" dir="2700000" sy="90000" algn="bl" rotWithShape="0">
              <a:srgbClr val="000000">
                <a:alpha val="40000"/>
              </a:srgbClr>
            </a:outerShdw>
          </a:effectLst>
        </p:spPr>
      </p:pic>
      <p:pic>
        <p:nvPicPr>
          <p:cNvPr id="13315" name="Picture 3"/>
          <p:cNvPicPr>
            <a:picLocks noChangeAspect="1" noChangeArrowheads="1"/>
          </p:cNvPicPr>
          <p:nvPr/>
        </p:nvPicPr>
        <p:blipFill>
          <a:blip r:embed="rId5" cstate="print">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4248711" y="4533773"/>
            <a:ext cx="4836294" cy="1645802"/>
          </a:xfrm>
          <a:prstGeom prst="rect">
            <a:avLst/>
          </a:prstGeom>
          <a:solidFill>
            <a:srgbClr val="000000">
              <a:shade val="95000"/>
            </a:srgbClr>
          </a:solidFill>
          <a:ln w="9525">
            <a:solidFill>
              <a:srgbClr val="FF0000"/>
            </a:solidFill>
            <a:miter lim="800000"/>
            <a:headEnd/>
            <a:tailEnd/>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2772878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4181" y="1305342"/>
            <a:ext cx="8273845" cy="4893647"/>
          </a:xfrm>
          <a:prstGeom prst="rect">
            <a:avLst/>
          </a:prstGeom>
        </p:spPr>
        <p:txBody>
          <a:bodyPr wrap="square">
            <a:spAutoFit/>
          </a:bodyPr>
          <a:lstStyle/>
          <a:p>
            <a:r>
              <a:rPr lang="en-AU" sz="2400" dirty="0"/>
              <a:t>The worked example above shows how as the prospective short circuit (P.S.C.) decreases as the location at which the fault occurs moves away from the supply transformer. The greater the distance from the supply transformer, the higher the impedance of the cable and the lower the prospective short circuit current that can flow at that location.</a:t>
            </a:r>
          </a:p>
          <a:p>
            <a:endParaRPr lang="en-AU" sz="2400" dirty="0"/>
          </a:p>
          <a:p>
            <a:endParaRPr lang="en-AU" sz="2400" dirty="0"/>
          </a:p>
          <a:p>
            <a:r>
              <a:rPr lang="en-AU" sz="2400" dirty="0"/>
              <a:t>When selecting short circuit protection devices, the devices breaking capacity or “kA” rating, must be higher than the prospective short circuit current; otherwise the device may not be able to interrupt the fault or may be damaged in the process.</a:t>
            </a:r>
          </a:p>
        </p:txBody>
      </p:sp>
    </p:spTree>
    <p:extLst>
      <p:ext uri="{BB962C8B-B14F-4D97-AF65-F5344CB8AC3E}">
        <p14:creationId xmlns:p14="http://schemas.microsoft.com/office/powerpoint/2010/main" val="28387829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339213" y="1740310"/>
            <a:ext cx="3421625" cy="4041059"/>
          </a:xfrm>
          <a:prstGeom prst="rect">
            <a:avLst/>
          </a:prstGeom>
          <a:noFill/>
          <a:ln w="9525">
            <a:noFill/>
            <a:miter lim="800000"/>
            <a:headEnd/>
            <a:tailEnd/>
          </a:ln>
        </p:spPr>
      </p:pic>
      <p:pic>
        <p:nvPicPr>
          <p:cNvPr id="3" name="Picture 2"/>
          <p:cNvPicPr/>
          <p:nvPr/>
        </p:nvPicPr>
        <p:blipFill>
          <a:blip r:embed="rId3" cstate="print"/>
          <a:srcRect/>
          <a:stretch>
            <a:fillRect/>
          </a:stretch>
        </p:blipFill>
        <p:spPr bwMode="auto">
          <a:xfrm>
            <a:off x="4129548" y="1740310"/>
            <a:ext cx="4807975" cy="4041059"/>
          </a:xfrm>
          <a:prstGeom prst="rect">
            <a:avLst/>
          </a:prstGeom>
          <a:noFill/>
          <a:ln w="9525">
            <a:noFill/>
            <a:miter lim="800000"/>
            <a:headEnd/>
            <a:tailEnd/>
          </a:ln>
        </p:spPr>
      </p:pic>
      <p:sp>
        <p:nvSpPr>
          <p:cNvPr id="4" name="TextBox 3"/>
          <p:cNvSpPr txBox="1"/>
          <p:nvPr/>
        </p:nvSpPr>
        <p:spPr>
          <a:xfrm>
            <a:off x="339213" y="176981"/>
            <a:ext cx="8052619" cy="1200329"/>
          </a:xfrm>
          <a:prstGeom prst="rect">
            <a:avLst/>
          </a:prstGeom>
          <a:noFill/>
        </p:spPr>
        <p:txBody>
          <a:bodyPr wrap="square" rtlCol="0">
            <a:spAutoFit/>
          </a:bodyPr>
          <a:lstStyle/>
          <a:p>
            <a:pPr algn="ctr"/>
            <a:r>
              <a:rPr lang="en-AU" sz="2400" b="1" dirty="0">
                <a:solidFill>
                  <a:srgbClr val="FF0000"/>
                </a:solidFill>
              </a:rPr>
              <a:t>Example of a protective device with a breaking capacity lower than the prospective short circuit current</a:t>
            </a:r>
          </a:p>
        </p:txBody>
      </p:sp>
    </p:spTree>
    <p:extLst>
      <p:ext uri="{BB962C8B-B14F-4D97-AF65-F5344CB8AC3E}">
        <p14:creationId xmlns:p14="http://schemas.microsoft.com/office/powerpoint/2010/main" val="38176582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53512759"/>
              </p:ext>
            </p:extLst>
          </p:nvPr>
        </p:nvGraphicFramePr>
        <p:xfrm>
          <a:off x="481627" y="2076769"/>
          <a:ext cx="8244347" cy="4276584"/>
        </p:xfrm>
        <a:graphic>
          <a:graphicData uri="http://schemas.openxmlformats.org/drawingml/2006/table">
            <a:tbl>
              <a:tblPr firstRow="1" firstCol="1" lastRow="1" lastCol="1" bandRow="1" bandCol="1">
                <a:tableStyleId>{5C22544A-7EE6-4342-B048-85BDC9FD1C3A}</a:tableStyleId>
              </a:tblPr>
              <a:tblGrid>
                <a:gridCol w="8244347">
                  <a:extLst>
                    <a:ext uri="{9D8B030D-6E8A-4147-A177-3AD203B41FA5}">
                      <a16:colId xmlns:a16="http://schemas.microsoft.com/office/drawing/2014/main" val="20000"/>
                    </a:ext>
                  </a:extLst>
                </a:gridCol>
              </a:tblGrid>
              <a:tr h="492818">
                <a:tc>
                  <a:txBody>
                    <a:bodyPr/>
                    <a:lstStyle/>
                    <a:p>
                      <a:pPr marL="185420" indent="-180340" algn="l">
                        <a:spcBef>
                          <a:spcPts val="600"/>
                        </a:spcBef>
                        <a:spcAft>
                          <a:spcPts val="0"/>
                        </a:spcAft>
                      </a:pPr>
                      <a:r>
                        <a:rPr lang="en-AU" sz="1600" dirty="0">
                          <a:effectLst/>
                        </a:rPr>
                        <a:t>1. Calculate the impedance of the supply at the point of supply shown in figure 10.</a:t>
                      </a:r>
                      <a:endParaRPr lang="en-AU" sz="1600" dirty="0">
                        <a:effectLst/>
                        <a:latin typeface="Verdana"/>
                        <a:ea typeface="Calibri"/>
                        <a:cs typeface="Times New Roman"/>
                      </a:endParaRPr>
                    </a:p>
                  </a:txBody>
                  <a:tcPr marL="68580" marR="68580" marT="107950" marB="1079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90000"/>
                      </a:schemeClr>
                    </a:solidFill>
                  </a:tcPr>
                </a:tc>
                <a:extLst>
                  <a:ext uri="{0D108BD9-81ED-4DB2-BD59-A6C34878D82A}">
                    <a16:rowId xmlns:a16="http://schemas.microsoft.com/office/drawing/2014/main" val="10000"/>
                  </a:ext>
                </a:extLst>
              </a:tr>
              <a:tr h="925781">
                <a:tc>
                  <a:txBody>
                    <a:bodyPr/>
                    <a:lstStyle/>
                    <a:p>
                      <a:pPr algn="just">
                        <a:lnSpc>
                          <a:spcPct val="200000"/>
                        </a:lnSpc>
                        <a:spcBef>
                          <a:spcPts val="1200"/>
                        </a:spcBef>
                        <a:spcAft>
                          <a:spcPts val="600"/>
                        </a:spcAft>
                      </a:pPr>
                      <a:r>
                        <a:rPr lang="en-AU" sz="1600" dirty="0">
                          <a:effectLst/>
                        </a:rPr>
                        <a:t> </a:t>
                      </a:r>
                      <a:endParaRPr lang="en-AU" sz="1600" dirty="0">
                        <a:effectLst/>
                        <a:latin typeface="Verdana"/>
                        <a:ea typeface="Calibri"/>
                        <a:cs typeface="Times New Roman"/>
                      </a:endParaRPr>
                    </a:p>
                  </a:txBody>
                  <a:tcPr marL="68580" marR="68580" marT="107950" marB="10795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65423">
                <a:tc>
                  <a:txBody>
                    <a:bodyPr/>
                    <a:lstStyle/>
                    <a:p>
                      <a:pPr marL="177165" indent="-177165" algn="l">
                        <a:spcBef>
                          <a:spcPts val="600"/>
                        </a:spcBef>
                        <a:spcAft>
                          <a:spcPts val="600"/>
                        </a:spcAft>
                      </a:pPr>
                      <a:r>
                        <a:rPr lang="en-AU" sz="1600" dirty="0">
                          <a:effectLst/>
                        </a:rPr>
                        <a:t>2. Calculate the impedance of the active conductor of the consumers mains in figure 10 using table 35 of AS3008.1.1 (use 90</a:t>
                      </a:r>
                      <a:r>
                        <a:rPr lang="en-AU" sz="1600" baseline="30000" dirty="0">
                          <a:effectLst/>
                        </a:rPr>
                        <a:t>0</a:t>
                      </a:r>
                      <a:r>
                        <a:rPr lang="en-AU" sz="1600" dirty="0">
                          <a:effectLst/>
                        </a:rPr>
                        <a:t>C temperature)</a:t>
                      </a:r>
                      <a:endParaRPr lang="en-AU" sz="1600" dirty="0">
                        <a:effectLst/>
                        <a:latin typeface="Verdana"/>
                        <a:ea typeface="Calibri"/>
                        <a:cs typeface="Times New Roman"/>
                      </a:endParaRPr>
                    </a:p>
                  </a:txBody>
                  <a:tcPr marL="68580" marR="68580" marT="107950" marB="1079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90000"/>
                      </a:schemeClr>
                    </a:solidFill>
                  </a:tcPr>
                </a:tc>
                <a:extLst>
                  <a:ext uri="{0D108BD9-81ED-4DB2-BD59-A6C34878D82A}">
                    <a16:rowId xmlns:a16="http://schemas.microsoft.com/office/drawing/2014/main" val="10002"/>
                  </a:ext>
                </a:extLst>
              </a:tr>
              <a:tr h="800756">
                <a:tc>
                  <a:txBody>
                    <a:bodyPr/>
                    <a:lstStyle/>
                    <a:p>
                      <a:pPr algn="just">
                        <a:spcBef>
                          <a:spcPts val="1200"/>
                        </a:spcBef>
                        <a:spcAft>
                          <a:spcPts val="600"/>
                        </a:spcAft>
                      </a:pPr>
                      <a:endParaRPr lang="en-AU" sz="1800" dirty="0">
                        <a:solidFill>
                          <a:srgbClr val="FF0000"/>
                        </a:solidFill>
                        <a:effectLst/>
                        <a:latin typeface="+mn-lt"/>
                        <a:ea typeface="Calibri"/>
                        <a:cs typeface="Times New Roman"/>
                      </a:endParaRPr>
                    </a:p>
                  </a:txBody>
                  <a:tcPr marL="68580" marR="68580" marT="107950" marB="10795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34807">
                <a:tc>
                  <a:txBody>
                    <a:bodyPr/>
                    <a:lstStyle/>
                    <a:p>
                      <a:pPr algn="just">
                        <a:spcBef>
                          <a:spcPts val="600"/>
                        </a:spcBef>
                        <a:spcAft>
                          <a:spcPts val="600"/>
                        </a:spcAft>
                      </a:pPr>
                      <a:r>
                        <a:rPr lang="en-AU" sz="1600" dirty="0">
                          <a:effectLst/>
                        </a:rPr>
                        <a:t>3. Calculate the prospective fault current at the Service protection device.</a:t>
                      </a:r>
                      <a:endParaRPr lang="en-AU" sz="1600" dirty="0">
                        <a:effectLst/>
                        <a:latin typeface="Verdana"/>
                        <a:ea typeface="Calibri"/>
                        <a:cs typeface="Times New Roman"/>
                      </a:endParaRPr>
                    </a:p>
                  </a:txBody>
                  <a:tcPr marL="68580" marR="68580" marT="107950" marB="1079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90000"/>
                      </a:schemeClr>
                    </a:solidFill>
                  </a:tcPr>
                </a:tc>
                <a:extLst>
                  <a:ext uri="{0D108BD9-81ED-4DB2-BD59-A6C34878D82A}">
                    <a16:rowId xmlns:a16="http://schemas.microsoft.com/office/drawing/2014/main" val="10004"/>
                  </a:ext>
                </a:extLst>
              </a:tr>
              <a:tr h="893909">
                <a:tc>
                  <a:txBody>
                    <a:bodyPr/>
                    <a:lstStyle/>
                    <a:p>
                      <a:pPr algn="just">
                        <a:spcBef>
                          <a:spcPts val="1200"/>
                        </a:spcBef>
                        <a:spcAft>
                          <a:spcPts val="600"/>
                        </a:spcAft>
                      </a:pPr>
                      <a:endParaRPr lang="en-AU" sz="1800" dirty="0">
                        <a:solidFill>
                          <a:srgbClr val="FF0000"/>
                        </a:solidFill>
                        <a:effectLst/>
                        <a:latin typeface="+mn-lt"/>
                        <a:ea typeface="Calibri"/>
                        <a:cs typeface="Times New Roman"/>
                      </a:endParaRPr>
                    </a:p>
                  </a:txBody>
                  <a:tcPr marL="68580" marR="68580" marT="107950" marB="10795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5"/>
                  </a:ext>
                </a:extLst>
              </a:tr>
            </a:tbl>
          </a:graphicData>
        </a:graphic>
      </p:graphicFrame>
      <p:sp>
        <p:nvSpPr>
          <p:cNvPr id="4" name="Rectangle 3"/>
          <p:cNvSpPr>
            <a:spLocks noChangeArrowheads="1"/>
          </p:cNvSpPr>
          <p:nvPr/>
        </p:nvSpPr>
        <p:spPr bwMode="auto">
          <a:xfrm>
            <a:off x="1854200" y="1619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5" name="Rectangle 4"/>
          <p:cNvSpPr>
            <a:spLocks noChangeArrowheads="1"/>
          </p:cNvSpPr>
          <p:nvPr/>
        </p:nvSpPr>
        <p:spPr bwMode="auto">
          <a:xfrm>
            <a:off x="1854200" y="161925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 name="TextBox 5"/>
          <p:cNvSpPr txBox="1"/>
          <p:nvPr/>
        </p:nvSpPr>
        <p:spPr>
          <a:xfrm>
            <a:off x="176981" y="308417"/>
            <a:ext cx="5309419" cy="923330"/>
          </a:xfrm>
          <a:prstGeom prst="rect">
            <a:avLst/>
          </a:prstGeom>
          <a:noFill/>
        </p:spPr>
        <p:txBody>
          <a:bodyPr wrap="square" rtlCol="0">
            <a:spAutoFit/>
          </a:bodyPr>
          <a:lstStyle/>
          <a:p>
            <a:pPr lvl="0"/>
            <a:r>
              <a:rPr lang="en-US" b="1" dirty="0">
                <a:solidFill>
                  <a:srgbClr val="FF0000"/>
                </a:solidFill>
                <a:latin typeface="Verdana" pitchFamily="34" charset="0"/>
                <a:ea typeface="Times New Roman" pitchFamily="18" charset="0"/>
                <a:cs typeface="Times New Roman" pitchFamily="18" charset="0"/>
              </a:rPr>
              <a:t>Activity 11 – Selection of </a:t>
            </a:r>
          </a:p>
          <a:p>
            <a:pPr lvl="0"/>
            <a:r>
              <a:rPr lang="en-US" b="1" dirty="0">
                <a:solidFill>
                  <a:srgbClr val="FF0000"/>
                </a:solidFill>
                <a:latin typeface="Verdana" pitchFamily="34" charset="0"/>
                <a:ea typeface="Times New Roman" pitchFamily="18" charset="0"/>
                <a:cs typeface="Times New Roman" pitchFamily="18" charset="0"/>
              </a:rPr>
              <a:t>                          device</a:t>
            </a:r>
            <a:endParaRPr lang="en-US" sz="1000" dirty="0">
              <a:solidFill>
                <a:srgbClr val="FF0000"/>
              </a:solidFill>
              <a:latin typeface="Arial" pitchFamily="34" charset="0"/>
              <a:cs typeface="Arial" pitchFamily="34" charset="0"/>
            </a:endParaRPr>
          </a:p>
          <a:p>
            <a:endParaRPr lang="en-AU" dirty="0"/>
          </a:p>
        </p:txBody>
      </p:sp>
      <p:pic>
        <p:nvPicPr>
          <p:cNvPr id="8" name="Picture 7"/>
          <p:cNvPicPr/>
          <p:nvPr/>
        </p:nvPicPr>
        <p:blipFill>
          <a:blip r:embed="rId2" cstate="print"/>
          <a:srcRect/>
          <a:stretch>
            <a:fillRect/>
          </a:stretch>
        </p:blipFill>
        <p:spPr bwMode="auto">
          <a:xfrm>
            <a:off x="3552313" y="308417"/>
            <a:ext cx="5399957" cy="1473088"/>
          </a:xfrm>
          <a:prstGeom prst="rect">
            <a:avLst/>
          </a:prstGeom>
          <a:noFill/>
          <a:ln w="9525">
            <a:noFill/>
            <a:miter lim="800000"/>
            <a:headEnd/>
            <a:tailEnd/>
          </a:ln>
        </p:spPr>
      </p:pic>
      <p:sp>
        <p:nvSpPr>
          <p:cNvPr id="7" name="TextBox 6"/>
          <p:cNvSpPr txBox="1"/>
          <p:nvPr/>
        </p:nvSpPr>
        <p:spPr>
          <a:xfrm>
            <a:off x="678426" y="2682904"/>
            <a:ext cx="5747774" cy="646331"/>
          </a:xfrm>
          <a:prstGeom prst="rect">
            <a:avLst/>
          </a:prstGeom>
          <a:noFill/>
        </p:spPr>
        <p:txBody>
          <a:bodyPr wrap="square" rtlCol="0">
            <a:spAutoFit/>
          </a:bodyPr>
          <a:lstStyle/>
          <a:p>
            <a:r>
              <a:rPr lang="en-AU" b="1" dirty="0">
                <a:solidFill>
                  <a:srgbClr val="FF0000"/>
                </a:solidFill>
              </a:rPr>
              <a:t>Z</a:t>
            </a:r>
            <a:r>
              <a:rPr lang="en-AU" sz="2400" b="1" baseline="-25000" dirty="0">
                <a:solidFill>
                  <a:srgbClr val="FF0000"/>
                </a:solidFill>
              </a:rPr>
              <a:t>S</a:t>
            </a:r>
            <a:r>
              <a:rPr lang="en-AU" b="1" dirty="0">
                <a:solidFill>
                  <a:srgbClr val="FF0000"/>
                </a:solidFill>
              </a:rPr>
              <a:t> = 230/10 kA </a:t>
            </a:r>
          </a:p>
          <a:p>
            <a:r>
              <a:rPr lang="en-AU" b="1" dirty="0">
                <a:solidFill>
                  <a:srgbClr val="FF0000"/>
                </a:solidFill>
              </a:rPr>
              <a:t>     = 0.023 </a:t>
            </a:r>
            <a:r>
              <a:rPr lang="el-GR" b="1" dirty="0">
                <a:solidFill>
                  <a:srgbClr val="FF0000"/>
                </a:solidFill>
              </a:rPr>
              <a:t>Ω</a:t>
            </a:r>
            <a:endParaRPr lang="en-AU" b="1" dirty="0">
              <a:solidFill>
                <a:srgbClr val="FF0000"/>
              </a:solidFill>
            </a:endParaRPr>
          </a:p>
        </p:txBody>
      </p:sp>
      <p:sp>
        <p:nvSpPr>
          <p:cNvPr id="10" name="TextBox 9"/>
          <p:cNvSpPr txBox="1"/>
          <p:nvPr/>
        </p:nvSpPr>
        <p:spPr>
          <a:xfrm>
            <a:off x="560439" y="4321277"/>
            <a:ext cx="3485350" cy="1000274"/>
          </a:xfrm>
          <a:prstGeom prst="rect">
            <a:avLst/>
          </a:prstGeom>
          <a:noFill/>
        </p:spPr>
        <p:txBody>
          <a:bodyPr wrap="square" rtlCol="0">
            <a:spAutoFit/>
          </a:bodyPr>
          <a:lstStyle/>
          <a:p>
            <a:pPr algn="just">
              <a:spcBef>
                <a:spcPts val="1200"/>
              </a:spcBef>
              <a:spcAft>
                <a:spcPts val="600"/>
              </a:spcAft>
            </a:pPr>
            <a:r>
              <a:rPr lang="en-AU" b="1" dirty="0"/>
              <a:t> </a:t>
            </a:r>
            <a:r>
              <a:rPr lang="en-AU" b="1" dirty="0">
                <a:solidFill>
                  <a:srgbClr val="FF0000"/>
                </a:solidFill>
              </a:rPr>
              <a:t>Z</a:t>
            </a:r>
            <a:r>
              <a:rPr lang="en-AU" sz="2400" b="1" baseline="-25000" dirty="0">
                <a:solidFill>
                  <a:srgbClr val="FF0000"/>
                </a:solidFill>
              </a:rPr>
              <a:t>ACT</a:t>
            </a:r>
            <a:r>
              <a:rPr lang="en-AU" b="1" dirty="0">
                <a:solidFill>
                  <a:srgbClr val="FF0000"/>
                </a:solidFill>
              </a:rPr>
              <a:t> = (1.47 x 20)/</a:t>
            </a:r>
            <a:r>
              <a:rPr lang="en-AU" b="1">
                <a:solidFill>
                  <a:srgbClr val="FF0000"/>
                </a:solidFill>
              </a:rPr>
              <a:t>1000 (t35)</a:t>
            </a:r>
            <a:endParaRPr lang="en-AU" b="1" dirty="0">
              <a:solidFill>
                <a:srgbClr val="FF0000"/>
              </a:solidFill>
            </a:endParaRPr>
          </a:p>
          <a:p>
            <a:pPr algn="just">
              <a:spcBef>
                <a:spcPts val="0"/>
              </a:spcBef>
              <a:spcAft>
                <a:spcPts val="0"/>
              </a:spcAft>
            </a:pPr>
            <a:r>
              <a:rPr lang="en-AU" b="1" dirty="0">
                <a:solidFill>
                  <a:srgbClr val="FF0000"/>
                </a:solidFill>
                <a:ea typeface="Calibri"/>
                <a:cs typeface="Times New Roman"/>
              </a:rPr>
              <a:t>           = 0.0294  </a:t>
            </a:r>
            <a:r>
              <a:rPr lang="el-GR" b="1" dirty="0">
                <a:solidFill>
                  <a:srgbClr val="FF0000"/>
                </a:solidFill>
                <a:ea typeface="Calibri"/>
                <a:cs typeface="Times New Roman"/>
              </a:rPr>
              <a:t>Ω</a:t>
            </a:r>
            <a:r>
              <a:rPr lang="en-AU" b="1" dirty="0">
                <a:solidFill>
                  <a:srgbClr val="FF0000"/>
                </a:solidFill>
                <a:ea typeface="Calibri"/>
                <a:cs typeface="Times New Roman"/>
              </a:rPr>
              <a:t> </a:t>
            </a:r>
          </a:p>
          <a:p>
            <a:endParaRPr lang="en-AU" dirty="0"/>
          </a:p>
        </p:txBody>
      </p:sp>
      <p:sp>
        <p:nvSpPr>
          <p:cNvPr id="11" name="TextBox 10"/>
          <p:cNvSpPr txBox="1"/>
          <p:nvPr/>
        </p:nvSpPr>
        <p:spPr>
          <a:xfrm>
            <a:off x="531026" y="5560142"/>
            <a:ext cx="3613355" cy="723275"/>
          </a:xfrm>
          <a:prstGeom prst="rect">
            <a:avLst/>
          </a:prstGeom>
          <a:noFill/>
        </p:spPr>
        <p:txBody>
          <a:bodyPr wrap="square" rtlCol="0">
            <a:spAutoFit/>
          </a:bodyPr>
          <a:lstStyle/>
          <a:p>
            <a:pPr algn="just">
              <a:spcBef>
                <a:spcPts val="1200"/>
              </a:spcBef>
              <a:spcAft>
                <a:spcPts val="600"/>
              </a:spcAft>
            </a:pPr>
            <a:r>
              <a:rPr lang="en-AU" b="1" dirty="0">
                <a:solidFill>
                  <a:srgbClr val="FF0000"/>
                </a:solidFill>
              </a:rPr>
              <a:t> I</a:t>
            </a:r>
            <a:r>
              <a:rPr lang="en-AU" sz="2400" b="1" baseline="-25000" dirty="0">
                <a:solidFill>
                  <a:srgbClr val="FF0000"/>
                </a:solidFill>
              </a:rPr>
              <a:t>SC</a:t>
            </a:r>
            <a:r>
              <a:rPr lang="en-AU" b="1" dirty="0">
                <a:solidFill>
                  <a:srgbClr val="FF0000"/>
                </a:solidFill>
              </a:rPr>
              <a:t> = 230/(0.023 + 0.029)</a:t>
            </a:r>
          </a:p>
          <a:p>
            <a:pPr algn="just">
              <a:spcBef>
                <a:spcPts val="0"/>
              </a:spcBef>
              <a:spcAft>
                <a:spcPts val="0"/>
              </a:spcAft>
            </a:pPr>
            <a:r>
              <a:rPr lang="en-AU" b="1" dirty="0">
                <a:solidFill>
                  <a:srgbClr val="FF0000"/>
                </a:solidFill>
                <a:ea typeface="Calibri"/>
                <a:cs typeface="Times New Roman"/>
              </a:rPr>
              <a:t>        </a:t>
            </a:r>
            <a:r>
              <a:rPr lang="en-AU" b="1">
                <a:solidFill>
                  <a:srgbClr val="FF0000"/>
                </a:solidFill>
                <a:ea typeface="Calibri"/>
                <a:cs typeface="Times New Roman"/>
              </a:rPr>
              <a:t>= 4.4 </a:t>
            </a:r>
            <a:r>
              <a:rPr lang="en-AU" b="1" dirty="0">
                <a:solidFill>
                  <a:srgbClr val="FF0000"/>
                </a:solidFill>
                <a:ea typeface="Calibri"/>
                <a:cs typeface="Times New Roman"/>
              </a:rPr>
              <a:t>kA</a:t>
            </a:r>
          </a:p>
        </p:txBody>
      </p:sp>
    </p:spTree>
    <p:extLst>
      <p:ext uri="{BB962C8B-B14F-4D97-AF65-F5344CB8AC3E}">
        <p14:creationId xmlns:p14="http://schemas.microsoft.com/office/powerpoint/2010/main" val="2416143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4239" y="315285"/>
            <a:ext cx="9087103"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400" b="1" i="0" u="none" strike="noStrike" cap="none" normalizeH="0" baseline="0" dirty="0">
                <a:ln>
                  <a:noFill/>
                </a:ln>
                <a:solidFill>
                  <a:srgbClr val="FF0000"/>
                </a:solidFill>
                <a:effectLst/>
                <a:latin typeface="Verdana" pitchFamily="34" charset="0"/>
                <a:ea typeface="Calibri" pitchFamily="34" charset="0"/>
                <a:cs typeface="Times New Roman" pitchFamily="18" charset="0"/>
              </a:rPr>
              <a:t>Fault Current Limiters</a:t>
            </a:r>
            <a:endParaRPr kumimoji="0" lang="en-AU" sz="2400" b="0" i="0" u="none" strike="noStrike" cap="none" normalizeH="0" baseline="0" dirty="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b="0" i="0" u="none" strike="noStrike" cap="none" normalizeH="0" baseline="0" dirty="0">
                <a:ln>
                  <a:noFill/>
                </a:ln>
                <a:solidFill>
                  <a:schemeClr val="tx1"/>
                </a:solidFill>
                <a:effectLst/>
                <a:latin typeface="Verdana" pitchFamily="34" charset="0"/>
                <a:ea typeface="Calibri" pitchFamily="34" charset="0"/>
                <a:cs typeface="Times New Roman" pitchFamily="18" charset="0"/>
              </a:rPr>
              <a:t>A Fault Current Limiter (F.C.L.) is a device which limits the prospective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AU" b="0" i="0" u="none" strike="noStrike" cap="none" normalizeH="0" baseline="0" dirty="0">
                <a:ln>
                  <a:noFill/>
                </a:ln>
                <a:solidFill>
                  <a:schemeClr val="tx1"/>
                </a:solidFill>
                <a:effectLst/>
                <a:latin typeface="Verdana" pitchFamily="34" charset="0"/>
                <a:ea typeface="Calibri" pitchFamily="34" charset="0"/>
                <a:cs typeface="Times New Roman" pitchFamily="18" charset="0"/>
              </a:rPr>
              <a:t>fault current when a fault occurs. A suitably rated H.R.C. fuse or fault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AU" b="0" i="0" u="none" strike="noStrike" cap="none" normalizeH="0" baseline="0" dirty="0">
                <a:ln>
                  <a:noFill/>
                </a:ln>
                <a:solidFill>
                  <a:schemeClr val="tx1"/>
                </a:solidFill>
                <a:effectLst/>
                <a:latin typeface="Verdana" pitchFamily="34" charset="0"/>
                <a:ea typeface="Calibri" pitchFamily="34" charset="0"/>
                <a:cs typeface="Times New Roman" pitchFamily="18" charset="0"/>
              </a:rPr>
              <a:t>current limiting circuit breaker is placed “upstream” in series with protection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AU" b="0" i="0" u="none" strike="noStrike" cap="none" normalizeH="0" baseline="0" dirty="0">
                <a:ln>
                  <a:noFill/>
                </a:ln>
                <a:solidFill>
                  <a:schemeClr val="tx1"/>
                </a:solidFill>
                <a:effectLst/>
                <a:latin typeface="Verdana" pitchFamily="34" charset="0"/>
                <a:ea typeface="Calibri" pitchFamily="34" charset="0"/>
                <a:cs typeface="Times New Roman" pitchFamily="18" charset="0"/>
              </a:rPr>
              <a:t> devices which have a lower fault current breaking capacity than the F.C.L. </a:t>
            </a:r>
          </a:p>
          <a:p>
            <a:pPr marL="0" marR="0" lvl="0" indent="0" algn="l" defTabSz="914400" rtl="0" eaLnBrk="0" fontAlgn="base" latinLnBrk="0" hangingPunct="0">
              <a:lnSpc>
                <a:spcPct val="100000"/>
              </a:lnSpc>
              <a:spcBef>
                <a:spcPct val="0"/>
              </a:spcBef>
              <a:spcAft>
                <a:spcPct val="0"/>
              </a:spcAft>
              <a:buClrTx/>
              <a:buSzTx/>
              <a:buFontTx/>
              <a:buNone/>
              <a:tabLst/>
            </a:pPr>
            <a:r>
              <a:rPr kumimoji="0" lang="en-AU" b="0" i="0" u="none" strike="noStrike" cap="none" normalizeH="0" baseline="0" dirty="0">
                <a:ln>
                  <a:noFill/>
                </a:ln>
                <a:solidFill>
                  <a:schemeClr val="tx1"/>
                </a:solidFill>
                <a:effectLst/>
                <a:latin typeface="Verdana" pitchFamily="34" charset="0"/>
                <a:ea typeface="Calibri" pitchFamily="34" charset="0"/>
                <a:cs typeface="Times New Roman" pitchFamily="18" charset="0"/>
              </a:rPr>
              <a:t>This allows the downstream protection devices to be physically smaller and</a:t>
            </a:r>
          </a:p>
          <a:p>
            <a:pPr marL="0" marR="0" lvl="0" indent="0" algn="l" defTabSz="914400" rtl="0" eaLnBrk="0" fontAlgn="base" latinLnBrk="0" hangingPunct="0">
              <a:lnSpc>
                <a:spcPct val="100000"/>
              </a:lnSpc>
              <a:spcBef>
                <a:spcPct val="0"/>
              </a:spcBef>
              <a:spcAft>
                <a:spcPct val="0"/>
              </a:spcAft>
              <a:buClrTx/>
              <a:buSzTx/>
              <a:buFontTx/>
              <a:buNone/>
              <a:tabLst/>
            </a:pPr>
            <a:r>
              <a:rPr kumimoji="0" lang="en-AU" b="0" i="0" u="none" strike="noStrike" cap="none" normalizeH="0" baseline="0" dirty="0">
                <a:ln>
                  <a:noFill/>
                </a:ln>
                <a:solidFill>
                  <a:schemeClr val="tx1"/>
                </a:solidFill>
                <a:effectLst/>
                <a:latin typeface="Verdana" pitchFamily="34" charset="0"/>
                <a:ea typeface="Calibri" pitchFamily="34" charset="0"/>
                <a:cs typeface="Times New Roman" pitchFamily="18" charset="0"/>
              </a:rPr>
              <a:t> </a:t>
            </a:r>
            <a:r>
              <a:rPr kumimoji="0" lang="en-AU" b="0" i="0" u="none" strike="noStrike" cap="none" normalizeH="0" baseline="0">
                <a:ln>
                  <a:noFill/>
                </a:ln>
                <a:solidFill>
                  <a:schemeClr val="tx1"/>
                </a:solidFill>
                <a:effectLst/>
                <a:latin typeface="Verdana" pitchFamily="34" charset="0"/>
                <a:ea typeface="Calibri" pitchFamily="34" charset="0"/>
                <a:cs typeface="Times New Roman" pitchFamily="18" charset="0"/>
              </a:rPr>
              <a:t>cheaper.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b="0" i="0" u="none" strike="noStrike" cap="none" normalizeH="0" baseline="0" dirty="0">
                <a:ln>
                  <a:noFill/>
                </a:ln>
                <a:solidFill>
                  <a:schemeClr val="tx1"/>
                </a:solidFill>
                <a:effectLst/>
                <a:latin typeface="Verdana" pitchFamily="34" charset="0"/>
                <a:ea typeface="Calibri" pitchFamily="34" charset="0"/>
                <a:cs typeface="Times New Roman" pitchFamily="18" charset="0"/>
              </a:rPr>
              <a:t>The fault current limiter protects the downstream protection devices by </a:t>
            </a:r>
          </a:p>
          <a:p>
            <a:pPr marL="0" marR="0" lvl="0" indent="0" algn="l" defTabSz="914400" rtl="0" eaLnBrk="0" fontAlgn="base" latinLnBrk="0" hangingPunct="0">
              <a:lnSpc>
                <a:spcPct val="100000"/>
              </a:lnSpc>
              <a:spcBef>
                <a:spcPct val="0"/>
              </a:spcBef>
              <a:spcAft>
                <a:spcPct val="0"/>
              </a:spcAft>
              <a:buClrTx/>
              <a:buSzTx/>
              <a:buFontTx/>
              <a:buNone/>
              <a:tabLst/>
            </a:pPr>
            <a:r>
              <a:rPr kumimoji="0" lang="en-AU" b="0" i="0" u="none" strike="noStrike" cap="none" normalizeH="0" baseline="0" dirty="0">
                <a:ln>
                  <a:noFill/>
                </a:ln>
                <a:solidFill>
                  <a:schemeClr val="tx1"/>
                </a:solidFill>
                <a:effectLst/>
                <a:latin typeface="Verdana" pitchFamily="34" charset="0"/>
                <a:ea typeface="Calibri" pitchFamily="34" charset="0"/>
                <a:cs typeface="Times New Roman" pitchFamily="18" charset="0"/>
              </a:rPr>
              <a:t>operating before the fault current rises above a value that may damage</a:t>
            </a:r>
          </a:p>
          <a:p>
            <a:pPr marL="0" marR="0" lvl="0" indent="0" algn="l" defTabSz="914400" rtl="0" eaLnBrk="0" fontAlgn="base" latinLnBrk="0" hangingPunct="0">
              <a:lnSpc>
                <a:spcPct val="100000"/>
              </a:lnSpc>
              <a:spcBef>
                <a:spcPct val="0"/>
              </a:spcBef>
              <a:spcAft>
                <a:spcPct val="0"/>
              </a:spcAft>
              <a:buClrTx/>
              <a:buSzTx/>
              <a:buFontTx/>
              <a:buNone/>
              <a:tabLst/>
            </a:pPr>
            <a:r>
              <a:rPr kumimoji="0" lang="en-AU" b="0" i="0" u="none" strike="noStrike" cap="none" normalizeH="0" baseline="0" dirty="0">
                <a:ln>
                  <a:noFill/>
                </a:ln>
                <a:solidFill>
                  <a:schemeClr val="tx1"/>
                </a:solidFill>
                <a:effectLst/>
                <a:latin typeface="Verdana" pitchFamily="34" charset="0"/>
                <a:ea typeface="Calibri" pitchFamily="34" charset="0"/>
                <a:cs typeface="Times New Roman" pitchFamily="18" charset="0"/>
              </a:rPr>
              <a:t> the downstream device. The fault current that flows until the F.C.L.</a:t>
            </a:r>
          </a:p>
          <a:p>
            <a:pPr marL="0" marR="0" lvl="0" indent="0" algn="l" defTabSz="914400" rtl="0" eaLnBrk="0" fontAlgn="base" latinLnBrk="0" hangingPunct="0">
              <a:lnSpc>
                <a:spcPct val="100000"/>
              </a:lnSpc>
              <a:spcBef>
                <a:spcPct val="0"/>
              </a:spcBef>
              <a:spcAft>
                <a:spcPct val="0"/>
              </a:spcAft>
              <a:buClrTx/>
              <a:buSzTx/>
              <a:buFontTx/>
              <a:buNone/>
              <a:tabLst/>
            </a:pPr>
            <a:r>
              <a:rPr kumimoji="0" lang="en-AU" b="0" i="0" u="none" strike="noStrike" cap="none" normalizeH="0" baseline="0" dirty="0">
                <a:ln>
                  <a:noFill/>
                </a:ln>
                <a:solidFill>
                  <a:schemeClr val="tx1"/>
                </a:solidFill>
                <a:effectLst/>
                <a:latin typeface="Verdana" pitchFamily="34" charset="0"/>
                <a:ea typeface="Calibri" pitchFamily="34" charset="0"/>
                <a:cs typeface="Times New Roman" pitchFamily="18" charset="0"/>
              </a:rPr>
              <a:t> operates is known as “let through”, this is shown in figure 11. </a:t>
            </a:r>
          </a:p>
          <a:p>
            <a:pPr marL="0" marR="0" lvl="0" indent="0" algn="l" defTabSz="914400" rtl="0" eaLnBrk="0" fontAlgn="base" latinLnBrk="0" hangingPunct="0">
              <a:lnSpc>
                <a:spcPct val="100000"/>
              </a:lnSpc>
              <a:spcBef>
                <a:spcPct val="0"/>
              </a:spcBef>
              <a:spcAft>
                <a:spcPct val="0"/>
              </a:spcAft>
              <a:buClrTx/>
              <a:buSzTx/>
              <a:buFontTx/>
              <a:buNone/>
              <a:tabLst/>
            </a:pPr>
            <a:r>
              <a:rPr kumimoji="0" lang="en-AU" b="0" i="0" u="none" strike="noStrike" cap="none" normalizeH="0" baseline="0" dirty="0">
                <a:ln>
                  <a:noFill/>
                </a:ln>
                <a:solidFill>
                  <a:schemeClr val="tx1"/>
                </a:solidFill>
                <a:effectLst/>
                <a:latin typeface="Verdana" pitchFamily="34" charset="0"/>
                <a:ea typeface="Calibri" pitchFamily="34" charset="0"/>
                <a:cs typeface="Times New Roman" pitchFamily="18" charset="0"/>
              </a:rPr>
              <a:t>The downstream devices must be capable of interrupting the let through</a:t>
            </a:r>
          </a:p>
          <a:p>
            <a:pPr marL="0" marR="0" lvl="0" indent="0" algn="l" defTabSz="914400" rtl="0" eaLnBrk="0" fontAlgn="base" latinLnBrk="0" hangingPunct="0">
              <a:lnSpc>
                <a:spcPct val="100000"/>
              </a:lnSpc>
              <a:spcBef>
                <a:spcPct val="0"/>
              </a:spcBef>
              <a:spcAft>
                <a:spcPct val="0"/>
              </a:spcAft>
              <a:buClrTx/>
              <a:buSzTx/>
              <a:buFontTx/>
              <a:buNone/>
              <a:tabLst/>
            </a:pPr>
            <a:r>
              <a:rPr kumimoji="0" lang="en-AU" b="0" i="0" u="none" strike="noStrike" cap="none" normalizeH="0" baseline="0" dirty="0">
                <a:ln>
                  <a:noFill/>
                </a:ln>
                <a:solidFill>
                  <a:schemeClr val="tx1"/>
                </a:solidFill>
                <a:effectLst/>
                <a:latin typeface="Verdana" pitchFamily="34" charset="0"/>
                <a:ea typeface="Calibri" pitchFamily="34" charset="0"/>
                <a:cs typeface="Times New Roman" pitchFamily="18" charset="0"/>
              </a:rPr>
              <a:t> current of the upstream device.</a:t>
            </a:r>
            <a:endParaRPr kumimoji="0" lang="en-AU"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b="0" i="0" u="none" strike="noStrike" cap="none" normalizeH="0" baseline="0" dirty="0">
              <a:ln>
                <a:noFill/>
              </a:ln>
              <a:solidFill>
                <a:schemeClr val="tx1"/>
              </a:solidFill>
              <a:effectLst/>
              <a:latin typeface="Arial" pitchFamily="34" charset="0"/>
              <a:cs typeface="Arial" pitchFamily="34" charset="0"/>
            </a:endParaRPr>
          </a:p>
        </p:txBody>
      </p:sp>
      <p:pic>
        <p:nvPicPr>
          <p:cNvPr id="15361" name="Picture 42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7065" y="3988455"/>
            <a:ext cx="3981450" cy="275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1216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2271712" y="1970292"/>
            <a:ext cx="4600575" cy="4657725"/>
          </a:xfrm>
          <a:prstGeom prst="rect">
            <a:avLst/>
          </a:prstGeom>
          <a:noFill/>
          <a:ln w="9525">
            <a:noFill/>
            <a:miter lim="800000"/>
            <a:headEnd/>
            <a:tailEnd/>
          </a:ln>
        </p:spPr>
      </p:pic>
    </p:spTree>
    <p:extLst>
      <p:ext uri="{BB962C8B-B14F-4D97-AF65-F5344CB8AC3E}">
        <p14:creationId xmlns:p14="http://schemas.microsoft.com/office/powerpoint/2010/main" val="34928846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16105640"/>
              </p:ext>
            </p:extLst>
          </p:nvPr>
        </p:nvGraphicFramePr>
        <p:xfrm>
          <a:off x="733425" y="2801936"/>
          <a:ext cx="7077075" cy="3269209"/>
        </p:xfrm>
        <a:graphic>
          <a:graphicData uri="http://schemas.openxmlformats.org/drawingml/2006/table">
            <a:tbl>
              <a:tblPr firstRow="1" firstCol="1" lastRow="1" lastCol="1" bandRow="1" bandCol="1">
                <a:tableStyleId>{5C22544A-7EE6-4342-B048-85BDC9FD1C3A}</a:tableStyleId>
              </a:tblPr>
              <a:tblGrid>
                <a:gridCol w="1511392">
                  <a:extLst>
                    <a:ext uri="{9D8B030D-6E8A-4147-A177-3AD203B41FA5}">
                      <a16:colId xmlns:a16="http://schemas.microsoft.com/office/drawing/2014/main" val="20000"/>
                    </a:ext>
                  </a:extLst>
                </a:gridCol>
                <a:gridCol w="4046046">
                  <a:extLst>
                    <a:ext uri="{9D8B030D-6E8A-4147-A177-3AD203B41FA5}">
                      <a16:colId xmlns:a16="http://schemas.microsoft.com/office/drawing/2014/main" val="20001"/>
                    </a:ext>
                  </a:extLst>
                </a:gridCol>
                <a:gridCol w="1519637">
                  <a:extLst>
                    <a:ext uri="{9D8B030D-6E8A-4147-A177-3AD203B41FA5}">
                      <a16:colId xmlns:a16="http://schemas.microsoft.com/office/drawing/2014/main" val="20002"/>
                    </a:ext>
                  </a:extLst>
                </a:gridCol>
              </a:tblGrid>
              <a:tr h="1374369">
                <a:tc>
                  <a:txBody>
                    <a:bodyPr/>
                    <a:lstStyle/>
                    <a:p>
                      <a:pPr algn="just">
                        <a:spcBef>
                          <a:spcPts val="600"/>
                        </a:spcBef>
                        <a:spcAft>
                          <a:spcPts val="600"/>
                        </a:spcAft>
                      </a:pPr>
                      <a:endParaRPr lang="en-AU" sz="1600" dirty="0">
                        <a:effectLst/>
                        <a:latin typeface="Verdana"/>
                        <a:ea typeface="Calibri"/>
                        <a:cs typeface="Arial"/>
                      </a:endParaRPr>
                    </a:p>
                  </a:txBody>
                  <a:tcPr marL="68580" marR="68580" marT="107950" marB="107950"/>
                </a:tc>
                <a:tc>
                  <a:txBody>
                    <a:bodyPr/>
                    <a:lstStyle/>
                    <a:p>
                      <a:pPr algn="just">
                        <a:spcBef>
                          <a:spcPts val="600"/>
                        </a:spcBef>
                        <a:spcAft>
                          <a:spcPts val="600"/>
                        </a:spcAft>
                      </a:pPr>
                      <a:r>
                        <a:rPr lang="en-AU" sz="1600" dirty="0">
                          <a:effectLst/>
                        </a:rPr>
                        <a:t>Use figure 12 to determine;</a:t>
                      </a:r>
                      <a:endParaRPr lang="en-AU" sz="1600" dirty="0">
                        <a:effectLst/>
                        <a:latin typeface="Verdana"/>
                        <a:ea typeface="Calibri"/>
                        <a:cs typeface="Times New Roman"/>
                      </a:endParaRPr>
                    </a:p>
                  </a:txBody>
                  <a:tcPr marL="68580" marR="68580" marT="107950" marB="107950"/>
                </a:tc>
                <a:tc>
                  <a:txBody>
                    <a:bodyPr/>
                    <a:lstStyle/>
                    <a:p>
                      <a:pPr algn="r">
                        <a:spcBef>
                          <a:spcPts val="600"/>
                        </a:spcBef>
                        <a:spcAft>
                          <a:spcPts val="600"/>
                        </a:spcAft>
                      </a:pPr>
                      <a:endParaRPr lang="en-AU" sz="1200">
                        <a:effectLst/>
                        <a:latin typeface="Verdana"/>
                        <a:ea typeface="Calibri"/>
                        <a:cs typeface="Arial"/>
                      </a:endParaRPr>
                    </a:p>
                  </a:txBody>
                  <a:tcPr marL="68580" marR="68580" marT="107950" marB="107950"/>
                </a:tc>
                <a:extLst>
                  <a:ext uri="{0D108BD9-81ED-4DB2-BD59-A6C34878D82A}">
                    <a16:rowId xmlns:a16="http://schemas.microsoft.com/office/drawing/2014/main" val="10000"/>
                  </a:ext>
                </a:extLst>
              </a:tr>
              <a:tr h="883647">
                <a:tc gridSpan="2">
                  <a:txBody>
                    <a:bodyPr/>
                    <a:lstStyle/>
                    <a:p>
                      <a:pPr marL="275590" indent="-275590" algn="l">
                        <a:spcBef>
                          <a:spcPts val="600"/>
                        </a:spcBef>
                        <a:spcAft>
                          <a:spcPts val="0"/>
                        </a:spcAft>
                        <a:tabLst>
                          <a:tab pos="275590" algn="l"/>
                        </a:tabLst>
                      </a:pPr>
                      <a:r>
                        <a:rPr lang="en-AU" sz="1600">
                          <a:effectLst/>
                        </a:rPr>
                        <a:t>1.   The minimum breaking capacity of a M.C.B protected against a 10kA P.S.C. by a 160A H.R.C. fuse</a:t>
                      </a:r>
                      <a:endParaRPr lang="en-AU" sz="1600">
                        <a:effectLst/>
                        <a:latin typeface="Verdana"/>
                        <a:ea typeface="Calibri"/>
                        <a:cs typeface="Times New Roman"/>
                      </a:endParaRPr>
                    </a:p>
                  </a:txBody>
                  <a:tcPr marL="68580" marR="68580" marT="107950" marB="107950"/>
                </a:tc>
                <a:tc hMerge="1">
                  <a:txBody>
                    <a:bodyPr/>
                    <a:lstStyle/>
                    <a:p>
                      <a:endParaRPr lang="en-AU"/>
                    </a:p>
                  </a:txBody>
                  <a:tcPr/>
                </a:tc>
                <a:tc>
                  <a:txBody>
                    <a:bodyPr/>
                    <a:lstStyle/>
                    <a:p>
                      <a:pPr algn="just">
                        <a:lnSpc>
                          <a:spcPct val="200000"/>
                        </a:lnSpc>
                        <a:spcBef>
                          <a:spcPts val="1200"/>
                        </a:spcBef>
                        <a:spcAft>
                          <a:spcPts val="600"/>
                        </a:spcAft>
                      </a:pPr>
                      <a:r>
                        <a:rPr lang="en-AU" sz="1000" b="1" dirty="0">
                          <a:solidFill>
                            <a:srgbClr val="FF0000"/>
                          </a:solidFill>
                          <a:effectLst/>
                        </a:rPr>
                        <a:t> 9kA</a:t>
                      </a:r>
                      <a:endParaRPr lang="en-AU" sz="1000" b="1" dirty="0">
                        <a:solidFill>
                          <a:srgbClr val="FF0000"/>
                        </a:solidFill>
                        <a:effectLst/>
                        <a:latin typeface="Verdana"/>
                        <a:ea typeface="Calibri"/>
                        <a:cs typeface="Times New Roman"/>
                      </a:endParaRPr>
                    </a:p>
                  </a:txBody>
                  <a:tcPr marL="68580" marR="68580" marT="107950" marB="107950"/>
                </a:tc>
                <a:extLst>
                  <a:ext uri="{0D108BD9-81ED-4DB2-BD59-A6C34878D82A}">
                    <a16:rowId xmlns:a16="http://schemas.microsoft.com/office/drawing/2014/main" val="10001"/>
                  </a:ext>
                </a:extLst>
              </a:tr>
              <a:tr h="883647">
                <a:tc gridSpan="2">
                  <a:txBody>
                    <a:bodyPr/>
                    <a:lstStyle/>
                    <a:p>
                      <a:pPr marL="275590" indent="-275590" algn="l">
                        <a:spcBef>
                          <a:spcPts val="600"/>
                        </a:spcBef>
                        <a:spcAft>
                          <a:spcPts val="0"/>
                        </a:spcAft>
                        <a:tabLst>
                          <a:tab pos="275590" algn="l"/>
                        </a:tabLst>
                      </a:pPr>
                      <a:r>
                        <a:rPr lang="en-AU" sz="1600" dirty="0">
                          <a:effectLst/>
                        </a:rPr>
                        <a:t>2.   The minimum breaking capacity of a M.C.B protected against a 25kA P.S.C. by a 160A H.R.C. fuse</a:t>
                      </a:r>
                      <a:endParaRPr lang="en-AU" sz="1600" dirty="0">
                        <a:effectLst/>
                        <a:latin typeface="Verdana"/>
                        <a:ea typeface="Calibri"/>
                        <a:cs typeface="Times New Roman"/>
                      </a:endParaRPr>
                    </a:p>
                  </a:txBody>
                  <a:tcPr marL="68580" marR="68580" marT="107950" marB="107950"/>
                </a:tc>
                <a:tc hMerge="1">
                  <a:txBody>
                    <a:bodyPr/>
                    <a:lstStyle/>
                    <a:p>
                      <a:endParaRPr lang="en-AU"/>
                    </a:p>
                  </a:txBody>
                  <a:tcPr/>
                </a:tc>
                <a:tc>
                  <a:txBody>
                    <a:bodyPr/>
                    <a:lstStyle/>
                    <a:p>
                      <a:pPr algn="just">
                        <a:lnSpc>
                          <a:spcPct val="200000"/>
                        </a:lnSpc>
                        <a:spcBef>
                          <a:spcPts val="1200"/>
                        </a:spcBef>
                        <a:spcAft>
                          <a:spcPts val="600"/>
                        </a:spcAft>
                      </a:pPr>
                      <a:r>
                        <a:rPr lang="en-AU" sz="1000" dirty="0">
                          <a:effectLst/>
                        </a:rPr>
                        <a:t> </a:t>
                      </a:r>
                      <a:r>
                        <a:rPr lang="en-AU" sz="1000" b="1" dirty="0">
                          <a:solidFill>
                            <a:srgbClr val="FF0000"/>
                          </a:solidFill>
                          <a:effectLst/>
                        </a:rPr>
                        <a:t>12kA</a:t>
                      </a:r>
                      <a:endParaRPr lang="en-AU" sz="1000" b="1" dirty="0">
                        <a:solidFill>
                          <a:srgbClr val="FF0000"/>
                        </a:solidFill>
                        <a:effectLst/>
                        <a:latin typeface="Verdana"/>
                        <a:ea typeface="Calibri"/>
                        <a:cs typeface="Times New Roman"/>
                      </a:endParaRPr>
                    </a:p>
                  </a:txBody>
                  <a:tcPr marL="68580" marR="68580" marT="107950" marB="107950"/>
                </a:tc>
                <a:extLst>
                  <a:ext uri="{0D108BD9-81ED-4DB2-BD59-A6C34878D82A}">
                    <a16:rowId xmlns:a16="http://schemas.microsoft.com/office/drawing/2014/main" val="10002"/>
                  </a:ext>
                </a:extLst>
              </a:tr>
            </a:tbl>
          </a:graphicData>
        </a:graphic>
      </p:graphicFrame>
      <p:pic>
        <p:nvPicPr>
          <p:cNvPr id="13314" name="Picture 874" descr="Description: Read the suggested text or resource_icon"/>
          <p:cNvPicPr>
            <a:picLocks noChangeAspect="1" noChangeArrowheads="1"/>
          </p:cNvPicPr>
          <p:nvPr/>
        </p:nvPicPr>
        <p:blipFill>
          <a:blip r:embed="rId2" cstate="print">
            <a:extLst>
              <a:ext uri="{28A0092B-C50C-407E-A947-70E740481C1C}">
                <a14:useLocalDpi xmlns:a14="http://schemas.microsoft.com/office/drawing/2010/main" val="0"/>
              </a:ext>
            </a:extLst>
          </a:blip>
          <a:srcRect t="12245" b="9813"/>
          <a:stretch>
            <a:fillRect/>
          </a:stretch>
        </p:blipFill>
        <p:spPr bwMode="auto">
          <a:xfrm>
            <a:off x="6503988" y="2916238"/>
            <a:ext cx="1028700" cy="800100"/>
          </a:xfrm>
          <a:prstGeom prst="rect">
            <a:avLst/>
          </a:prstGeom>
          <a:noFill/>
          <a:extLst>
            <a:ext uri="{909E8E84-426E-40DD-AFC4-6F175D3DCCD1}">
              <a14:hiddenFill xmlns:a14="http://schemas.microsoft.com/office/drawing/2010/main">
                <a:solidFill>
                  <a:srgbClr val="FFFFFF"/>
                </a:solidFill>
              </a14:hiddenFill>
            </a:ext>
          </a:extLst>
        </p:spPr>
      </p:pic>
      <p:pic>
        <p:nvPicPr>
          <p:cNvPr id="13313" name="Picture 6" descr="Description: Write a response_icon"/>
          <p:cNvPicPr>
            <a:picLocks noChangeAspect="1" noChangeArrowheads="1"/>
          </p:cNvPicPr>
          <p:nvPr/>
        </p:nvPicPr>
        <p:blipFill>
          <a:blip r:embed="rId3" cstate="print">
            <a:extLst>
              <a:ext uri="{28A0092B-C50C-407E-A947-70E740481C1C}">
                <a14:useLocalDpi xmlns:a14="http://schemas.microsoft.com/office/drawing/2010/main" val="0"/>
              </a:ext>
            </a:extLst>
          </a:blip>
          <a:srcRect t="11732" b="7172"/>
          <a:stretch>
            <a:fillRect/>
          </a:stretch>
        </p:blipFill>
        <p:spPr bwMode="auto">
          <a:xfrm>
            <a:off x="1150938" y="2973388"/>
            <a:ext cx="1028700" cy="838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p:cNvSpPr>
            <a:spLocks noChangeArrowheads="1"/>
          </p:cNvSpPr>
          <p:nvPr/>
        </p:nvSpPr>
        <p:spPr bwMode="auto">
          <a:xfrm>
            <a:off x="1846263" y="32591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 name="Rectangle 4"/>
          <p:cNvSpPr/>
          <p:nvPr/>
        </p:nvSpPr>
        <p:spPr>
          <a:xfrm>
            <a:off x="924347" y="1796534"/>
            <a:ext cx="4475905" cy="369332"/>
          </a:xfrm>
          <a:prstGeom prst="rect">
            <a:avLst/>
          </a:prstGeom>
        </p:spPr>
        <p:txBody>
          <a:bodyPr wrap="none">
            <a:spAutoFit/>
          </a:bodyPr>
          <a:lstStyle/>
          <a:p>
            <a:pPr lvl="0" fontAlgn="base">
              <a:spcBef>
                <a:spcPct val="0"/>
              </a:spcBef>
              <a:spcAft>
                <a:spcPct val="0"/>
              </a:spcAft>
            </a:pPr>
            <a:r>
              <a:rPr lang="en-AU" b="1" dirty="0">
                <a:solidFill>
                  <a:srgbClr val="FF0000"/>
                </a:solidFill>
                <a:latin typeface="Verdana" pitchFamily="34" charset="0"/>
                <a:ea typeface="Times New Roman" pitchFamily="18" charset="0"/>
                <a:cs typeface="Times New Roman" pitchFamily="18" charset="0"/>
              </a:rPr>
              <a:t>Activity 12 – Selection of devices</a:t>
            </a:r>
            <a:endParaRPr lang="en-AU"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496131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AU" dirty="0">
                <a:solidFill>
                  <a:srgbClr val="FF0000"/>
                </a:solidFill>
                <a:effectLst/>
              </a:rPr>
              <a:t>I</a:t>
            </a:r>
            <a:r>
              <a:rPr lang="en-AU" baseline="30000" dirty="0">
                <a:solidFill>
                  <a:srgbClr val="FF0000"/>
                </a:solidFill>
                <a:effectLst/>
              </a:rPr>
              <a:t>2</a:t>
            </a:r>
            <a:r>
              <a:rPr lang="en-AU" dirty="0">
                <a:solidFill>
                  <a:srgbClr val="FF0000"/>
                </a:solidFill>
                <a:effectLst/>
              </a:rPr>
              <a:t>t Charts /Curves</a:t>
            </a:r>
            <a:endParaRPr lang="en-AU" dirty="0">
              <a:solidFill>
                <a:srgbClr val="FF0000"/>
              </a:solidFill>
            </a:endParaRPr>
          </a:p>
        </p:txBody>
      </p:sp>
      <p:sp>
        <p:nvSpPr>
          <p:cNvPr id="5" name="Content Placeholder 4"/>
          <p:cNvSpPr>
            <a:spLocks noGrp="1"/>
          </p:cNvSpPr>
          <p:nvPr>
            <p:ph idx="1"/>
          </p:nvPr>
        </p:nvSpPr>
        <p:spPr>
          <a:xfrm>
            <a:off x="261257" y="1600200"/>
            <a:ext cx="8665029" cy="4709160"/>
          </a:xfrm>
        </p:spPr>
        <p:txBody>
          <a:bodyPr>
            <a:normAutofit fontScale="62500" lnSpcReduction="20000"/>
          </a:bodyPr>
          <a:lstStyle/>
          <a:p>
            <a:r>
              <a:rPr lang="en-AU" dirty="0"/>
              <a:t>Clause 2.5.4.5 of AS3000 states that the energy let through by the circuit protection device must be less than the heat energy required by the cable to raise its insulation temperature to values set by AS3008.1.1 clause 5.5.2. (Table 53).</a:t>
            </a:r>
          </a:p>
          <a:p>
            <a:endParaRPr lang="en-AU" dirty="0"/>
          </a:p>
          <a:p>
            <a:pPr lvl="0"/>
            <a:r>
              <a:rPr lang="en-AU" dirty="0"/>
              <a:t>160</a:t>
            </a:r>
            <a:r>
              <a:rPr lang="en-AU" baseline="30000" dirty="0"/>
              <a:t>0</a:t>
            </a:r>
            <a:r>
              <a:rPr lang="en-AU" dirty="0"/>
              <a:t>C for V75 and V90 insulated cables.</a:t>
            </a:r>
          </a:p>
          <a:p>
            <a:pPr lvl="0"/>
            <a:endParaRPr lang="en-AU" dirty="0"/>
          </a:p>
          <a:p>
            <a:pPr lvl="0"/>
            <a:r>
              <a:rPr lang="en-AU" dirty="0"/>
              <a:t>250</a:t>
            </a:r>
            <a:r>
              <a:rPr lang="en-AU" baseline="30000" dirty="0"/>
              <a:t>0</a:t>
            </a:r>
            <a:r>
              <a:rPr lang="en-AU" dirty="0"/>
              <a:t>C for XLPE (X90) insulated cables.</a:t>
            </a:r>
          </a:p>
          <a:p>
            <a:pPr lvl="0"/>
            <a:endParaRPr lang="en-AU" dirty="0"/>
          </a:p>
          <a:p>
            <a:r>
              <a:rPr lang="en-AU" dirty="0"/>
              <a:t>To simplify the equations a series of constants have been assigned to commonly used cable insulation types in table 52 of AS3008.1.1</a:t>
            </a:r>
          </a:p>
          <a:p>
            <a:endParaRPr lang="en-AU" dirty="0"/>
          </a:p>
          <a:p>
            <a:pPr lvl="0"/>
            <a:r>
              <a:rPr lang="en-AU" dirty="0"/>
              <a:t>111 - to raise the insulation from a maximum normal use temperature of 75</a:t>
            </a:r>
            <a:r>
              <a:rPr lang="en-AU" baseline="30000" dirty="0"/>
              <a:t>0</a:t>
            </a:r>
            <a:r>
              <a:rPr lang="en-AU" dirty="0"/>
              <a:t>C to 160</a:t>
            </a:r>
            <a:r>
              <a:rPr lang="en-AU" baseline="30000" dirty="0"/>
              <a:t>0</a:t>
            </a:r>
            <a:r>
              <a:rPr lang="en-AU" dirty="0"/>
              <a:t>C (V75 and V90).</a:t>
            </a:r>
          </a:p>
          <a:p>
            <a:pPr lvl="0"/>
            <a:endParaRPr lang="en-AU" dirty="0"/>
          </a:p>
          <a:p>
            <a:pPr lvl="0"/>
            <a:r>
              <a:rPr lang="en-AU" dirty="0"/>
              <a:t>143 - to raise the insulation from a maximum normal use temperature of 90</a:t>
            </a:r>
            <a:r>
              <a:rPr lang="en-AU" baseline="30000" dirty="0"/>
              <a:t>0</a:t>
            </a:r>
            <a:r>
              <a:rPr lang="en-AU" dirty="0"/>
              <a:t>C to 250</a:t>
            </a:r>
            <a:r>
              <a:rPr lang="en-AU" baseline="30000" dirty="0"/>
              <a:t>0</a:t>
            </a:r>
            <a:r>
              <a:rPr lang="en-AU" dirty="0"/>
              <a:t>C (X90).</a:t>
            </a:r>
          </a:p>
          <a:p>
            <a:pPr marL="137160" indent="0">
              <a:buNone/>
            </a:pPr>
            <a:endParaRPr lang="en-AU" dirty="0"/>
          </a:p>
        </p:txBody>
      </p:sp>
    </p:spTree>
    <p:extLst>
      <p:ext uri="{BB962C8B-B14F-4D97-AF65-F5344CB8AC3E}">
        <p14:creationId xmlns:p14="http://schemas.microsoft.com/office/powerpoint/2010/main" val="36469518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548542" y="996278"/>
            <a:ext cx="806823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600" b="0" i="0" u="none" strike="noStrike" cap="none" normalizeH="0" baseline="0" dirty="0">
                <a:ln>
                  <a:noFill/>
                </a:ln>
                <a:solidFill>
                  <a:schemeClr val="tx1"/>
                </a:solidFill>
                <a:effectLst/>
                <a:latin typeface="Verdana" pitchFamily="34" charset="0"/>
                <a:ea typeface="Calibri" pitchFamily="34" charset="0"/>
                <a:cs typeface="Times New Roman" pitchFamily="18" charset="0"/>
              </a:rPr>
              <a:t>The time required for the short circuit current to heat the cable to cause the</a:t>
            </a:r>
          </a:p>
          <a:p>
            <a:pPr marL="0" marR="0" lvl="0" indent="0" algn="l" defTabSz="914400" rtl="0" eaLnBrk="1" fontAlgn="base" latinLnBrk="0" hangingPunct="1">
              <a:lnSpc>
                <a:spcPct val="100000"/>
              </a:lnSpc>
              <a:spcBef>
                <a:spcPct val="0"/>
              </a:spcBef>
              <a:spcAft>
                <a:spcPct val="0"/>
              </a:spcAft>
              <a:buClrTx/>
              <a:buSzTx/>
              <a:buFontTx/>
              <a:buNone/>
              <a:tabLst/>
            </a:pPr>
            <a:r>
              <a:rPr kumimoji="0" lang="en-AU" sz="1600" b="0" i="0" u="none" strike="noStrike" cap="none" normalizeH="0" baseline="0" dirty="0">
                <a:ln>
                  <a:noFill/>
                </a:ln>
                <a:solidFill>
                  <a:schemeClr val="tx1"/>
                </a:solidFill>
                <a:effectLst/>
                <a:latin typeface="Verdana" pitchFamily="34" charset="0"/>
                <a:ea typeface="Calibri" pitchFamily="34" charset="0"/>
                <a:cs typeface="Times New Roman" pitchFamily="18" charset="0"/>
              </a:rPr>
              <a:t> insulation to rise from maximum normal use temperature to the maximum</a:t>
            </a:r>
          </a:p>
          <a:p>
            <a:pPr marL="0" marR="0" lvl="0" indent="0" algn="l" defTabSz="914400" rtl="0" eaLnBrk="1" fontAlgn="base" latinLnBrk="0" hangingPunct="1">
              <a:lnSpc>
                <a:spcPct val="100000"/>
              </a:lnSpc>
              <a:spcBef>
                <a:spcPct val="0"/>
              </a:spcBef>
              <a:spcAft>
                <a:spcPct val="0"/>
              </a:spcAft>
              <a:buClrTx/>
              <a:buSzTx/>
              <a:buFontTx/>
              <a:buNone/>
              <a:tabLst/>
            </a:pPr>
            <a:r>
              <a:rPr kumimoji="0" lang="en-AU" sz="1600" b="0" i="0" u="none" strike="noStrike" cap="none" normalizeH="0" baseline="0" dirty="0">
                <a:ln>
                  <a:noFill/>
                </a:ln>
                <a:solidFill>
                  <a:schemeClr val="tx1"/>
                </a:solidFill>
                <a:effectLst/>
                <a:latin typeface="Verdana" pitchFamily="34" charset="0"/>
                <a:ea typeface="Calibri" pitchFamily="34" charset="0"/>
                <a:cs typeface="Times New Roman" pitchFamily="18" charset="0"/>
              </a:rPr>
              <a:t> permissible is calculated by the equation;</a:t>
            </a:r>
            <a:endParaRPr kumimoji="0" lang="en-AU" sz="1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600" b="0" i="0" u="none" strike="noStrike" cap="none" normalizeH="0" baseline="0" dirty="0">
              <a:ln>
                <a:noFill/>
              </a:ln>
              <a:solidFill>
                <a:schemeClr val="tx1"/>
              </a:solidFill>
              <a:effectLst/>
              <a:latin typeface="Arial" pitchFamily="34" charset="0"/>
              <a:cs typeface="Arial" pitchFamily="34" charset="0"/>
            </a:endParaRPr>
          </a:p>
        </p:txBody>
      </p:sp>
      <p:grpSp>
        <p:nvGrpSpPr>
          <p:cNvPr id="5" name="Group 1"/>
          <p:cNvGrpSpPr>
            <a:grpSpLocks/>
          </p:cNvGrpSpPr>
          <p:nvPr/>
        </p:nvGrpSpPr>
        <p:grpSpPr bwMode="auto">
          <a:xfrm>
            <a:off x="3471409" y="2138249"/>
            <a:ext cx="2222500" cy="935038"/>
            <a:chOff x="4334" y="4448"/>
            <a:chExt cx="3500" cy="1473"/>
          </a:xfrm>
        </p:grpSpPr>
        <p:sp>
          <p:nvSpPr>
            <p:cNvPr id="6" name="Rectangle 3"/>
            <p:cNvSpPr>
              <a:spLocks noChangeArrowheads="1"/>
            </p:cNvSpPr>
            <p:nvPr/>
          </p:nvSpPr>
          <p:spPr bwMode="auto">
            <a:xfrm>
              <a:off x="4334" y="4448"/>
              <a:ext cx="3500" cy="147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AU"/>
            </a:p>
          </p:txBody>
        </p:sp>
        <p:graphicFrame>
          <p:nvGraphicFramePr>
            <p:cNvPr id="7" name="Object 6"/>
            <p:cNvGraphicFramePr>
              <a:graphicFrameLocks noChangeAspect="1"/>
            </p:cNvGraphicFramePr>
            <p:nvPr/>
          </p:nvGraphicFramePr>
          <p:xfrm>
            <a:off x="4652" y="4477"/>
            <a:ext cx="2579" cy="1362"/>
          </p:xfrm>
          <a:graphic>
            <a:graphicData uri="http://schemas.openxmlformats.org/presentationml/2006/ole">
              <mc:AlternateContent xmlns:mc="http://schemas.openxmlformats.org/markup-compatibility/2006">
                <mc:Choice xmlns:v="urn:schemas-microsoft-com:vml" Requires="v">
                  <p:oleObj name="Equation" r:id="rId2" imgW="787400" imgH="419100" progId="Equation.3">
                    <p:embed/>
                  </p:oleObj>
                </mc:Choice>
                <mc:Fallback>
                  <p:oleObj name="Equation" r:id="rId2" imgW="787400" imgH="419100" progId="Equation.3">
                    <p:embed/>
                    <p:pic>
                      <p:nvPicPr>
                        <p:cNvPr id="7"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2" y="4477"/>
                          <a:ext cx="2579" cy="1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9" name="Rectangle 8"/>
          <p:cNvSpPr/>
          <p:nvPr/>
        </p:nvSpPr>
        <p:spPr>
          <a:xfrm>
            <a:off x="769257" y="3540806"/>
            <a:ext cx="8098972" cy="1938992"/>
          </a:xfrm>
          <a:prstGeom prst="rect">
            <a:avLst/>
          </a:prstGeom>
        </p:spPr>
        <p:txBody>
          <a:bodyPr wrap="square">
            <a:spAutoFit/>
          </a:bodyPr>
          <a:lstStyle/>
          <a:p>
            <a:r>
              <a:rPr lang="en-AU" dirty="0"/>
              <a:t>where	</a:t>
            </a:r>
          </a:p>
          <a:p>
            <a:pPr>
              <a:spcAft>
                <a:spcPts val="1200"/>
              </a:spcAft>
            </a:pPr>
            <a:r>
              <a:rPr lang="en-AU" dirty="0"/>
              <a:t>	 t =  time duration in seconds</a:t>
            </a:r>
          </a:p>
          <a:p>
            <a:pPr>
              <a:spcAft>
                <a:spcPts val="1200"/>
              </a:spcAft>
            </a:pPr>
            <a:r>
              <a:rPr lang="en-AU" dirty="0"/>
              <a:t>	K =  the constant value obtained from standards (111 for copper V90)</a:t>
            </a:r>
          </a:p>
          <a:p>
            <a:pPr>
              <a:spcAft>
                <a:spcPts val="1200"/>
              </a:spcAft>
            </a:pPr>
            <a:r>
              <a:rPr lang="en-AU" dirty="0"/>
              <a:t>              S  =  the cross sectional area of the conductor in mm</a:t>
            </a:r>
            <a:r>
              <a:rPr lang="en-AU" baseline="30000" dirty="0"/>
              <a:t>2</a:t>
            </a:r>
            <a:r>
              <a:rPr lang="en-AU" dirty="0"/>
              <a:t>.</a:t>
            </a:r>
          </a:p>
          <a:p>
            <a:pPr>
              <a:spcAft>
                <a:spcPts val="1200"/>
              </a:spcAft>
            </a:pPr>
            <a:r>
              <a:rPr lang="en-AU" dirty="0"/>
              <a:t> 	I  =  the short-circuit current in amps (</a:t>
            </a:r>
            <a:r>
              <a:rPr lang="en-AU" dirty="0" err="1"/>
              <a:t>r.m.s</a:t>
            </a:r>
            <a:r>
              <a:rPr lang="en-AU" dirty="0"/>
              <a:t>)</a:t>
            </a:r>
          </a:p>
        </p:txBody>
      </p:sp>
      <p:sp>
        <p:nvSpPr>
          <p:cNvPr id="10" name="Rectangle 9"/>
          <p:cNvSpPr/>
          <p:nvPr/>
        </p:nvSpPr>
        <p:spPr>
          <a:xfrm>
            <a:off x="304800" y="6064963"/>
            <a:ext cx="8839200" cy="369332"/>
          </a:xfrm>
          <a:prstGeom prst="rect">
            <a:avLst/>
          </a:prstGeom>
        </p:spPr>
        <p:txBody>
          <a:bodyPr wrap="square">
            <a:spAutoFit/>
          </a:bodyPr>
          <a:lstStyle/>
          <a:p>
            <a:r>
              <a:rPr lang="en-AU" b="1" dirty="0">
                <a:solidFill>
                  <a:srgbClr val="FF0000"/>
                </a:solidFill>
              </a:rPr>
              <a:t>The circuit protection device must operate in less time than calculated above</a:t>
            </a:r>
          </a:p>
        </p:txBody>
      </p:sp>
    </p:spTree>
    <p:extLst>
      <p:ext uri="{BB962C8B-B14F-4D97-AF65-F5344CB8AC3E}">
        <p14:creationId xmlns:p14="http://schemas.microsoft.com/office/powerpoint/2010/main" val="1715801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3" name="Content Placeholder 2"/>
          <p:cNvSpPr>
            <a:spLocks noGrp="1"/>
          </p:cNvSpPr>
          <p:nvPr>
            <p:ph idx="1"/>
          </p:nvPr>
        </p:nvSpPr>
        <p:spPr/>
        <p:txBody>
          <a:bodyPr/>
          <a:lstStyle/>
          <a:p>
            <a:pPr lvl="0"/>
            <a:r>
              <a:rPr lang="en-AU" b="1" dirty="0">
                <a:latin typeface="Verdana" pitchFamily="34" charset="0"/>
                <a:ea typeface="Calibri" pitchFamily="34" charset="0"/>
                <a:cs typeface="Times New Roman" pitchFamily="18" charset="0"/>
              </a:rPr>
              <a:t>Normal operation</a:t>
            </a:r>
            <a:endParaRPr lang="en-AU" sz="2000" dirty="0">
              <a:latin typeface="Arial" pitchFamily="34" charset="0"/>
              <a:cs typeface="Arial" pitchFamily="34" charset="0"/>
            </a:endParaRPr>
          </a:p>
          <a:p>
            <a:endParaRPr lang="en-AU" dirty="0"/>
          </a:p>
        </p:txBody>
      </p:sp>
      <p:pic>
        <p:nvPicPr>
          <p:cNvPr id="1025" name="Picture 40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636912"/>
            <a:ext cx="8424935"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1351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78431454"/>
              </p:ext>
            </p:extLst>
          </p:nvPr>
        </p:nvGraphicFramePr>
        <p:xfrm>
          <a:off x="246743" y="1097279"/>
          <a:ext cx="8490857" cy="5178972"/>
        </p:xfrm>
        <a:graphic>
          <a:graphicData uri="http://schemas.openxmlformats.org/drawingml/2006/table">
            <a:tbl>
              <a:tblPr firstRow="1" firstCol="1" lastRow="1" lastCol="1" bandRow="1" bandCol="1">
                <a:tableStyleId>{5C22544A-7EE6-4342-B048-85BDC9FD1C3A}</a:tableStyleId>
              </a:tblPr>
              <a:tblGrid>
                <a:gridCol w="3340747">
                  <a:extLst>
                    <a:ext uri="{9D8B030D-6E8A-4147-A177-3AD203B41FA5}">
                      <a16:colId xmlns:a16="http://schemas.microsoft.com/office/drawing/2014/main" val="20000"/>
                    </a:ext>
                  </a:extLst>
                </a:gridCol>
                <a:gridCol w="5150110">
                  <a:extLst>
                    <a:ext uri="{9D8B030D-6E8A-4147-A177-3AD203B41FA5}">
                      <a16:colId xmlns:a16="http://schemas.microsoft.com/office/drawing/2014/main" val="20001"/>
                    </a:ext>
                  </a:extLst>
                </a:gridCol>
              </a:tblGrid>
              <a:tr h="314570">
                <a:tc>
                  <a:txBody>
                    <a:bodyPr/>
                    <a:lstStyle/>
                    <a:p>
                      <a:pPr algn="just">
                        <a:spcBef>
                          <a:spcPts val="600"/>
                        </a:spcBef>
                        <a:spcAft>
                          <a:spcPts val="0"/>
                        </a:spcAft>
                      </a:pPr>
                      <a:r>
                        <a:rPr lang="en-AU" sz="1600" dirty="0">
                          <a:effectLst/>
                        </a:rPr>
                        <a:t>Read AS 3000 clause 2.5.4.5</a:t>
                      </a:r>
                      <a:endParaRPr lang="en-AU" sz="1600" dirty="0">
                        <a:effectLst/>
                        <a:latin typeface="Verdana"/>
                        <a:ea typeface="Calibri"/>
                        <a:cs typeface="Times New Roman"/>
                      </a:endParaRPr>
                    </a:p>
                  </a:txBody>
                  <a:tcPr marL="54098" marR="54098" marT="85154" marB="85154"/>
                </a:tc>
                <a:tc>
                  <a:txBody>
                    <a:bodyPr/>
                    <a:lstStyle/>
                    <a:p>
                      <a:pPr algn="r">
                        <a:spcBef>
                          <a:spcPts val="600"/>
                        </a:spcBef>
                        <a:spcAft>
                          <a:spcPts val="0"/>
                        </a:spcAft>
                      </a:pPr>
                      <a:endParaRPr lang="en-AU" sz="1600">
                        <a:effectLst/>
                        <a:latin typeface="Verdana"/>
                        <a:ea typeface="Calibri"/>
                        <a:cs typeface="Arial"/>
                      </a:endParaRPr>
                    </a:p>
                  </a:txBody>
                  <a:tcPr marL="54098" marR="54098" marT="85154" marB="85154"/>
                </a:tc>
                <a:extLst>
                  <a:ext uri="{0D108BD9-81ED-4DB2-BD59-A6C34878D82A}">
                    <a16:rowId xmlns:a16="http://schemas.microsoft.com/office/drawing/2014/main" val="10000"/>
                  </a:ext>
                </a:extLst>
              </a:tr>
              <a:tr h="530961">
                <a:tc gridSpan="2">
                  <a:txBody>
                    <a:bodyPr/>
                    <a:lstStyle/>
                    <a:p>
                      <a:pPr algn="just">
                        <a:spcBef>
                          <a:spcPts val="600"/>
                        </a:spcBef>
                        <a:spcAft>
                          <a:spcPts val="0"/>
                        </a:spcAft>
                      </a:pPr>
                      <a:r>
                        <a:rPr lang="en-AU" sz="1600" dirty="0">
                          <a:effectLst/>
                        </a:rPr>
                        <a:t>Calculate the time required for the short circuit current to heat the cable to cause the insulation to rise from maximum normal use temperature to the maximum permissible for the following copper cables.</a:t>
                      </a:r>
                      <a:endParaRPr lang="en-AU" sz="1600" dirty="0">
                        <a:effectLst/>
                        <a:latin typeface="Verdana"/>
                        <a:ea typeface="Calibri"/>
                        <a:cs typeface="Times New Roman"/>
                      </a:endParaRPr>
                    </a:p>
                  </a:txBody>
                  <a:tcPr marL="54098" marR="54098" marT="85154" marB="85154"/>
                </a:tc>
                <a:tc hMerge="1">
                  <a:txBody>
                    <a:bodyPr/>
                    <a:lstStyle/>
                    <a:p>
                      <a:endParaRPr lang="en-AU"/>
                    </a:p>
                  </a:txBody>
                  <a:tcPr/>
                </a:tc>
                <a:extLst>
                  <a:ext uri="{0D108BD9-81ED-4DB2-BD59-A6C34878D82A}">
                    <a16:rowId xmlns:a16="http://schemas.microsoft.com/office/drawing/2014/main" val="10001"/>
                  </a:ext>
                </a:extLst>
              </a:tr>
              <a:tr h="965749">
                <a:tc>
                  <a:txBody>
                    <a:bodyPr/>
                    <a:lstStyle/>
                    <a:p>
                      <a:pPr marL="195580" indent="-195580" algn="l">
                        <a:spcBef>
                          <a:spcPts val="600"/>
                        </a:spcBef>
                        <a:spcAft>
                          <a:spcPts val="0"/>
                        </a:spcAft>
                      </a:pPr>
                      <a:r>
                        <a:rPr lang="en-AU" sz="1600">
                          <a:effectLst/>
                        </a:rPr>
                        <a:t>1. 1.5 mm</a:t>
                      </a:r>
                      <a:r>
                        <a:rPr lang="en-AU" sz="1600" baseline="30000">
                          <a:effectLst/>
                        </a:rPr>
                        <a:t>2 </a:t>
                      </a:r>
                      <a:r>
                        <a:rPr lang="en-AU" sz="1600">
                          <a:effectLst/>
                        </a:rPr>
                        <a:t>V75 I</a:t>
                      </a:r>
                      <a:r>
                        <a:rPr lang="en-AU" sz="1600" baseline="-25000">
                          <a:effectLst/>
                        </a:rPr>
                        <a:t>SC</a:t>
                      </a:r>
                      <a:r>
                        <a:rPr lang="en-AU" sz="1600">
                          <a:effectLst/>
                        </a:rPr>
                        <a:t> = 1.5kA</a:t>
                      </a:r>
                    </a:p>
                    <a:p>
                      <a:pPr marL="195580" indent="-195580" algn="l">
                        <a:spcBef>
                          <a:spcPts val="600"/>
                        </a:spcBef>
                        <a:spcAft>
                          <a:spcPts val="0"/>
                        </a:spcAft>
                      </a:pPr>
                      <a:r>
                        <a:rPr lang="en-AU" sz="1600">
                          <a:effectLst/>
                        </a:rPr>
                        <a:t> </a:t>
                      </a:r>
                      <a:endParaRPr lang="en-AU" sz="1600">
                        <a:effectLst/>
                        <a:latin typeface="Verdana"/>
                        <a:ea typeface="Calibri"/>
                        <a:cs typeface="Times New Roman"/>
                      </a:endParaRPr>
                    </a:p>
                  </a:txBody>
                  <a:tcPr marL="54098" marR="54098" marT="85154" marB="85154"/>
                </a:tc>
                <a:tc>
                  <a:txBody>
                    <a:bodyPr/>
                    <a:lstStyle/>
                    <a:p>
                      <a:pPr algn="just">
                        <a:lnSpc>
                          <a:spcPct val="100000"/>
                        </a:lnSpc>
                        <a:spcBef>
                          <a:spcPts val="0"/>
                        </a:spcBef>
                        <a:spcAft>
                          <a:spcPts val="0"/>
                        </a:spcAft>
                      </a:pPr>
                      <a:endParaRPr lang="en-AU" sz="1800" dirty="0">
                        <a:solidFill>
                          <a:srgbClr val="FF0000"/>
                        </a:solidFill>
                        <a:effectLst/>
                        <a:latin typeface="Verdana"/>
                        <a:ea typeface="Calibri"/>
                        <a:cs typeface="Times New Roman"/>
                      </a:endParaRPr>
                    </a:p>
                  </a:txBody>
                  <a:tcPr marL="54098" marR="54098" marT="85154" marB="85154"/>
                </a:tc>
                <a:extLst>
                  <a:ext uri="{0D108BD9-81ED-4DB2-BD59-A6C34878D82A}">
                    <a16:rowId xmlns:a16="http://schemas.microsoft.com/office/drawing/2014/main" val="10002"/>
                  </a:ext>
                </a:extLst>
              </a:tr>
              <a:tr h="965749">
                <a:tc>
                  <a:txBody>
                    <a:bodyPr/>
                    <a:lstStyle/>
                    <a:p>
                      <a:pPr marL="195580" indent="-195580" algn="l">
                        <a:spcBef>
                          <a:spcPts val="600"/>
                        </a:spcBef>
                        <a:spcAft>
                          <a:spcPts val="0"/>
                        </a:spcAft>
                      </a:pPr>
                      <a:r>
                        <a:rPr lang="en-AU" sz="1600" dirty="0">
                          <a:effectLst/>
                        </a:rPr>
                        <a:t>2. 2.5 mm</a:t>
                      </a:r>
                      <a:r>
                        <a:rPr lang="en-AU" sz="1600" baseline="30000" dirty="0">
                          <a:effectLst/>
                        </a:rPr>
                        <a:t>2 </a:t>
                      </a:r>
                      <a:r>
                        <a:rPr lang="en-AU" sz="1600" dirty="0">
                          <a:effectLst/>
                        </a:rPr>
                        <a:t>V90 I</a:t>
                      </a:r>
                      <a:r>
                        <a:rPr lang="en-AU" sz="1600" baseline="-25000" dirty="0">
                          <a:effectLst/>
                        </a:rPr>
                        <a:t>SC</a:t>
                      </a:r>
                      <a:r>
                        <a:rPr lang="en-AU" sz="1600" dirty="0">
                          <a:effectLst/>
                        </a:rPr>
                        <a:t> = 1.5kA</a:t>
                      </a:r>
                    </a:p>
                    <a:p>
                      <a:pPr marL="195580" indent="-195580" algn="l">
                        <a:spcBef>
                          <a:spcPts val="600"/>
                        </a:spcBef>
                        <a:spcAft>
                          <a:spcPts val="0"/>
                        </a:spcAft>
                      </a:pPr>
                      <a:r>
                        <a:rPr lang="en-AU" sz="1600" dirty="0">
                          <a:effectLst/>
                        </a:rPr>
                        <a:t> </a:t>
                      </a:r>
                      <a:endParaRPr lang="en-AU" sz="1600" dirty="0">
                        <a:effectLst/>
                        <a:latin typeface="Verdana"/>
                        <a:ea typeface="Calibri"/>
                        <a:cs typeface="Times New Roman"/>
                      </a:endParaRPr>
                    </a:p>
                  </a:txBody>
                  <a:tcPr marL="54098" marR="54098" marT="85154" marB="85154"/>
                </a:tc>
                <a:tc>
                  <a:txBody>
                    <a:bodyPr/>
                    <a:lstStyle/>
                    <a:p>
                      <a:pPr algn="just">
                        <a:lnSpc>
                          <a:spcPct val="200000"/>
                        </a:lnSpc>
                        <a:spcBef>
                          <a:spcPts val="600"/>
                        </a:spcBef>
                        <a:spcAft>
                          <a:spcPts val="600"/>
                        </a:spcAft>
                      </a:pPr>
                      <a:r>
                        <a:rPr lang="en-AU" sz="1600" dirty="0">
                          <a:effectLst/>
                        </a:rPr>
                        <a:t> </a:t>
                      </a:r>
                      <a:endParaRPr lang="en-AU" sz="1600" dirty="0">
                        <a:effectLst/>
                        <a:latin typeface="Verdana"/>
                        <a:ea typeface="Calibri"/>
                        <a:cs typeface="Times New Roman"/>
                      </a:endParaRPr>
                    </a:p>
                  </a:txBody>
                  <a:tcPr marL="54098" marR="54098" marT="85154" marB="85154"/>
                </a:tc>
                <a:extLst>
                  <a:ext uri="{0D108BD9-81ED-4DB2-BD59-A6C34878D82A}">
                    <a16:rowId xmlns:a16="http://schemas.microsoft.com/office/drawing/2014/main" val="10003"/>
                  </a:ext>
                </a:extLst>
              </a:tr>
              <a:tr h="965749">
                <a:tc>
                  <a:txBody>
                    <a:bodyPr/>
                    <a:lstStyle/>
                    <a:p>
                      <a:pPr marL="195580" indent="-195580" algn="l">
                        <a:spcBef>
                          <a:spcPts val="600"/>
                        </a:spcBef>
                        <a:spcAft>
                          <a:spcPts val="0"/>
                        </a:spcAft>
                      </a:pPr>
                      <a:r>
                        <a:rPr lang="en-AU" sz="1600">
                          <a:effectLst/>
                        </a:rPr>
                        <a:t>3. 16 mm</a:t>
                      </a:r>
                      <a:r>
                        <a:rPr lang="en-AU" sz="1600" baseline="30000">
                          <a:effectLst/>
                        </a:rPr>
                        <a:t>2 </a:t>
                      </a:r>
                      <a:r>
                        <a:rPr lang="en-AU" sz="1600">
                          <a:effectLst/>
                        </a:rPr>
                        <a:t>X90 I</a:t>
                      </a:r>
                      <a:r>
                        <a:rPr lang="en-AU" sz="1600" baseline="-25000">
                          <a:effectLst/>
                        </a:rPr>
                        <a:t>SC</a:t>
                      </a:r>
                      <a:r>
                        <a:rPr lang="en-AU" sz="1600">
                          <a:effectLst/>
                        </a:rPr>
                        <a:t> = 8kA</a:t>
                      </a:r>
                      <a:endParaRPr lang="en-AU" sz="1600">
                        <a:effectLst/>
                        <a:latin typeface="Verdana"/>
                        <a:ea typeface="Calibri"/>
                        <a:cs typeface="Times New Roman"/>
                      </a:endParaRPr>
                    </a:p>
                  </a:txBody>
                  <a:tcPr marL="54098" marR="54098" marT="85154" marB="85154"/>
                </a:tc>
                <a:tc>
                  <a:txBody>
                    <a:bodyPr/>
                    <a:lstStyle/>
                    <a:p>
                      <a:pPr algn="just">
                        <a:lnSpc>
                          <a:spcPct val="200000"/>
                        </a:lnSpc>
                        <a:spcBef>
                          <a:spcPts val="600"/>
                        </a:spcBef>
                        <a:spcAft>
                          <a:spcPts val="600"/>
                        </a:spcAft>
                      </a:pPr>
                      <a:r>
                        <a:rPr lang="en-AU" sz="1600" dirty="0">
                          <a:effectLst/>
                        </a:rPr>
                        <a:t> </a:t>
                      </a:r>
                      <a:endParaRPr lang="en-AU" sz="1600" dirty="0">
                        <a:effectLst/>
                        <a:latin typeface="Verdana"/>
                        <a:ea typeface="Calibri"/>
                        <a:cs typeface="Times New Roman"/>
                      </a:endParaRPr>
                    </a:p>
                  </a:txBody>
                  <a:tcPr marL="54098" marR="54098" marT="85154" marB="85154"/>
                </a:tc>
                <a:extLst>
                  <a:ext uri="{0D108BD9-81ED-4DB2-BD59-A6C34878D82A}">
                    <a16:rowId xmlns:a16="http://schemas.microsoft.com/office/drawing/2014/main" val="10004"/>
                  </a:ext>
                </a:extLst>
              </a:tr>
              <a:tr h="965749">
                <a:tc>
                  <a:txBody>
                    <a:bodyPr/>
                    <a:lstStyle/>
                    <a:p>
                      <a:pPr marL="195580" indent="-195580" algn="l">
                        <a:spcBef>
                          <a:spcPts val="600"/>
                        </a:spcBef>
                        <a:spcAft>
                          <a:spcPts val="0"/>
                        </a:spcAft>
                      </a:pPr>
                      <a:r>
                        <a:rPr lang="en-AU" sz="1600">
                          <a:effectLst/>
                        </a:rPr>
                        <a:t>4. 120 mm</a:t>
                      </a:r>
                      <a:r>
                        <a:rPr lang="en-AU" sz="1600" baseline="30000">
                          <a:effectLst/>
                        </a:rPr>
                        <a:t>2 </a:t>
                      </a:r>
                      <a:r>
                        <a:rPr lang="en-AU" sz="1600">
                          <a:effectLst/>
                        </a:rPr>
                        <a:t>X90 I</a:t>
                      </a:r>
                      <a:r>
                        <a:rPr lang="en-AU" sz="1600" baseline="-25000">
                          <a:effectLst/>
                        </a:rPr>
                        <a:t>SC</a:t>
                      </a:r>
                      <a:r>
                        <a:rPr lang="en-AU" sz="1600">
                          <a:effectLst/>
                        </a:rPr>
                        <a:t> = 35kA</a:t>
                      </a:r>
                      <a:endParaRPr lang="en-AU" sz="1600">
                        <a:effectLst/>
                        <a:latin typeface="Verdana"/>
                        <a:ea typeface="Calibri"/>
                        <a:cs typeface="Times New Roman"/>
                      </a:endParaRPr>
                    </a:p>
                  </a:txBody>
                  <a:tcPr marL="54098" marR="54098" marT="85154" marB="85154"/>
                </a:tc>
                <a:tc>
                  <a:txBody>
                    <a:bodyPr/>
                    <a:lstStyle/>
                    <a:p>
                      <a:pPr algn="just">
                        <a:lnSpc>
                          <a:spcPct val="200000"/>
                        </a:lnSpc>
                        <a:spcBef>
                          <a:spcPts val="600"/>
                        </a:spcBef>
                        <a:spcAft>
                          <a:spcPts val="600"/>
                        </a:spcAft>
                      </a:pPr>
                      <a:r>
                        <a:rPr lang="en-AU" sz="1600" dirty="0">
                          <a:effectLst/>
                        </a:rPr>
                        <a:t> </a:t>
                      </a:r>
                      <a:endParaRPr lang="en-AU" sz="1600" dirty="0">
                        <a:effectLst/>
                        <a:latin typeface="Verdana"/>
                        <a:ea typeface="Calibri"/>
                        <a:cs typeface="Times New Roman"/>
                      </a:endParaRPr>
                    </a:p>
                  </a:txBody>
                  <a:tcPr marL="54098" marR="54098" marT="85154" marB="85154"/>
                </a:tc>
                <a:extLst>
                  <a:ext uri="{0D108BD9-81ED-4DB2-BD59-A6C34878D82A}">
                    <a16:rowId xmlns:a16="http://schemas.microsoft.com/office/drawing/2014/main" val="10005"/>
                  </a:ext>
                </a:extLst>
              </a:tr>
            </a:tbl>
          </a:graphicData>
        </a:graphic>
      </p:graphicFrame>
      <p:sp>
        <p:nvSpPr>
          <p:cNvPr id="4" name="Rectangle 4"/>
          <p:cNvSpPr>
            <a:spLocks noChangeArrowheads="1"/>
          </p:cNvSpPr>
          <p:nvPr/>
        </p:nvSpPr>
        <p:spPr bwMode="auto">
          <a:xfrm>
            <a:off x="2422525" y="1597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5" name="Rectangle 5"/>
          <p:cNvSpPr>
            <a:spLocks noChangeArrowheads="1"/>
          </p:cNvSpPr>
          <p:nvPr/>
        </p:nvSpPr>
        <p:spPr bwMode="auto">
          <a:xfrm>
            <a:off x="2422525" y="1597025"/>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 name="Rectangle 5"/>
          <p:cNvSpPr/>
          <p:nvPr/>
        </p:nvSpPr>
        <p:spPr>
          <a:xfrm>
            <a:off x="420914" y="173949"/>
            <a:ext cx="7924799" cy="923330"/>
          </a:xfrm>
          <a:prstGeom prst="rect">
            <a:avLst/>
          </a:prstGeom>
        </p:spPr>
        <p:txBody>
          <a:bodyPr wrap="square">
            <a:spAutoFit/>
          </a:bodyPr>
          <a:lstStyle/>
          <a:p>
            <a:pPr lvl="0"/>
            <a:r>
              <a:rPr lang="en-US" b="1" dirty="0">
                <a:solidFill>
                  <a:srgbClr val="FF0000"/>
                </a:solidFill>
                <a:latin typeface="Verdana" pitchFamily="34" charset="0"/>
                <a:ea typeface="Times New Roman" pitchFamily="18" charset="0"/>
                <a:cs typeface="Times New Roman" pitchFamily="18" charset="0"/>
              </a:rPr>
              <a:t>Activity 13 - AS3000 requirements- Protection against short circuit current</a:t>
            </a:r>
            <a:endParaRPr lang="en-US" sz="1000" dirty="0">
              <a:solidFill>
                <a:srgbClr val="FF0000"/>
              </a:solidFill>
              <a:latin typeface="Arial" pitchFamily="34" charset="0"/>
              <a:cs typeface="Arial" pitchFamily="34" charset="0"/>
            </a:endParaRPr>
          </a:p>
          <a:p>
            <a:r>
              <a:rPr lang="en-US" b="1" dirty="0">
                <a:latin typeface="Verdana" pitchFamily="34" charset="0"/>
                <a:ea typeface="Times New Roman" pitchFamily="18" charset="0"/>
                <a:cs typeface="Times New Roman" pitchFamily="18" charset="0"/>
              </a:rPr>
              <a:t> </a:t>
            </a:r>
            <a:endParaRPr lang="en-AU" dirty="0"/>
          </a:p>
        </p:txBody>
      </p:sp>
      <p:sp>
        <p:nvSpPr>
          <p:cNvPr id="8" name="TextBox 7"/>
          <p:cNvSpPr txBox="1"/>
          <p:nvPr/>
        </p:nvSpPr>
        <p:spPr>
          <a:xfrm>
            <a:off x="4296216" y="2594040"/>
            <a:ext cx="3628572" cy="646331"/>
          </a:xfrm>
          <a:prstGeom prst="rect">
            <a:avLst/>
          </a:prstGeom>
          <a:noFill/>
        </p:spPr>
        <p:txBody>
          <a:bodyPr wrap="square" rtlCol="0">
            <a:spAutoFit/>
          </a:bodyPr>
          <a:lstStyle/>
          <a:p>
            <a:pPr algn="just">
              <a:lnSpc>
                <a:spcPct val="100000"/>
              </a:lnSpc>
              <a:spcBef>
                <a:spcPts val="0"/>
              </a:spcBef>
              <a:spcAft>
                <a:spcPts val="0"/>
              </a:spcAft>
            </a:pPr>
            <a:r>
              <a:rPr lang="en-AU" b="1" dirty="0">
                <a:solidFill>
                  <a:srgbClr val="FF0000"/>
                </a:solidFill>
              </a:rPr>
              <a:t> t = </a:t>
            </a:r>
            <a:r>
              <a:rPr lang="en-AU" b="1" u="sng" dirty="0">
                <a:solidFill>
                  <a:srgbClr val="FF0000"/>
                </a:solidFill>
              </a:rPr>
              <a:t>111</a:t>
            </a:r>
            <a:r>
              <a:rPr lang="en-AU" b="1" u="sng" baseline="30000" dirty="0">
                <a:solidFill>
                  <a:srgbClr val="FF0000"/>
                </a:solidFill>
              </a:rPr>
              <a:t>2</a:t>
            </a:r>
            <a:r>
              <a:rPr lang="en-AU" b="1" u="sng" dirty="0">
                <a:solidFill>
                  <a:srgbClr val="FF0000"/>
                </a:solidFill>
              </a:rPr>
              <a:t> x 1.5</a:t>
            </a:r>
            <a:r>
              <a:rPr lang="en-AU" b="1" u="sng" baseline="30000" dirty="0">
                <a:solidFill>
                  <a:srgbClr val="FF0000"/>
                </a:solidFill>
              </a:rPr>
              <a:t>2</a:t>
            </a:r>
            <a:r>
              <a:rPr lang="en-AU" b="1" dirty="0">
                <a:solidFill>
                  <a:srgbClr val="FF0000"/>
                </a:solidFill>
              </a:rPr>
              <a:t>  = 0.0123 s</a:t>
            </a:r>
          </a:p>
          <a:p>
            <a:pPr algn="just">
              <a:lnSpc>
                <a:spcPct val="100000"/>
              </a:lnSpc>
              <a:spcBef>
                <a:spcPts val="0"/>
              </a:spcBef>
              <a:spcAft>
                <a:spcPts val="0"/>
              </a:spcAft>
            </a:pPr>
            <a:r>
              <a:rPr lang="en-AU" b="1" dirty="0">
                <a:solidFill>
                  <a:srgbClr val="FF0000"/>
                </a:solidFill>
              </a:rPr>
              <a:t>            1500</a:t>
            </a:r>
            <a:r>
              <a:rPr lang="en-AU" b="1" baseline="30000" dirty="0">
                <a:solidFill>
                  <a:srgbClr val="FF0000"/>
                </a:solidFill>
              </a:rPr>
              <a:t>2</a:t>
            </a:r>
          </a:p>
        </p:txBody>
      </p:sp>
      <p:sp>
        <p:nvSpPr>
          <p:cNvPr id="12" name="TextBox 11"/>
          <p:cNvSpPr txBox="1"/>
          <p:nvPr/>
        </p:nvSpPr>
        <p:spPr>
          <a:xfrm>
            <a:off x="4303476" y="3530196"/>
            <a:ext cx="3628572" cy="646331"/>
          </a:xfrm>
          <a:prstGeom prst="rect">
            <a:avLst/>
          </a:prstGeom>
          <a:noFill/>
        </p:spPr>
        <p:txBody>
          <a:bodyPr wrap="square" rtlCol="0">
            <a:spAutoFit/>
          </a:bodyPr>
          <a:lstStyle/>
          <a:p>
            <a:pPr algn="just">
              <a:lnSpc>
                <a:spcPct val="100000"/>
              </a:lnSpc>
              <a:spcBef>
                <a:spcPts val="0"/>
              </a:spcBef>
              <a:spcAft>
                <a:spcPts val="0"/>
              </a:spcAft>
            </a:pPr>
            <a:r>
              <a:rPr lang="en-AU" b="1" dirty="0">
                <a:solidFill>
                  <a:srgbClr val="FF0000"/>
                </a:solidFill>
              </a:rPr>
              <a:t> t = </a:t>
            </a:r>
            <a:r>
              <a:rPr lang="en-AU" b="1" u="sng" dirty="0">
                <a:solidFill>
                  <a:srgbClr val="FF0000"/>
                </a:solidFill>
              </a:rPr>
              <a:t>111</a:t>
            </a:r>
            <a:r>
              <a:rPr lang="en-AU" b="1" u="sng" baseline="30000" dirty="0">
                <a:solidFill>
                  <a:srgbClr val="FF0000"/>
                </a:solidFill>
              </a:rPr>
              <a:t>2</a:t>
            </a:r>
            <a:r>
              <a:rPr lang="en-AU" b="1" u="sng" dirty="0">
                <a:solidFill>
                  <a:srgbClr val="FF0000"/>
                </a:solidFill>
              </a:rPr>
              <a:t> x 2.5</a:t>
            </a:r>
            <a:r>
              <a:rPr lang="en-AU" b="1" u="sng" baseline="30000" dirty="0">
                <a:solidFill>
                  <a:srgbClr val="FF0000"/>
                </a:solidFill>
              </a:rPr>
              <a:t>2</a:t>
            </a:r>
            <a:r>
              <a:rPr lang="en-AU" b="1" dirty="0">
                <a:solidFill>
                  <a:srgbClr val="FF0000"/>
                </a:solidFill>
              </a:rPr>
              <a:t>  = 0.0342 s</a:t>
            </a:r>
          </a:p>
          <a:p>
            <a:pPr algn="just">
              <a:lnSpc>
                <a:spcPct val="100000"/>
              </a:lnSpc>
              <a:spcBef>
                <a:spcPts val="0"/>
              </a:spcBef>
              <a:spcAft>
                <a:spcPts val="0"/>
              </a:spcAft>
            </a:pPr>
            <a:r>
              <a:rPr lang="en-AU" b="1" dirty="0">
                <a:solidFill>
                  <a:srgbClr val="FF0000"/>
                </a:solidFill>
              </a:rPr>
              <a:t>            1500</a:t>
            </a:r>
            <a:r>
              <a:rPr lang="en-AU" b="1" baseline="30000" dirty="0">
                <a:solidFill>
                  <a:srgbClr val="FF0000"/>
                </a:solidFill>
              </a:rPr>
              <a:t>2</a:t>
            </a:r>
          </a:p>
        </p:txBody>
      </p:sp>
      <p:sp>
        <p:nvSpPr>
          <p:cNvPr id="13" name="TextBox 12"/>
          <p:cNvSpPr txBox="1"/>
          <p:nvPr/>
        </p:nvSpPr>
        <p:spPr>
          <a:xfrm>
            <a:off x="4347018" y="4517148"/>
            <a:ext cx="3628572" cy="646331"/>
          </a:xfrm>
          <a:prstGeom prst="rect">
            <a:avLst/>
          </a:prstGeom>
          <a:noFill/>
        </p:spPr>
        <p:txBody>
          <a:bodyPr wrap="square" rtlCol="0">
            <a:spAutoFit/>
          </a:bodyPr>
          <a:lstStyle/>
          <a:p>
            <a:pPr algn="just">
              <a:lnSpc>
                <a:spcPct val="100000"/>
              </a:lnSpc>
              <a:spcBef>
                <a:spcPts val="0"/>
              </a:spcBef>
              <a:spcAft>
                <a:spcPts val="0"/>
              </a:spcAft>
            </a:pPr>
            <a:r>
              <a:rPr lang="en-AU" b="1" dirty="0">
                <a:solidFill>
                  <a:srgbClr val="FF0000"/>
                </a:solidFill>
              </a:rPr>
              <a:t> t = </a:t>
            </a:r>
            <a:r>
              <a:rPr lang="en-AU" b="1" u="sng" dirty="0">
                <a:solidFill>
                  <a:srgbClr val="FF0000"/>
                </a:solidFill>
              </a:rPr>
              <a:t>143</a:t>
            </a:r>
            <a:r>
              <a:rPr lang="en-AU" b="1" u="sng" baseline="30000" dirty="0">
                <a:solidFill>
                  <a:srgbClr val="FF0000"/>
                </a:solidFill>
              </a:rPr>
              <a:t>2</a:t>
            </a:r>
            <a:r>
              <a:rPr lang="en-AU" b="1" u="sng" dirty="0">
                <a:solidFill>
                  <a:srgbClr val="FF0000"/>
                </a:solidFill>
              </a:rPr>
              <a:t> x 16</a:t>
            </a:r>
            <a:r>
              <a:rPr lang="en-AU" b="1" u="sng" baseline="30000" dirty="0">
                <a:solidFill>
                  <a:srgbClr val="FF0000"/>
                </a:solidFill>
              </a:rPr>
              <a:t>2</a:t>
            </a:r>
            <a:r>
              <a:rPr lang="en-AU" b="1" dirty="0">
                <a:solidFill>
                  <a:srgbClr val="FF0000"/>
                </a:solidFill>
              </a:rPr>
              <a:t>  = 0.0818 s</a:t>
            </a:r>
          </a:p>
          <a:p>
            <a:pPr algn="just">
              <a:lnSpc>
                <a:spcPct val="100000"/>
              </a:lnSpc>
              <a:spcBef>
                <a:spcPts val="0"/>
              </a:spcBef>
              <a:spcAft>
                <a:spcPts val="0"/>
              </a:spcAft>
            </a:pPr>
            <a:r>
              <a:rPr lang="en-AU" b="1" dirty="0">
                <a:solidFill>
                  <a:srgbClr val="FF0000"/>
                </a:solidFill>
              </a:rPr>
              <a:t>            8000</a:t>
            </a:r>
            <a:r>
              <a:rPr lang="en-AU" b="1" baseline="30000" dirty="0">
                <a:solidFill>
                  <a:srgbClr val="FF0000"/>
                </a:solidFill>
              </a:rPr>
              <a:t>2</a:t>
            </a:r>
          </a:p>
        </p:txBody>
      </p:sp>
      <p:sp>
        <p:nvSpPr>
          <p:cNvPr id="14" name="TextBox 13"/>
          <p:cNvSpPr txBox="1"/>
          <p:nvPr/>
        </p:nvSpPr>
        <p:spPr>
          <a:xfrm>
            <a:off x="4390560" y="5576670"/>
            <a:ext cx="3628572" cy="646331"/>
          </a:xfrm>
          <a:prstGeom prst="rect">
            <a:avLst/>
          </a:prstGeom>
          <a:noFill/>
        </p:spPr>
        <p:txBody>
          <a:bodyPr wrap="square" rtlCol="0">
            <a:spAutoFit/>
          </a:bodyPr>
          <a:lstStyle/>
          <a:p>
            <a:pPr algn="just">
              <a:lnSpc>
                <a:spcPct val="100000"/>
              </a:lnSpc>
              <a:spcBef>
                <a:spcPts val="0"/>
              </a:spcBef>
              <a:spcAft>
                <a:spcPts val="0"/>
              </a:spcAft>
            </a:pPr>
            <a:r>
              <a:rPr lang="en-AU" b="1" dirty="0">
                <a:solidFill>
                  <a:srgbClr val="FF0000"/>
                </a:solidFill>
              </a:rPr>
              <a:t> t = </a:t>
            </a:r>
            <a:r>
              <a:rPr lang="en-AU" b="1" u="sng" dirty="0">
                <a:solidFill>
                  <a:srgbClr val="FF0000"/>
                </a:solidFill>
              </a:rPr>
              <a:t>143</a:t>
            </a:r>
            <a:r>
              <a:rPr lang="en-AU" b="1" u="sng" baseline="30000" dirty="0">
                <a:solidFill>
                  <a:srgbClr val="FF0000"/>
                </a:solidFill>
              </a:rPr>
              <a:t>2</a:t>
            </a:r>
            <a:r>
              <a:rPr lang="en-AU" b="1" u="sng" dirty="0">
                <a:solidFill>
                  <a:srgbClr val="FF0000"/>
                </a:solidFill>
              </a:rPr>
              <a:t> x 120</a:t>
            </a:r>
            <a:r>
              <a:rPr lang="en-AU" b="1" u="sng" baseline="30000" dirty="0">
                <a:solidFill>
                  <a:srgbClr val="FF0000"/>
                </a:solidFill>
              </a:rPr>
              <a:t>2</a:t>
            </a:r>
            <a:r>
              <a:rPr lang="en-AU" b="1" dirty="0">
                <a:solidFill>
                  <a:srgbClr val="FF0000"/>
                </a:solidFill>
              </a:rPr>
              <a:t>  = 0.24 s</a:t>
            </a:r>
          </a:p>
          <a:p>
            <a:pPr algn="just">
              <a:lnSpc>
                <a:spcPct val="100000"/>
              </a:lnSpc>
              <a:spcBef>
                <a:spcPts val="0"/>
              </a:spcBef>
              <a:spcAft>
                <a:spcPts val="0"/>
              </a:spcAft>
            </a:pPr>
            <a:r>
              <a:rPr lang="en-AU" b="1" dirty="0">
                <a:solidFill>
                  <a:srgbClr val="FF0000"/>
                </a:solidFill>
              </a:rPr>
              <a:t>            35000</a:t>
            </a:r>
            <a:r>
              <a:rPr lang="en-AU" b="1" baseline="30000" dirty="0">
                <a:solidFill>
                  <a:srgbClr val="FF0000"/>
                </a:solidFill>
              </a:rPr>
              <a:t>2</a:t>
            </a:r>
          </a:p>
        </p:txBody>
      </p:sp>
    </p:spTree>
    <p:extLst>
      <p:ext uri="{BB962C8B-B14F-4D97-AF65-F5344CB8AC3E}">
        <p14:creationId xmlns:p14="http://schemas.microsoft.com/office/powerpoint/2010/main" val="806807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3" grpId="0"/>
      <p:bldP spid="1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621980" y="359405"/>
            <a:ext cx="738990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300" b="1" i="1" u="none" strike="noStrike" cap="none" normalizeH="0" baseline="0" dirty="0">
                <a:ln>
                  <a:noFill/>
                </a:ln>
                <a:solidFill>
                  <a:schemeClr val="tx1"/>
                </a:solidFill>
                <a:effectLst/>
                <a:latin typeface="Verdana" pitchFamily="34" charset="0"/>
                <a:ea typeface="Calibri" pitchFamily="34" charset="0"/>
                <a:cs typeface="Times New Roman" pitchFamily="18" charset="0"/>
              </a:rPr>
              <a:t> </a:t>
            </a:r>
            <a:r>
              <a:rPr kumimoji="0" lang="en-AU" sz="2400" b="1" i="1" u="none" strike="noStrike" cap="none" normalizeH="0" baseline="0" dirty="0">
                <a:ln>
                  <a:noFill/>
                </a:ln>
                <a:solidFill>
                  <a:srgbClr val="FF0000"/>
                </a:solidFill>
                <a:effectLst/>
                <a:latin typeface="Verdana" pitchFamily="34" charset="0"/>
                <a:ea typeface="Calibri" pitchFamily="34" charset="0"/>
                <a:cs typeface="Times New Roman" pitchFamily="18" charset="0"/>
              </a:rPr>
              <a:t>Protection against indirect contact</a:t>
            </a:r>
            <a:endParaRPr kumimoji="0" lang="en-AU" sz="2400" b="0" i="0" u="none" strike="noStrike" cap="none" normalizeH="0" baseline="0" dirty="0">
              <a:ln>
                <a:noFill/>
              </a:ln>
              <a:solidFill>
                <a:srgbClr val="FF0000"/>
              </a:solidFill>
              <a:effectLst/>
              <a:latin typeface="Arial" pitchFamily="34" charset="0"/>
              <a:cs typeface="Arial" pitchFamily="34" charset="0"/>
            </a:endParaRPr>
          </a:p>
        </p:txBody>
      </p:sp>
      <p:pic>
        <p:nvPicPr>
          <p:cNvPr id="16385" name="Picture 43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8857" y="821071"/>
            <a:ext cx="6633029" cy="213122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209407" y="2952290"/>
            <a:ext cx="8952644"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AU" b="0" i="0" u="none" strike="noStrike" cap="none" normalizeH="0" baseline="0" dirty="0">
                <a:ln>
                  <a:noFill/>
                </a:ln>
                <a:solidFill>
                  <a:schemeClr val="tx1"/>
                </a:solidFill>
                <a:effectLst/>
                <a:latin typeface="Verdana" pitchFamily="34" charset="0"/>
                <a:ea typeface="Calibri" pitchFamily="34" charset="0"/>
                <a:cs typeface="Times New Roman" pitchFamily="18" charset="0"/>
              </a:rPr>
              <a:t>The current path flows from the active conductors to the fault,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AU" b="0" i="0" u="none" strike="noStrike" cap="none" normalizeH="0" baseline="0" dirty="0">
                <a:ln>
                  <a:noFill/>
                </a:ln>
                <a:solidFill>
                  <a:schemeClr val="tx1"/>
                </a:solidFill>
                <a:effectLst/>
                <a:latin typeface="Verdana" pitchFamily="34" charset="0"/>
                <a:ea typeface="Calibri" pitchFamily="34" charset="0"/>
                <a:cs typeface="Times New Roman" pitchFamily="18" charset="0"/>
              </a:rPr>
              <a:t>returning via the protective earthing conductors to the M.E.N. connection,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AU" b="0" i="0" u="none" strike="noStrike" cap="none" normalizeH="0" baseline="0" dirty="0">
                <a:ln>
                  <a:noFill/>
                </a:ln>
                <a:solidFill>
                  <a:schemeClr val="tx1"/>
                </a:solidFill>
                <a:effectLst/>
                <a:latin typeface="Verdana" pitchFamily="34" charset="0"/>
                <a:ea typeface="Calibri" pitchFamily="34" charset="0"/>
                <a:cs typeface="Times New Roman" pitchFamily="18" charset="0"/>
              </a:rPr>
              <a:t>then along the neutral conductors to the supply. The circuit is no longer</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AU" b="0" i="0" u="none" strike="noStrike" cap="none" normalizeH="0" baseline="0" dirty="0">
                <a:ln>
                  <a:noFill/>
                </a:ln>
                <a:solidFill>
                  <a:schemeClr val="tx1"/>
                </a:solidFill>
                <a:effectLst/>
                <a:latin typeface="Verdana" pitchFamily="34" charset="0"/>
                <a:ea typeface="Calibri" pitchFamily="34" charset="0"/>
                <a:cs typeface="Times New Roman" pitchFamily="18" charset="0"/>
              </a:rPr>
              <a:t> balanced,</a:t>
            </a:r>
            <a:r>
              <a:rPr kumimoji="0" lang="en-AU" b="0" i="0" u="none" strike="noStrike" cap="none" normalizeH="0" dirty="0">
                <a:ln>
                  <a:noFill/>
                </a:ln>
                <a:solidFill>
                  <a:schemeClr val="tx1"/>
                </a:solidFill>
                <a:effectLst/>
                <a:latin typeface="Verdana" pitchFamily="34" charset="0"/>
                <a:ea typeface="Calibri" pitchFamily="34" charset="0"/>
                <a:cs typeface="Times New Roman" pitchFamily="18" charset="0"/>
              </a:rPr>
              <a:t> </a:t>
            </a:r>
            <a:r>
              <a:rPr kumimoji="0" lang="en-AU" b="0" i="0" u="none" strike="noStrike" cap="none" normalizeH="0" baseline="0" dirty="0">
                <a:ln>
                  <a:noFill/>
                </a:ln>
                <a:solidFill>
                  <a:schemeClr val="tx1"/>
                </a:solidFill>
                <a:effectLst/>
                <a:latin typeface="Verdana" pitchFamily="34" charset="0"/>
                <a:ea typeface="Calibri" pitchFamily="34" charset="0"/>
                <a:cs typeface="Times New Roman" pitchFamily="18" charset="0"/>
              </a:rPr>
              <a:t>so the impedances of the serial connected neutral and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AU" b="0" i="0" u="none" strike="noStrike" cap="none" normalizeH="0" baseline="0" dirty="0">
                <a:ln>
                  <a:noFill/>
                </a:ln>
                <a:solidFill>
                  <a:schemeClr val="tx1"/>
                </a:solidFill>
                <a:effectLst/>
                <a:latin typeface="Verdana" pitchFamily="34" charset="0"/>
                <a:ea typeface="Calibri" pitchFamily="34" charset="0"/>
                <a:cs typeface="Times New Roman" pitchFamily="18" charset="0"/>
              </a:rPr>
              <a:t>protective earth conductors must be included</a:t>
            </a:r>
            <a:r>
              <a:rPr kumimoji="0" lang="en-AU" b="0" i="0" u="none" strike="noStrike" cap="none" normalizeH="0" dirty="0">
                <a:ln>
                  <a:noFill/>
                </a:ln>
                <a:solidFill>
                  <a:schemeClr val="tx1"/>
                </a:solidFill>
                <a:effectLst/>
                <a:latin typeface="Verdana" pitchFamily="34" charset="0"/>
                <a:ea typeface="Calibri" pitchFamily="34" charset="0"/>
                <a:cs typeface="Times New Roman" pitchFamily="18" charset="0"/>
              </a:rPr>
              <a:t> </a:t>
            </a:r>
            <a:r>
              <a:rPr kumimoji="0" lang="en-AU" b="0" i="0" u="none" strike="noStrike" cap="none" normalizeH="0" baseline="0" dirty="0">
                <a:ln>
                  <a:noFill/>
                </a:ln>
                <a:solidFill>
                  <a:schemeClr val="tx1"/>
                </a:solidFill>
                <a:effectLst/>
                <a:latin typeface="Verdana" pitchFamily="34" charset="0"/>
                <a:ea typeface="Calibri" pitchFamily="34" charset="0"/>
                <a:cs typeface="Times New Roman" pitchFamily="18" charset="0"/>
              </a:rPr>
              <a:t>(earth fault loop impedance).</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AU"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AU" b="0" i="0" u="none" strike="noStrike" cap="none" normalizeH="0" baseline="0" dirty="0">
                <a:ln>
                  <a:noFill/>
                </a:ln>
                <a:solidFill>
                  <a:schemeClr val="tx1"/>
                </a:solidFill>
                <a:effectLst/>
                <a:latin typeface="Verdana" pitchFamily="34" charset="0"/>
                <a:ea typeface="Calibri" pitchFamily="34" charset="0"/>
                <a:cs typeface="Times New Roman" pitchFamily="18" charset="0"/>
              </a:rPr>
              <a:t>The resulting current flow will be much lower than that of a short circuit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AU" b="0" i="0" u="none" strike="noStrike" cap="none" normalizeH="0" baseline="0" dirty="0">
                <a:ln>
                  <a:noFill/>
                </a:ln>
                <a:solidFill>
                  <a:schemeClr val="tx1"/>
                </a:solidFill>
                <a:effectLst/>
                <a:latin typeface="Verdana" pitchFamily="34" charset="0"/>
                <a:ea typeface="Calibri" pitchFamily="34" charset="0"/>
                <a:cs typeface="Times New Roman" pitchFamily="18" charset="0"/>
              </a:rPr>
              <a:t> in the same cable. The lower current flow will increase the time the circuit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AU" b="0" i="0" u="none" strike="noStrike" cap="none" normalizeH="0" baseline="0" dirty="0">
                <a:ln>
                  <a:noFill/>
                </a:ln>
                <a:solidFill>
                  <a:schemeClr val="tx1"/>
                </a:solidFill>
                <a:effectLst/>
                <a:latin typeface="Verdana" pitchFamily="34" charset="0"/>
                <a:ea typeface="Calibri" pitchFamily="34" charset="0"/>
                <a:cs typeface="Times New Roman" pitchFamily="18" charset="0"/>
              </a:rPr>
              <a:t> protection device takes to operate. During the time the circuit protection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AU" b="0" i="0" u="none" strike="noStrike" cap="none" normalizeH="0" baseline="0" dirty="0">
                <a:ln>
                  <a:noFill/>
                </a:ln>
                <a:solidFill>
                  <a:schemeClr val="tx1"/>
                </a:solidFill>
                <a:effectLst/>
                <a:latin typeface="Verdana" pitchFamily="34" charset="0"/>
                <a:ea typeface="Calibri" pitchFamily="34" charset="0"/>
                <a:cs typeface="Times New Roman" pitchFamily="18" charset="0"/>
              </a:rPr>
              <a:t>takes to operate a touch voltage will be present between the earth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AU" b="0" i="0" u="none" strike="noStrike" cap="none" normalizeH="0" baseline="0" dirty="0">
                <a:ln>
                  <a:noFill/>
                </a:ln>
                <a:solidFill>
                  <a:schemeClr val="tx1"/>
                </a:solidFill>
                <a:effectLst/>
                <a:latin typeface="Verdana" pitchFamily="34" charset="0"/>
                <a:ea typeface="Calibri" pitchFamily="34" charset="0"/>
                <a:cs typeface="Times New Roman" pitchFamily="18" charset="0"/>
              </a:rPr>
              <a:t>electrode and the exposed conductive parts connected to that protective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AU" b="0" i="0" u="none" strike="noStrike" cap="none" normalizeH="0" baseline="0" dirty="0">
                <a:ln>
                  <a:noFill/>
                </a:ln>
                <a:solidFill>
                  <a:schemeClr val="tx1"/>
                </a:solidFill>
                <a:effectLst/>
                <a:latin typeface="Verdana" pitchFamily="34" charset="0"/>
                <a:ea typeface="Calibri" pitchFamily="34" charset="0"/>
                <a:cs typeface="Times New Roman" pitchFamily="18" charset="0"/>
              </a:rPr>
              <a:t>earthing conductor. </a:t>
            </a:r>
          </a:p>
        </p:txBody>
      </p:sp>
    </p:spTree>
    <p:extLst>
      <p:ext uri="{BB962C8B-B14F-4D97-AF65-F5344CB8AC3E}">
        <p14:creationId xmlns:p14="http://schemas.microsoft.com/office/powerpoint/2010/main" val="31210129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75330196"/>
              </p:ext>
            </p:extLst>
          </p:nvPr>
        </p:nvGraphicFramePr>
        <p:xfrm>
          <a:off x="174171" y="940708"/>
          <a:ext cx="5573304" cy="5390786"/>
        </p:xfrm>
        <a:graphic>
          <a:graphicData uri="http://schemas.openxmlformats.org/drawingml/2006/table">
            <a:tbl>
              <a:tblPr firstRow="1" firstCol="1" lastRow="1" lastCol="1" bandRow="1" bandCol="1">
                <a:tableStyleId>{5C22544A-7EE6-4342-B048-85BDC9FD1C3A}</a:tableStyleId>
              </a:tblPr>
              <a:tblGrid>
                <a:gridCol w="4592695">
                  <a:extLst>
                    <a:ext uri="{9D8B030D-6E8A-4147-A177-3AD203B41FA5}">
                      <a16:colId xmlns:a16="http://schemas.microsoft.com/office/drawing/2014/main" val="20000"/>
                    </a:ext>
                  </a:extLst>
                </a:gridCol>
                <a:gridCol w="980609">
                  <a:extLst>
                    <a:ext uri="{9D8B030D-6E8A-4147-A177-3AD203B41FA5}">
                      <a16:colId xmlns:a16="http://schemas.microsoft.com/office/drawing/2014/main" val="20001"/>
                    </a:ext>
                  </a:extLst>
                </a:gridCol>
              </a:tblGrid>
              <a:tr h="1207406">
                <a:tc>
                  <a:txBody>
                    <a:bodyPr/>
                    <a:lstStyle/>
                    <a:p>
                      <a:pPr marL="195580" indent="-195580" algn="l">
                        <a:spcBef>
                          <a:spcPts val="600"/>
                        </a:spcBef>
                        <a:spcAft>
                          <a:spcPts val="0"/>
                        </a:spcAft>
                      </a:pPr>
                      <a:r>
                        <a:rPr lang="en-AU" sz="1600" dirty="0">
                          <a:effectLst/>
                        </a:rPr>
                        <a:t>1.  Calculate the short</a:t>
                      </a:r>
                      <a:r>
                        <a:rPr lang="en-AU" sz="1600" baseline="0" dirty="0">
                          <a:effectLst/>
                        </a:rPr>
                        <a:t> to earth fault</a:t>
                      </a:r>
                      <a:r>
                        <a:rPr lang="en-AU" sz="1600" dirty="0">
                          <a:effectLst/>
                        </a:rPr>
                        <a:t> current (I</a:t>
                      </a:r>
                      <a:r>
                        <a:rPr lang="en-AU" sz="1600" baseline="-25000" dirty="0">
                          <a:effectLst/>
                        </a:rPr>
                        <a:t>L</a:t>
                      </a:r>
                      <a:r>
                        <a:rPr lang="en-AU" sz="1600" dirty="0">
                          <a:effectLst/>
                        </a:rPr>
                        <a:t>) for the circuit shown in figure 16.</a:t>
                      </a:r>
                      <a:endParaRPr lang="en-AU" sz="1600" dirty="0">
                        <a:effectLst/>
                        <a:latin typeface="Verdana"/>
                        <a:ea typeface="Calibri"/>
                        <a:cs typeface="Times New Roman"/>
                      </a:endParaRPr>
                    </a:p>
                  </a:txBody>
                  <a:tcPr marL="68580" marR="68580" marT="107950" marB="107950"/>
                </a:tc>
                <a:tc>
                  <a:txBody>
                    <a:bodyPr/>
                    <a:lstStyle/>
                    <a:p>
                      <a:pPr algn="r">
                        <a:spcBef>
                          <a:spcPts val="600"/>
                        </a:spcBef>
                        <a:spcAft>
                          <a:spcPts val="0"/>
                        </a:spcAft>
                      </a:pPr>
                      <a:r>
                        <a:rPr lang="en-AU" sz="1600" dirty="0">
                          <a:effectLst/>
                        </a:rPr>
                        <a:t> </a:t>
                      </a:r>
                      <a:endParaRPr lang="en-AU" sz="1600" dirty="0">
                        <a:effectLst/>
                        <a:latin typeface="Verdana"/>
                        <a:ea typeface="Calibri"/>
                        <a:cs typeface="Times New Roman"/>
                      </a:endParaRPr>
                    </a:p>
                  </a:txBody>
                  <a:tcPr marL="68580" marR="68580" marT="107950" marB="107950"/>
                </a:tc>
                <a:extLst>
                  <a:ext uri="{0D108BD9-81ED-4DB2-BD59-A6C34878D82A}">
                    <a16:rowId xmlns:a16="http://schemas.microsoft.com/office/drawing/2014/main" val="10000"/>
                  </a:ext>
                </a:extLst>
              </a:tr>
              <a:tr h="957943">
                <a:tc>
                  <a:txBody>
                    <a:bodyPr/>
                    <a:lstStyle/>
                    <a:p>
                      <a:pPr marL="195580" indent="-195580" algn="l">
                        <a:spcBef>
                          <a:spcPts val="600"/>
                        </a:spcBef>
                        <a:spcAft>
                          <a:spcPts val="0"/>
                        </a:spcAft>
                      </a:pPr>
                      <a:r>
                        <a:rPr lang="en-AU" sz="1600" dirty="0">
                          <a:effectLst/>
                        </a:rPr>
                        <a:t>2. Calculate the multiple of the C32A C.B. rating.</a:t>
                      </a:r>
                    </a:p>
                    <a:p>
                      <a:pPr marL="195580" indent="-195580" algn="l">
                        <a:spcBef>
                          <a:spcPts val="600"/>
                        </a:spcBef>
                        <a:spcAft>
                          <a:spcPts val="0"/>
                        </a:spcAft>
                      </a:pPr>
                      <a:r>
                        <a:rPr lang="en-AU" sz="1600" dirty="0">
                          <a:effectLst/>
                        </a:rPr>
                        <a:t> </a:t>
                      </a:r>
                    </a:p>
                  </a:txBody>
                  <a:tcPr marL="68580" marR="68580" marT="107950" marB="107950"/>
                </a:tc>
                <a:tc>
                  <a:txBody>
                    <a:bodyPr/>
                    <a:lstStyle/>
                    <a:p>
                      <a:pPr algn="r">
                        <a:spcBef>
                          <a:spcPts val="600"/>
                        </a:spcBef>
                        <a:spcAft>
                          <a:spcPts val="0"/>
                        </a:spcAft>
                      </a:pPr>
                      <a:r>
                        <a:rPr lang="en-AU" sz="1600" dirty="0">
                          <a:effectLst/>
                        </a:rPr>
                        <a:t> </a:t>
                      </a:r>
                      <a:endParaRPr lang="en-AU" sz="1600" dirty="0">
                        <a:effectLst/>
                        <a:latin typeface="Verdana"/>
                        <a:ea typeface="Calibri"/>
                        <a:cs typeface="Times New Roman"/>
                      </a:endParaRPr>
                    </a:p>
                  </a:txBody>
                  <a:tcPr marL="68580" marR="68580" marT="107950" marB="107950"/>
                </a:tc>
                <a:extLst>
                  <a:ext uri="{0D108BD9-81ED-4DB2-BD59-A6C34878D82A}">
                    <a16:rowId xmlns:a16="http://schemas.microsoft.com/office/drawing/2014/main" val="10001"/>
                  </a:ext>
                </a:extLst>
              </a:tr>
              <a:tr h="431800">
                <a:tc>
                  <a:txBody>
                    <a:bodyPr/>
                    <a:lstStyle/>
                    <a:p>
                      <a:pPr marL="195580" indent="-195580" algn="l">
                        <a:spcBef>
                          <a:spcPts val="600"/>
                        </a:spcBef>
                        <a:spcAft>
                          <a:spcPts val="0"/>
                        </a:spcAft>
                      </a:pPr>
                      <a:r>
                        <a:rPr lang="en-AU" sz="1600" dirty="0">
                          <a:effectLst/>
                        </a:rPr>
                        <a:t>3. Is I</a:t>
                      </a:r>
                      <a:r>
                        <a:rPr lang="en-AU" sz="1600" baseline="-25000" dirty="0">
                          <a:effectLst/>
                        </a:rPr>
                        <a:t>B</a:t>
                      </a:r>
                      <a:r>
                        <a:rPr lang="en-AU" sz="1600" dirty="0">
                          <a:effectLst/>
                        </a:rPr>
                        <a:t> ≤ I</a:t>
                      </a:r>
                      <a:r>
                        <a:rPr lang="en-AU" sz="1600" baseline="-25000" dirty="0">
                          <a:effectLst/>
                        </a:rPr>
                        <a:t>N</a:t>
                      </a:r>
                      <a:r>
                        <a:rPr lang="en-AU" sz="1600" dirty="0">
                          <a:effectLst/>
                        </a:rPr>
                        <a:t> ≤ I</a:t>
                      </a:r>
                      <a:r>
                        <a:rPr lang="en-AU" sz="1600" baseline="-25000" dirty="0">
                          <a:effectLst/>
                        </a:rPr>
                        <a:t>Z</a:t>
                      </a:r>
                      <a:endParaRPr lang="en-AU" sz="1600" dirty="0">
                        <a:effectLst/>
                        <a:latin typeface="Verdana"/>
                        <a:ea typeface="Calibri"/>
                        <a:cs typeface="Times New Roman"/>
                      </a:endParaRPr>
                    </a:p>
                  </a:txBody>
                  <a:tcPr marL="68580" marR="68580" marT="107950" marB="107950"/>
                </a:tc>
                <a:tc>
                  <a:txBody>
                    <a:bodyPr/>
                    <a:lstStyle/>
                    <a:p>
                      <a:pPr algn="ctr">
                        <a:spcBef>
                          <a:spcPts val="600"/>
                        </a:spcBef>
                        <a:spcAft>
                          <a:spcPts val="0"/>
                        </a:spcAft>
                      </a:pPr>
                      <a:endParaRPr lang="en-AU" sz="1600" dirty="0">
                        <a:solidFill>
                          <a:srgbClr val="FF0000"/>
                        </a:solidFill>
                        <a:effectLst/>
                        <a:latin typeface="Verdana"/>
                        <a:ea typeface="Calibri"/>
                        <a:cs typeface="Times New Roman"/>
                      </a:endParaRPr>
                    </a:p>
                  </a:txBody>
                  <a:tcPr marL="68580" marR="68580" marT="107950" marB="107950"/>
                </a:tc>
                <a:extLst>
                  <a:ext uri="{0D108BD9-81ED-4DB2-BD59-A6C34878D82A}">
                    <a16:rowId xmlns:a16="http://schemas.microsoft.com/office/drawing/2014/main" val="10002"/>
                  </a:ext>
                </a:extLst>
              </a:tr>
              <a:tr h="791845">
                <a:tc>
                  <a:txBody>
                    <a:bodyPr/>
                    <a:lstStyle/>
                    <a:p>
                      <a:pPr marL="195580" indent="-195580" algn="l">
                        <a:spcBef>
                          <a:spcPts val="600"/>
                        </a:spcBef>
                        <a:spcAft>
                          <a:spcPts val="0"/>
                        </a:spcAft>
                      </a:pPr>
                      <a:r>
                        <a:rPr lang="en-AU" sz="1600" dirty="0">
                          <a:effectLst/>
                        </a:rPr>
                        <a:t>4. Draw on figure 17 a line to show the multiple of rated current. </a:t>
                      </a:r>
                    </a:p>
                    <a:p>
                      <a:pPr marL="195580" indent="-195580" algn="l">
                        <a:spcBef>
                          <a:spcPts val="600"/>
                        </a:spcBef>
                        <a:spcAft>
                          <a:spcPts val="0"/>
                        </a:spcAft>
                      </a:pPr>
                      <a:r>
                        <a:rPr lang="en-AU" sz="1600" dirty="0">
                          <a:effectLst/>
                        </a:rPr>
                        <a:t> </a:t>
                      </a:r>
                    </a:p>
                    <a:p>
                      <a:pPr marL="195580" indent="-195580" algn="l">
                        <a:spcBef>
                          <a:spcPts val="600"/>
                        </a:spcBef>
                        <a:spcAft>
                          <a:spcPts val="0"/>
                        </a:spcAft>
                      </a:pPr>
                      <a:r>
                        <a:rPr lang="en-AU" sz="1600" dirty="0">
                          <a:effectLst/>
                        </a:rPr>
                        <a:t>    </a:t>
                      </a:r>
                    </a:p>
                    <a:p>
                      <a:pPr marL="195580" indent="-195580" algn="l">
                        <a:spcBef>
                          <a:spcPts val="600"/>
                        </a:spcBef>
                        <a:spcAft>
                          <a:spcPts val="0"/>
                        </a:spcAft>
                      </a:pPr>
                      <a:r>
                        <a:rPr lang="en-AU" sz="1600" dirty="0">
                          <a:effectLst/>
                        </a:rPr>
                        <a:t>    Will the circuit breaker operate (trip), if so in what time?  Y / N</a:t>
                      </a:r>
                      <a:endParaRPr lang="en-AU" sz="1600" dirty="0">
                        <a:effectLst/>
                        <a:latin typeface="Verdana"/>
                        <a:ea typeface="Calibri"/>
                        <a:cs typeface="Times New Roman"/>
                      </a:endParaRPr>
                    </a:p>
                  </a:txBody>
                  <a:tcPr marL="68580" marR="68580" marT="107950" marB="107950"/>
                </a:tc>
                <a:tc>
                  <a:txBody>
                    <a:bodyPr/>
                    <a:lstStyle/>
                    <a:p>
                      <a:pPr algn="l">
                        <a:spcBef>
                          <a:spcPts val="600"/>
                        </a:spcBef>
                        <a:spcAft>
                          <a:spcPts val="0"/>
                        </a:spcAft>
                      </a:pPr>
                      <a:r>
                        <a:rPr lang="en-AU" sz="1600" dirty="0">
                          <a:effectLst/>
                        </a:rPr>
                        <a:t>Max </a:t>
                      </a:r>
                    </a:p>
                    <a:p>
                      <a:pPr algn="l">
                        <a:spcBef>
                          <a:spcPts val="600"/>
                        </a:spcBef>
                        <a:spcAft>
                          <a:spcPts val="0"/>
                        </a:spcAft>
                      </a:pPr>
                      <a:r>
                        <a:rPr lang="en-AU" sz="1600" dirty="0">
                          <a:effectLst/>
                        </a:rPr>
                        <a:t> </a:t>
                      </a:r>
                    </a:p>
                    <a:p>
                      <a:pPr algn="l">
                        <a:spcBef>
                          <a:spcPts val="600"/>
                        </a:spcBef>
                        <a:spcAft>
                          <a:spcPts val="0"/>
                        </a:spcAft>
                      </a:pPr>
                      <a:r>
                        <a:rPr lang="en-AU" sz="1600" dirty="0">
                          <a:effectLst/>
                        </a:rPr>
                        <a:t> </a:t>
                      </a:r>
                    </a:p>
                    <a:p>
                      <a:pPr algn="l">
                        <a:spcBef>
                          <a:spcPts val="600"/>
                        </a:spcBef>
                        <a:spcAft>
                          <a:spcPts val="0"/>
                        </a:spcAft>
                      </a:pPr>
                      <a:r>
                        <a:rPr lang="en-AU" sz="1600" dirty="0">
                          <a:effectLst/>
                        </a:rPr>
                        <a:t>Min </a:t>
                      </a:r>
                    </a:p>
                    <a:p>
                      <a:pPr algn="l">
                        <a:spcBef>
                          <a:spcPts val="600"/>
                        </a:spcBef>
                        <a:spcAft>
                          <a:spcPts val="0"/>
                        </a:spcAft>
                      </a:pPr>
                      <a:endParaRPr lang="en-AU" sz="1600" dirty="0">
                        <a:effectLst/>
                      </a:endParaRPr>
                    </a:p>
                    <a:p>
                      <a:pPr algn="r">
                        <a:spcBef>
                          <a:spcPts val="600"/>
                        </a:spcBef>
                        <a:spcAft>
                          <a:spcPts val="0"/>
                        </a:spcAft>
                      </a:pPr>
                      <a:r>
                        <a:rPr lang="en-AU" sz="1600" dirty="0">
                          <a:effectLst/>
                        </a:rPr>
                        <a:t> </a:t>
                      </a:r>
                    </a:p>
                    <a:p>
                      <a:pPr algn="r">
                        <a:spcBef>
                          <a:spcPts val="600"/>
                        </a:spcBef>
                        <a:spcAft>
                          <a:spcPts val="0"/>
                        </a:spcAft>
                      </a:pPr>
                      <a:r>
                        <a:rPr lang="en-AU" sz="1600" dirty="0">
                          <a:effectLst/>
                        </a:rPr>
                        <a:t> </a:t>
                      </a:r>
                    </a:p>
                    <a:p>
                      <a:pPr algn="ctr">
                        <a:spcBef>
                          <a:spcPts val="600"/>
                        </a:spcBef>
                        <a:spcAft>
                          <a:spcPts val="0"/>
                        </a:spcAft>
                      </a:pPr>
                      <a:r>
                        <a:rPr lang="en-AU" sz="1600" dirty="0">
                          <a:effectLst/>
                        </a:rPr>
                        <a:t> </a:t>
                      </a:r>
                      <a:endParaRPr lang="en-AU" sz="1600" dirty="0">
                        <a:effectLst/>
                        <a:latin typeface="Verdana"/>
                        <a:ea typeface="Calibri"/>
                        <a:cs typeface="Times New Roman"/>
                      </a:endParaRPr>
                    </a:p>
                  </a:txBody>
                  <a:tcPr marL="68580" marR="68580" marT="107950" marB="107950"/>
                </a:tc>
                <a:extLst>
                  <a:ext uri="{0D108BD9-81ED-4DB2-BD59-A6C34878D82A}">
                    <a16:rowId xmlns:a16="http://schemas.microsoft.com/office/drawing/2014/main" val="10003"/>
                  </a:ext>
                </a:extLst>
              </a:tr>
            </a:tbl>
          </a:graphicData>
        </a:graphic>
      </p:graphicFrame>
      <p:pic>
        <p:nvPicPr>
          <p:cNvPr id="17410" name="Picture 87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0035" y="1400857"/>
            <a:ext cx="3248025" cy="36766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1857375" y="22717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5" name="Rectangle 4"/>
          <p:cNvSpPr>
            <a:spLocks noChangeArrowheads="1"/>
          </p:cNvSpPr>
          <p:nvPr/>
        </p:nvSpPr>
        <p:spPr bwMode="auto">
          <a:xfrm>
            <a:off x="1857375" y="2271713"/>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 name="Rectangle 5"/>
          <p:cNvSpPr/>
          <p:nvPr/>
        </p:nvSpPr>
        <p:spPr>
          <a:xfrm>
            <a:off x="544536" y="297934"/>
            <a:ext cx="5051383" cy="400110"/>
          </a:xfrm>
          <a:prstGeom prst="rect">
            <a:avLst/>
          </a:prstGeom>
        </p:spPr>
        <p:txBody>
          <a:bodyPr wrap="none">
            <a:spAutoFit/>
          </a:bodyPr>
          <a:lstStyle/>
          <a:p>
            <a:pPr lvl="0" fontAlgn="base">
              <a:spcBef>
                <a:spcPct val="0"/>
              </a:spcBef>
              <a:spcAft>
                <a:spcPct val="0"/>
              </a:spcAft>
            </a:pPr>
            <a:r>
              <a:rPr lang="en-US" sz="2000" b="1" dirty="0">
                <a:solidFill>
                  <a:srgbClr val="FF0000"/>
                </a:solidFill>
                <a:latin typeface="Verdana" pitchFamily="34" charset="0"/>
                <a:ea typeface="Times New Roman" pitchFamily="18" charset="0"/>
                <a:cs typeface="Times New Roman" pitchFamily="18" charset="0"/>
              </a:rPr>
              <a:t>Activity 14 – Earth fault condition</a:t>
            </a:r>
            <a:endParaRPr lang="en-US" sz="2000" dirty="0">
              <a:solidFill>
                <a:srgbClr val="FF0000"/>
              </a:solidFill>
              <a:latin typeface="Arial" pitchFamily="34" charset="0"/>
              <a:cs typeface="Arial" pitchFamily="34" charset="0"/>
            </a:endParaRPr>
          </a:p>
        </p:txBody>
      </p:sp>
      <p:sp>
        <p:nvSpPr>
          <p:cNvPr id="7" name="TextBox 6"/>
          <p:cNvSpPr txBox="1"/>
          <p:nvPr/>
        </p:nvSpPr>
        <p:spPr>
          <a:xfrm>
            <a:off x="154339" y="1625600"/>
            <a:ext cx="5535261" cy="369332"/>
          </a:xfrm>
          <a:prstGeom prst="rect">
            <a:avLst/>
          </a:prstGeom>
          <a:noFill/>
        </p:spPr>
        <p:txBody>
          <a:bodyPr wrap="square" rtlCol="0">
            <a:spAutoFit/>
          </a:bodyPr>
          <a:lstStyle/>
          <a:p>
            <a:r>
              <a:rPr lang="en-AU" b="1" dirty="0">
                <a:solidFill>
                  <a:srgbClr val="FF0000"/>
                </a:solidFill>
              </a:rPr>
              <a:t>I</a:t>
            </a:r>
            <a:r>
              <a:rPr lang="en-AU" b="1" baseline="-25000" dirty="0">
                <a:solidFill>
                  <a:srgbClr val="FF0000"/>
                </a:solidFill>
              </a:rPr>
              <a:t>S/C</a:t>
            </a:r>
            <a:r>
              <a:rPr lang="en-AU" b="1" dirty="0">
                <a:solidFill>
                  <a:srgbClr val="FF0000"/>
                </a:solidFill>
              </a:rPr>
              <a:t> = 230/0.3366 +0.54066+0.153        </a:t>
            </a:r>
            <a:r>
              <a:rPr lang="en-AU" b="1">
                <a:solidFill>
                  <a:srgbClr val="FF0000"/>
                </a:solidFill>
              </a:rPr>
              <a:t>=        224 </a:t>
            </a:r>
            <a:r>
              <a:rPr lang="en-AU" b="1" dirty="0">
                <a:solidFill>
                  <a:srgbClr val="FF0000"/>
                </a:solidFill>
              </a:rPr>
              <a:t>A</a:t>
            </a:r>
          </a:p>
        </p:txBody>
      </p:sp>
      <p:sp>
        <p:nvSpPr>
          <p:cNvPr id="8" name="TextBox 7"/>
          <p:cNvSpPr txBox="1"/>
          <p:nvPr/>
        </p:nvSpPr>
        <p:spPr>
          <a:xfrm>
            <a:off x="2824968" y="2677104"/>
            <a:ext cx="2467428" cy="369332"/>
          </a:xfrm>
          <a:prstGeom prst="rect">
            <a:avLst/>
          </a:prstGeom>
          <a:noFill/>
        </p:spPr>
        <p:txBody>
          <a:bodyPr wrap="square" rtlCol="0">
            <a:spAutoFit/>
          </a:bodyPr>
          <a:lstStyle/>
          <a:p>
            <a:r>
              <a:rPr lang="en-AU" b="1" dirty="0">
                <a:solidFill>
                  <a:srgbClr val="FF0000"/>
                </a:solidFill>
              </a:rPr>
              <a:t>224/32               =    7</a:t>
            </a:r>
          </a:p>
        </p:txBody>
      </p:sp>
      <p:sp>
        <p:nvSpPr>
          <p:cNvPr id="9" name="TextBox 8"/>
          <p:cNvSpPr txBox="1"/>
          <p:nvPr/>
        </p:nvSpPr>
        <p:spPr>
          <a:xfrm>
            <a:off x="1857375" y="3239182"/>
            <a:ext cx="2656568" cy="369332"/>
          </a:xfrm>
          <a:prstGeom prst="rect">
            <a:avLst/>
          </a:prstGeom>
          <a:noFill/>
        </p:spPr>
        <p:txBody>
          <a:bodyPr wrap="square" rtlCol="0">
            <a:spAutoFit/>
          </a:bodyPr>
          <a:lstStyle/>
          <a:p>
            <a:r>
              <a:rPr lang="en-AU" b="1" dirty="0">
                <a:solidFill>
                  <a:srgbClr val="FF0000"/>
                </a:solidFill>
              </a:rPr>
              <a:t>32≤32≤34 T10C5</a:t>
            </a:r>
          </a:p>
        </p:txBody>
      </p:sp>
      <p:sp>
        <p:nvSpPr>
          <p:cNvPr id="10" name="TextBox 9"/>
          <p:cNvSpPr txBox="1"/>
          <p:nvPr/>
        </p:nvSpPr>
        <p:spPr>
          <a:xfrm>
            <a:off x="4949371" y="3208630"/>
            <a:ext cx="343025" cy="369332"/>
          </a:xfrm>
          <a:prstGeom prst="rect">
            <a:avLst/>
          </a:prstGeom>
          <a:noFill/>
        </p:spPr>
        <p:txBody>
          <a:bodyPr wrap="square" rtlCol="0">
            <a:spAutoFit/>
          </a:bodyPr>
          <a:lstStyle/>
          <a:p>
            <a:r>
              <a:rPr lang="en-AU" b="1" dirty="0">
                <a:solidFill>
                  <a:srgbClr val="FF0000"/>
                </a:solidFill>
              </a:rPr>
              <a:t>Y</a:t>
            </a:r>
          </a:p>
        </p:txBody>
      </p:sp>
      <p:cxnSp>
        <p:nvCxnSpPr>
          <p:cNvPr id="12" name="Straight Connector 11"/>
          <p:cNvCxnSpPr/>
          <p:nvPr/>
        </p:nvCxnSpPr>
        <p:spPr>
          <a:xfrm flipV="1">
            <a:off x="7581900" y="3147816"/>
            <a:ext cx="0" cy="158611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272213" y="4152900"/>
            <a:ext cx="13096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6272213" y="3147816"/>
            <a:ext cx="13096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833257" y="4035345"/>
            <a:ext cx="711200" cy="369332"/>
          </a:xfrm>
          <a:prstGeom prst="rect">
            <a:avLst/>
          </a:prstGeom>
          <a:noFill/>
        </p:spPr>
        <p:txBody>
          <a:bodyPr wrap="square" rtlCol="0">
            <a:spAutoFit/>
          </a:bodyPr>
          <a:lstStyle/>
          <a:p>
            <a:r>
              <a:rPr lang="en-AU" b="1" dirty="0">
                <a:solidFill>
                  <a:srgbClr val="FF0000"/>
                </a:solidFill>
              </a:rPr>
              <a:t>2 s</a:t>
            </a:r>
          </a:p>
        </p:txBody>
      </p:sp>
      <p:sp>
        <p:nvSpPr>
          <p:cNvPr id="19" name="TextBox 18"/>
          <p:cNvSpPr txBox="1"/>
          <p:nvPr/>
        </p:nvSpPr>
        <p:spPr>
          <a:xfrm>
            <a:off x="4840516" y="5145669"/>
            <a:ext cx="849083" cy="369332"/>
          </a:xfrm>
          <a:prstGeom prst="rect">
            <a:avLst/>
          </a:prstGeom>
          <a:noFill/>
        </p:spPr>
        <p:txBody>
          <a:bodyPr wrap="square" rtlCol="0">
            <a:spAutoFit/>
          </a:bodyPr>
          <a:lstStyle/>
          <a:p>
            <a:r>
              <a:rPr lang="en-AU" b="1" dirty="0">
                <a:solidFill>
                  <a:srgbClr val="FF0000"/>
                </a:solidFill>
              </a:rPr>
              <a:t>0.01 s</a:t>
            </a:r>
          </a:p>
        </p:txBody>
      </p:sp>
    </p:spTree>
    <p:extLst>
      <p:ext uri="{BB962C8B-B14F-4D97-AF65-F5344CB8AC3E}">
        <p14:creationId xmlns:p14="http://schemas.microsoft.com/office/powerpoint/2010/main" val="166289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7" grpId="0"/>
      <p:bldP spid="1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13765146"/>
              </p:ext>
            </p:extLst>
          </p:nvPr>
        </p:nvGraphicFramePr>
        <p:xfrm>
          <a:off x="653144" y="1596571"/>
          <a:ext cx="7895769" cy="3650820"/>
        </p:xfrm>
        <a:graphic>
          <a:graphicData uri="http://schemas.openxmlformats.org/drawingml/2006/table">
            <a:tbl>
              <a:tblPr firstRow="1" firstCol="1" lastRow="1" lastCol="1" bandRow="1" bandCol="1">
                <a:tableStyleId>{5C22544A-7EE6-4342-B048-85BDC9FD1C3A}</a:tableStyleId>
              </a:tblPr>
              <a:tblGrid>
                <a:gridCol w="3142485">
                  <a:extLst>
                    <a:ext uri="{9D8B030D-6E8A-4147-A177-3AD203B41FA5}">
                      <a16:colId xmlns:a16="http://schemas.microsoft.com/office/drawing/2014/main" val="20000"/>
                    </a:ext>
                  </a:extLst>
                </a:gridCol>
                <a:gridCol w="4753284">
                  <a:extLst>
                    <a:ext uri="{9D8B030D-6E8A-4147-A177-3AD203B41FA5}">
                      <a16:colId xmlns:a16="http://schemas.microsoft.com/office/drawing/2014/main" val="20001"/>
                    </a:ext>
                  </a:extLst>
                </a:gridCol>
              </a:tblGrid>
              <a:tr h="986972">
                <a:tc gridSpan="2">
                  <a:txBody>
                    <a:bodyPr/>
                    <a:lstStyle/>
                    <a:p>
                      <a:pPr algn="just">
                        <a:spcBef>
                          <a:spcPts val="600"/>
                        </a:spcBef>
                        <a:spcAft>
                          <a:spcPts val="600"/>
                        </a:spcAft>
                      </a:pPr>
                      <a:r>
                        <a:rPr lang="en-AU" sz="1800" dirty="0">
                          <a:effectLst/>
                        </a:rPr>
                        <a:t>Read AS 3000 clause 2.4.1</a:t>
                      </a:r>
                      <a:endParaRPr lang="en-AU" sz="1800" dirty="0">
                        <a:effectLst/>
                        <a:latin typeface="Verdana"/>
                        <a:ea typeface="Calibri"/>
                        <a:cs typeface="Times New Roman"/>
                      </a:endParaRPr>
                    </a:p>
                  </a:txBody>
                  <a:tcPr marL="68580" marR="68580" marT="107950" marB="107950">
                    <a:solidFill>
                      <a:schemeClr val="accent4">
                        <a:lumMod val="20000"/>
                        <a:lumOff val="80000"/>
                      </a:schemeClr>
                    </a:solidFill>
                  </a:tcPr>
                </a:tc>
                <a:tc hMerge="1">
                  <a:txBody>
                    <a:bodyPr/>
                    <a:lstStyle/>
                    <a:p>
                      <a:pPr algn="ctr">
                        <a:spcBef>
                          <a:spcPts val="600"/>
                        </a:spcBef>
                        <a:spcAft>
                          <a:spcPts val="600"/>
                        </a:spcAft>
                      </a:pPr>
                      <a:endParaRPr lang="en-AU" sz="1800" dirty="0">
                        <a:effectLst/>
                        <a:latin typeface="Verdana"/>
                        <a:ea typeface="Calibri"/>
                        <a:cs typeface="Arial"/>
                      </a:endParaRPr>
                    </a:p>
                  </a:txBody>
                  <a:tcPr marL="68580" marR="68580" marT="107950" marB="107950"/>
                </a:tc>
                <a:extLst>
                  <a:ext uri="{0D108BD9-81ED-4DB2-BD59-A6C34878D82A}">
                    <a16:rowId xmlns:a16="http://schemas.microsoft.com/office/drawing/2014/main" val="10000"/>
                  </a:ext>
                </a:extLst>
              </a:tr>
              <a:tr h="2663848">
                <a:tc>
                  <a:txBody>
                    <a:bodyPr/>
                    <a:lstStyle/>
                    <a:p>
                      <a:pPr marL="195580" indent="-195580" algn="l">
                        <a:spcBef>
                          <a:spcPts val="600"/>
                        </a:spcBef>
                        <a:spcAft>
                          <a:spcPts val="0"/>
                        </a:spcAft>
                      </a:pPr>
                      <a:r>
                        <a:rPr lang="en-AU" sz="1800" dirty="0">
                          <a:effectLst/>
                        </a:rPr>
                        <a:t>1. List 3 recognized methods of fault methods of fault protection.</a:t>
                      </a:r>
                      <a:endParaRPr lang="en-AU" sz="1800" dirty="0">
                        <a:effectLst/>
                        <a:latin typeface="Verdana"/>
                        <a:ea typeface="Calibri"/>
                        <a:cs typeface="Times New Roman"/>
                      </a:endParaRPr>
                    </a:p>
                  </a:txBody>
                  <a:tcPr marL="68580" marR="68580" marT="107950" marB="107950"/>
                </a:tc>
                <a:tc>
                  <a:txBody>
                    <a:bodyPr/>
                    <a:lstStyle/>
                    <a:p>
                      <a:pPr marL="342900" lvl="0" indent="-342900" algn="just">
                        <a:lnSpc>
                          <a:spcPct val="200000"/>
                        </a:lnSpc>
                        <a:spcBef>
                          <a:spcPts val="1200"/>
                        </a:spcBef>
                        <a:spcAft>
                          <a:spcPts val="600"/>
                        </a:spcAft>
                        <a:buFont typeface="+mj-lt"/>
                        <a:buAutoNum type="alphaLcParenR"/>
                        <a:tabLst>
                          <a:tab pos="3046095" algn="l"/>
                        </a:tabLst>
                      </a:pPr>
                      <a:r>
                        <a:rPr lang="en-AU" sz="1800" dirty="0">
                          <a:effectLst/>
                        </a:rPr>
                        <a:t> </a:t>
                      </a:r>
                    </a:p>
                    <a:p>
                      <a:pPr marL="342900" lvl="0" indent="-342900" algn="just">
                        <a:lnSpc>
                          <a:spcPct val="200000"/>
                        </a:lnSpc>
                        <a:spcBef>
                          <a:spcPts val="1200"/>
                        </a:spcBef>
                        <a:spcAft>
                          <a:spcPts val="600"/>
                        </a:spcAft>
                        <a:buFont typeface="+mj-lt"/>
                        <a:buAutoNum type="alphaLcParenR"/>
                        <a:tabLst>
                          <a:tab pos="3046095" algn="l"/>
                        </a:tabLst>
                      </a:pPr>
                      <a:r>
                        <a:rPr lang="en-AU" sz="1800" dirty="0">
                          <a:effectLst/>
                        </a:rPr>
                        <a:t> </a:t>
                      </a:r>
                    </a:p>
                    <a:p>
                      <a:pPr marL="342900" lvl="0" indent="-342900" algn="just">
                        <a:spcBef>
                          <a:spcPts val="1200"/>
                        </a:spcBef>
                        <a:spcAft>
                          <a:spcPts val="0"/>
                        </a:spcAft>
                        <a:buFont typeface="+mj-lt"/>
                        <a:buAutoNum type="alphaLcParenR"/>
                        <a:tabLst>
                          <a:tab pos="3046095" algn="l"/>
                        </a:tabLst>
                      </a:pPr>
                      <a:r>
                        <a:rPr lang="en-AU" sz="1800" dirty="0">
                          <a:effectLst/>
                        </a:rPr>
                        <a:t> </a:t>
                      </a:r>
                      <a:endParaRPr lang="en-AU" sz="1800" dirty="0">
                        <a:effectLst/>
                        <a:latin typeface="Verdana"/>
                        <a:ea typeface="Calibri"/>
                        <a:cs typeface="Times New Roman"/>
                      </a:endParaRPr>
                    </a:p>
                  </a:txBody>
                  <a:tcPr marL="68580" marR="68580" marT="107950" marB="107950"/>
                </a:tc>
                <a:extLst>
                  <a:ext uri="{0D108BD9-81ED-4DB2-BD59-A6C34878D82A}">
                    <a16:rowId xmlns:a16="http://schemas.microsoft.com/office/drawing/2014/main" val="10001"/>
                  </a:ext>
                </a:extLst>
              </a:tr>
            </a:tbl>
          </a:graphicData>
        </a:graphic>
      </p:graphicFrame>
      <p:sp>
        <p:nvSpPr>
          <p:cNvPr id="5" name="Rectangle 6"/>
          <p:cNvSpPr>
            <a:spLocks noChangeArrowheads="1"/>
          </p:cNvSpPr>
          <p:nvPr/>
        </p:nvSpPr>
        <p:spPr bwMode="auto">
          <a:xfrm>
            <a:off x="1846263" y="3090863"/>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 name="Rectangle 5"/>
          <p:cNvSpPr/>
          <p:nvPr/>
        </p:nvSpPr>
        <p:spPr>
          <a:xfrm>
            <a:off x="653144" y="362635"/>
            <a:ext cx="7997370" cy="400110"/>
          </a:xfrm>
          <a:prstGeom prst="rect">
            <a:avLst/>
          </a:prstGeom>
        </p:spPr>
        <p:txBody>
          <a:bodyPr wrap="square">
            <a:spAutoFit/>
          </a:bodyPr>
          <a:lstStyle/>
          <a:p>
            <a:pPr lvl="0" fontAlgn="base">
              <a:spcBef>
                <a:spcPct val="0"/>
              </a:spcBef>
              <a:spcAft>
                <a:spcPct val="0"/>
              </a:spcAft>
            </a:pPr>
            <a:r>
              <a:rPr lang="en-US" sz="2000" b="1" dirty="0">
                <a:solidFill>
                  <a:srgbClr val="FF0000"/>
                </a:solidFill>
                <a:latin typeface="Verdana" pitchFamily="34" charset="0"/>
                <a:ea typeface="Times New Roman" pitchFamily="18" charset="0"/>
                <a:cs typeface="Times New Roman" pitchFamily="18" charset="0"/>
              </a:rPr>
              <a:t>Activity 15 - AS3000 requirements - Fault Protection</a:t>
            </a:r>
            <a:endParaRPr lang="en-US" sz="2000" dirty="0">
              <a:solidFill>
                <a:srgbClr val="FF0000"/>
              </a:solidFill>
              <a:latin typeface="Arial" pitchFamily="34" charset="0"/>
              <a:cs typeface="Arial" pitchFamily="34" charset="0"/>
            </a:endParaRPr>
          </a:p>
        </p:txBody>
      </p:sp>
      <p:sp>
        <p:nvSpPr>
          <p:cNvPr id="7" name="TextBox 6"/>
          <p:cNvSpPr txBox="1"/>
          <p:nvPr/>
        </p:nvSpPr>
        <p:spPr>
          <a:xfrm>
            <a:off x="4194629" y="2888344"/>
            <a:ext cx="4078514" cy="369332"/>
          </a:xfrm>
          <a:prstGeom prst="rect">
            <a:avLst/>
          </a:prstGeom>
          <a:noFill/>
        </p:spPr>
        <p:txBody>
          <a:bodyPr wrap="square" rtlCol="0">
            <a:spAutoFit/>
          </a:bodyPr>
          <a:lstStyle/>
          <a:p>
            <a:r>
              <a:rPr lang="en-AU" b="1" dirty="0">
                <a:solidFill>
                  <a:srgbClr val="FF0000"/>
                </a:solidFill>
              </a:rPr>
              <a:t>Automatic disconnection of supply</a:t>
            </a:r>
          </a:p>
        </p:txBody>
      </p:sp>
      <p:sp>
        <p:nvSpPr>
          <p:cNvPr id="11" name="TextBox 10"/>
          <p:cNvSpPr txBox="1"/>
          <p:nvPr/>
        </p:nvSpPr>
        <p:spPr>
          <a:xfrm>
            <a:off x="4201889" y="3664845"/>
            <a:ext cx="4078514" cy="369332"/>
          </a:xfrm>
          <a:prstGeom prst="rect">
            <a:avLst/>
          </a:prstGeom>
          <a:noFill/>
        </p:spPr>
        <p:txBody>
          <a:bodyPr wrap="square" rtlCol="0">
            <a:spAutoFit/>
          </a:bodyPr>
          <a:lstStyle/>
          <a:p>
            <a:r>
              <a:rPr lang="en-AU" b="1" dirty="0">
                <a:solidFill>
                  <a:srgbClr val="FF0000"/>
                </a:solidFill>
              </a:rPr>
              <a:t>Use of Class II equipment</a:t>
            </a:r>
          </a:p>
        </p:txBody>
      </p:sp>
      <p:sp>
        <p:nvSpPr>
          <p:cNvPr id="12" name="TextBox 11"/>
          <p:cNvSpPr txBox="1"/>
          <p:nvPr/>
        </p:nvSpPr>
        <p:spPr>
          <a:xfrm>
            <a:off x="4259944" y="4187348"/>
            <a:ext cx="4078514" cy="369332"/>
          </a:xfrm>
          <a:prstGeom prst="rect">
            <a:avLst/>
          </a:prstGeom>
          <a:noFill/>
        </p:spPr>
        <p:txBody>
          <a:bodyPr wrap="square" rtlCol="0">
            <a:spAutoFit/>
          </a:bodyPr>
          <a:lstStyle/>
          <a:p>
            <a:r>
              <a:rPr lang="en-AU" b="1" dirty="0">
                <a:solidFill>
                  <a:srgbClr val="FF0000"/>
                </a:solidFill>
              </a:rPr>
              <a:t>Electrical separation</a:t>
            </a:r>
          </a:p>
        </p:txBody>
      </p:sp>
    </p:spTree>
    <p:extLst>
      <p:ext uri="{BB962C8B-B14F-4D97-AF65-F5344CB8AC3E}">
        <p14:creationId xmlns:p14="http://schemas.microsoft.com/office/powerpoint/2010/main" val="1833968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73505765"/>
              </p:ext>
            </p:extLst>
          </p:nvPr>
        </p:nvGraphicFramePr>
        <p:xfrm>
          <a:off x="696686" y="1289367"/>
          <a:ext cx="7808685" cy="4837811"/>
        </p:xfrm>
        <a:graphic>
          <a:graphicData uri="http://schemas.openxmlformats.org/drawingml/2006/table">
            <a:tbl>
              <a:tblPr firstRow="1" firstCol="1" lastRow="1" lastCol="1" bandRow="1" bandCol="1">
                <a:tableStyleId>{5C22544A-7EE6-4342-B048-85BDC9FD1C3A}</a:tableStyleId>
              </a:tblPr>
              <a:tblGrid>
                <a:gridCol w="3107826">
                  <a:extLst>
                    <a:ext uri="{9D8B030D-6E8A-4147-A177-3AD203B41FA5}">
                      <a16:colId xmlns:a16="http://schemas.microsoft.com/office/drawing/2014/main" val="20000"/>
                    </a:ext>
                  </a:extLst>
                </a:gridCol>
                <a:gridCol w="4700859">
                  <a:extLst>
                    <a:ext uri="{9D8B030D-6E8A-4147-A177-3AD203B41FA5}">
                      <a16:colId xmlns:a16="http://schemas.microsoft.com/office/drawing/2014/main" val="20001"/>
                    </a:ext>
                  </a:extLst>
                </a:gridCol>
              </a:tblGrid>
              <a:tr h="1126490">
                <a:tc>
                  <a:txBody>
                    <a:bodyPr/>
                    <a:lstStyle/>
                    <a:p>
                      <a:pPr algn="just">
                        <a:spcBef>
                          <a:spcPts val="600"/>
                        </a:spcBef>
                        <a:spcAft>
                          <a:spcPts val="600"/>
                        </a:spcAft>
                      </a:pPr>
                      <a:r>
                        <a:rPr lang="en-AU" sz="1800" dirty="0">
                          <a:effectLst/>
                        </a:rPr>
                        <a:t>Read AS 3000 clause 2.4.2</a:t>
                      </a:r>
                      <a:endParaRPr lang="en-AU" sz="1800" dirty="0">
                        <a:effectLst/>
                        <a:latin typeface="Verdana"/>
                        <a:ea typeface="Calibri"/>
                        <a:cs typeface="Times New Roman"/>
                      </a:endParaRPr>
                    </a:p>
                  </a:txBody>
                  <a:tcPr marL="68580" marR="68580" marT="107950" marB="107950"/>
                </a:tc>
                <a:tc>
                  <a:txBody>
                    <a:bodyPr/>
                    <a:lstStyle/>
                    <a:p>
                      <a:pPr algn="ctr">
                        <a:spcBef>
                          <a:spcPts val="600"/>
                        </a:spcBef>
                        <a:spcAft>
                          <a:spcPts val="600"/>
                        </a:spcAft>
                      </a:pPr>
                      <a:endParaRPr lang="en-AU" sz="1800" dirty="0">
                        <a:effectLst/>
                        <a:latin typeface="Verdana"/>
                        <a:ea typeface="Calibri"/>
                        <a:cs typeface="Arial"/>
                      </a:endParaRPr>
                    </a:p>
                  </a:txBody>
                  <a:tcPr marL="68580" marR="68580" marT="107950" marB="107950"/>
                </a:tc>
                <a:extLst>
                  <a:ext uri="{0D108BD9-81ED-4DB2-BD59-A6C34878D82A}">
                    <a16:rowId xmlns:a16="http://schemas.microsoft.com/office/drawing/2014/main" val="10000"/>
                  </a:ext>
                </a:extLst>
              </a:tr>
              <a:tr h="2082165">
                <a:tc>
                  <a:txBody>
                    <a:bodyPr/>
                    <a:lstStyle/>
                    <a:p>
                      <a:pPr marL="195580" indent="-195580" algn="l">
                        <a:spcBef>
                          <a:spcPts val="600"/>
                        </a:spcBef>
                        <a:spcAft>
                          <a:spcPts val="0"/>
                        </a:spcAft>
                      </a:pPr>
                      <a:r>
                        <a:rPr lang="en-AU" sz="1800" dirty="0">
                          <a:effectLst/>
                        </a:rPr>
                        <a:t>1. </a:t>
                      </a:r>
                      <a:r>
                        <a:rPr lang="en-AU" sz="1800">
                          <a:effectLst/>
                        </a:rPr>
                        <a:t>How is protection by automatic disconnection of supply achieved?</a:t>
                      </a:r>
                      <a:endParaRPr lang="en-AU" sz="1800">
                        <a:effectLst/>
                        <a:latin typeface="Verdana"/>
                        <a:ea typeface="Calibri"/>
                        <a:cs typeface="Times New Roman"/>
                      </a:endParaRPr>
                    </a:p>
                  </a:txBody>
                  <a:tcPr marL="68580" marR="68580" marT="107950" marB="107950"/>
                </a:tc>
                <a:tc>
                  <a:txBody>
                    <a:bodyPr/>
                    <a:lstStyle/>
                    <a:p>
                      <a:pPr algn="just">
                        <a:lnSpc>
                          <a:spcPct val="200000"/>
                        </a:lnSpc>
                        <a:spcBef>
                          <a:spcPts val="1200"/>
                        </a:spcBef>
                        <a:spcAft>
                          <a:spcPts val="600"/>
                        </a:spcAft>
                        <a:tabLst>
                          <a:tab pos="2971800" algn="l"/>
                        </a:tabLst>
                      </a:pPr>
                      <a:r>
                        <a:rPr lang="en-AU" sz="1800" dirty="0">
                          <a:effectLst/>
                        </a:rPr>
                        <a:t>a)	</a:t>
                      </a:r>
                    </a:p>
                    <a:p>
                      <a:pPr algn="just">
                        <a:lnSpc>
                          <a:spcPct val="200000"/>
                        </a:lnSpc>
                        <a:spcBef>
                          <a:spcPts val="1200"/>
                        </a:spcBef>
                        <a:spcAft>
                          <a:spcPts val="600"/>
                        </a:spcAft>
                        <a:tabLst>
                          <a:tab pos="2971800" algn="l"/>
                        </a:tabLst>
                      </a:pPr>
                      <a:r>
                        <a:rPr lang="en-AU" sz="1800" dirty="0">
                          <a:effectLst/>
                        </a:rPr>
                        <a:t>	</a:t>
                      </a:r>
                    </a:p>
                    <a:p>
                      <a:pPr algn="just">
                        <a:lnSpc>
                          <a:spcPct val="200000"/>
                        </a:lnSpc>
                        <a:spcBef>
                          <a:spcPts val="1200"/>
                        </a:spcBef>
                        <a:spcAft>
                          <a:spcPts val="600"/>
                        </a:spcAft>
                        <a:tabLst>
                          <a:tab pos="2971800" algn="l"/>
                        </a:tabLst>
                      </a:pPr>
                      <a:r>
                        <a:rPr lang="en-AU" sz="1800" dirty="0">
                          <a:effectLst/>
                        </a:rPr>
                        <a:t>b)	</a:t>
                      </a:r>
                    </a:p>
                    <a:p>
                      <a:pPr algn="just">
                        <a:lnSpc>
                          <a:spcPct val="200000"/>
                        </a:lnSpc>
                        <a:spcBef>
                          <a:spcPts val="1200"/>
                        </a:spcBef>
                        <a:spcAft>
                          <a:spcPts val="600"/>
                        </a:spcAft>
                        <a:tabLst>
                          <a:tab pos="2971800" algn="l"/>
                        </a:tabLst>
                      </a:pPr>
                      <a:r>
                        <a:rPr lang="en-AU" sz="1800" dirty="0">
                          <a:effectLst/>
                        </a:rPr>
                        <a:t>	</a:t>
                      </a:r>
                    </a:p>
                    <a:p>
                      <a:pPr algn="l">
                        <a:lnSpc>
                          <a:spcPct val="200000"/>
                        </a:lnSpc>
                        <a:spcBef>
                          <a:spcPts val="600"/>
                        </a:spcBef>
                        <a:spcAft>
                          <a:spcPts val="600"/>
                        </a:spcAft>
                      </a:pPr>
                      <a:r>
                        <a:rPr lang="en-AU" sz="1800" dirty="0">
                          <a:effectLst/>
                        </a:rPr>
                        <a:t> </a:t>
                      </a:r>
                      <a:endParaRPr lang="en-AU" sz="1800" dirty="0">
                        <a:effectLst/>
                        <a:latin typeface="Verdana"/>
                        <a:ea typeface="Calibri"/>
                        <a:cs typeface="Times New Roman"/>
                      </a:endParaRPr>
                    </a:p>
                  </a:txBody>
                  <a:tcPr marL="68580" marR="68580" marT="107950" marB="107950"/>
                </a:tc>
                <a:extLst>
                  <a:ext uri="{0D108BD9-81ED-4DB2-BD59-A6C34878D82A}">
                    <a16:rowId xmlns:a16="http://schemas.microsoft.com/office/drawing/2014/main" val="10001"/>
                  </a:ext>
                </a:extLst>
              </a:tr>
            </a:tbl>
          </a:graphicData>
        </a:graphic>
      </p:graphicFrame>
      <p:sp>
        <p:nvSpPr>
          <p:cNvPr id="4" name="Rectangle 5"/>
          <p:cNvSpPr>
            <a:spLocks noChangeArrowheads="1"/>
          </p:cNvSpPr>
          <p:nvPr/>
        </p:nvSpPr>
        <p:spPr bwMode="auto">
          <a:xfrm>
            <a:off x="1846263" y="21018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5" name="Rectangle 6"/>
          <p:cNvSpPr>
            <a:spLocks noChangeArrowheads="1"/>
          </p:cNvSpPr>
          <p:nvPr/>
        </p:nvSpPr>
        <p:spPr bwMode="auto">
          <a:xfrm>
            <a:off x="1846263" y="263525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 name="Rectangle 5"/>
          <p:cNvSpPr/>
          <p:nvPr/>
        </p:nvSpPr>
        <p:spPr>
          <a:xfrm>
            <a:off x="174171" y="449721"/>
            <a:ext cx="8331200" cy="400110"/>
          </a:xfrm>
          <a:prstGeom prst="rect">
            <a:avLst/>
          </a:prstGeom>
        </p:spPr>
        <p:txBody>
          <a:bodyPr wrap="square">
            <a:spAutoFit/>
          </a:bodyPr>
          <a:lstStyle/>
          <a:p>
            <a:pPr lvl="0" fontAlgn="base">
              <a:spcBef>
                <a:spcPct val="0"/>
              </a:spcBef>
              <a:spcAft>
                <a:spcPct val="0"/>
              </a:spcAft>
            </a:pPr>
            <a:r>
              <a:rPr lang="en-US" sz="2000" b="1" dirty="0">
                <a:solidFill>
                  <a:srgbClr val="FF0000"/>
                </a:solidFill>
                <a:latin typeface="Verdana" pitchFamily="34" charset="0"/>
                <a:ea typeface="Times New Roman" pitchFamily="18" charset="0"/>
                <a:cs typeface="Times New Roman" pitchFamily="18" charset="0"/>
              </a:rPr>
              <a:t>Activity 16 - AS3000 requirements - Fault Protection</a:t>
            </a:r>
            <a:endParaRPr lang="en-US" sz="2000" dirty="0">
              <a:solidFill>
                <a:srgbClr val="FF0000"/>
              </a:solidFill>
              <a:latin typeface="Arial" pitchFamily="34" charset="0"/>
              <a:cs typeface="Arial" pitchFamily="34" charset="0"/>
            </a:endParaRPr>
          </a:p>
        </p:txBody>
      </p:sp>
      <p:sp>
        <p:nvSpPr>
          <p:cNvPr id="10" name="TextBox 9"/>
          <p:cNvSpPr txBox="1"/>
          <p:nvPr/>
        </p:nvSpPr>
        <p:spPr>
          <a:xfrm>
            <a:off x="4143830" y="2656998"/>
            <a:ext cx="4078514" cy="923330"/>
          </a:xfrm>
          <a:prstGeom prst="rect">
            <a:avLst/>
          </a:prstGeom>
          <a:noFill/>
        </p:spPr>
        <p:txBody>
          <a:bodyPr wrap="square" rtlCol="0">
            <a:spAutoFit/>
          </a:bodyPr>
          <a:lstStyle/>
          <a:p>
            <a:r>
              <a:rPr lang="en-AU" b="1" dirty="0">
                <a:solidFill>
                  <a:srgbClr val="FF0000"/>
                </a:solidFill>
              </a:rPr>
              <a:t>Provision of a system of earthing in which exposed conductive parts are connected to the PE</a:t>
            </a:r>
          </a:p>
        </p:txBody>
      </p:sp>
      <p:sp>
        <p:nvSpPr>
          <p:cNvPr id="11" name="TextBox 10"/>
          <p:cNvSpPr txBox="1"/>
          <p:nvPr/>
        </p:nvSpPr>
        <p:spPr>
          <a:xfrm>
            <a:off x="4143830" y="4172834"/>
            <a:ext cx="4078514" cy="923330"/>
          </a:xfrm>
          <a:prstGeom prst="rect">
            <a:avLst/>
          </a:prstGeom>
          <a:noFill/>
        </p:spPr>
        <p:txBody>
          <a:bodyPr wrap="square" rtlCol="0">
            <a:spAutoFit/>
          </a:bodyPr>
          <a:lstStyle/>
          <a:p>
            <a:r>
              <a:rPr lang="en-AU" b="1" dirty="0">
                <a:solidFill>
                  <a:srgbClr val="FF0000"/>
                </a:solidFill>
              </a:rPr>
              <a:t>Disconnection of the fault by an overcurrent protective device or RCD</a:t>
            </a:r>
          </a:p>
        </p:txBody>
      </p:sp>
    </p:spTree>
    <p:extLst>
      <p:ext uri="{BB962C8B-B14F-4D97-AF65-F5344CB8AC3E}">
        <p14:creationId xmlns:p14="http://schemas.microsoft.com/office/powerpoint/2010/main" val="3433368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96610241"/>
              </p:ext>
            </p:extLst>
          </p:nvPr>
        </p:nvGraphicFramePr>
        <p:xfrm>
          <a:off x="1103086" y="1005795"/>
          <a:ext cx="7112000" cy="7832697"/>
        </p:xfrm>
        <a:graphic>
          <a:graphicData uri="http://schemas.openxmlformats.org/drawingml/2006/table">
            <a:tbl>
              <a:tblPr firstRow="1" firstCol="1" lastRow="1" lastCol="1" bandRow="1" bandCol="1">
                <a:tableStyleId>{5C22544A-7EE6-4342-B048-85BDC9FD1C3A}</a:tableStyleId>
              </a:tblPr>
              <a:tblGrid>
                <a:gridCol w="4355962">
                  <a:extLst>
                    <a:ext uri="{9D8B030D-6E8A-4147-A177-3AD203B41FA5}">
                      <a16:colId xmlns:a16="http://schemas.microsoft.com/office/drawing/2014/main" val="20000"/>
                    </a:ext>
                  </a:extLst>
                </a:gridCol>
                <a:gridCol w="1536838">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tblGrid>
              <a:tr h="522773">
                <a:tc gridSpan="3">
                  <a:txBody>
                    <a:bodyPr/>
                    <a:lstStyle/>
                    <a:p>
                      <a:pPr algn="just">
                        <a:spcBef>
                          <a:spcPts val="600"/>
                        </a:spcBef>
                        <a:spcAft>
                          <a:spcPts val="0"/>
                        </a:spcAft>
                      </a:pPr>
                      <a:r>
                        <a:rPr lang="en-AU" sz="1800" dirty="0">
                          <a:effectLst/>
                        </a:rPr>
                        <a:t>Read AS 3000 clause 2.4.3</a:t>
                      </a:r>
                      <a:endParaRPr lang="en-AU" sz="1800" dirty="0">
                        <a:effectLst/>
                        <a:latin typeface="Verdana"/>
                        <a:ea typeface="Calibri"/>
                        <a:cs typeface="Times New Roman"/>
                      </a:endParaRPr>
                    </a:p>
                  </a:txBody>
                  <a:tcPr marL="68580" marR="68580" marT="107950" marB="107950"/>
                </a:tc>
                <a:tc hMerge="1">
                  <a:txBody>
                    <a:bodyPr/>
                    <a:lstStyle/>
                    <a:p>
                      <a:pPr algn="ctr">
                        <a:spcBef>
                          <a:spcPts val="600"/>
                        </a:spcBef>
                        <a:spcAft>
                          <a:spcPts val="0"/>
                        </a:spcAft>
                      </a:pPr>
                      <a:endParaRPr lang="en-AU" sz="1800" dirty="0">
                        <a:effectLst/>
                        <a:latin typeface="Verdana"/>
                        <a:ea typeface="Calibri"/>
                        <a:cs typeface="Arial"/>
                      </a:endParaRPr>
                    </a:p>
                  </a:txBody>
                  <a:tcPr marL="68580" marR="68580" marT="107950" marB="107950"/>
                </a:tc>
                <a:tc hMerge="1">
                  <a:txBody>
                    <a:bodyPr/>
                    <a:lstStyle/>
                    <a:p>
                      <a:endParaRPr lang="en-AU"/>
                    </a:p>
                  </a:txBody>
                  <a:tcPr/>
                </a:tc>
                <a:extLst>
                  <a:ext uri="{0D108BD9-81ED-4DB2-BD59-A6C34878D82A}">
                    <a16:rowId xmlns:a16="http://schemas.microsoft.com/office/drawing/2014/main" val="10000"/>
                  </a:ext>
                </a:extLst>
              </a:tr>
              <a:tr h="1084003">
                <a:tc gridSpan="2">
                  <a:txBody>
                    <a:bodyPr/>
                    <a:lstStyle/>
                    <a:p>
                      <a:pPr marL="195580" indent="-195580" algn="l">
                        <a:spcBef>
                          <a:spcPts val="600"/>
                        </a:spcBef>
                        <a:spcAft>
                          <a:spcPts val="0"/>
                        </a:spcAft>
                      </a:pPr>
                      <a:r>
                        <a:rPr lang="en-AU" sz="1800" dirty="0">
                          <a:effectLst/>
                        </a:rPr>
                        <a:t>1. May a device that is capable of automatic reclosing be used as a device to provide automatic disconnection of supply?</a:t>
                      </a:r>
                      <a:endParaRPr lang="en-AU" sz="1800" dirty="0">
                        <a:effectLst/>
                        <a:latin typeface="Verdana"/>
                        <a:ea typeface="Calibri"/>
                        <a:cs typeface="Times New Roman"/>
                      </a:endParaRPr>
                    </a:p>
                  </a:txBody>
                  <a:tcPr marL="68580" marR="68580" marT="107950" marB="107950"/>
                </a:tc>
                <a:tc hMerge="1">
                  <a:txBody>
                    <a:bodyPr/>
                    <a:lstStyle/>
                    <a:p>
                      <a:endParaRPr lang="en-AU"/>
                    </a:p>
                  </a:txBody>
                  <a:tcPr/>
                </a:tc>
                <a:tc>
                  <a:txBody>
                    <a:bodyPr/>
                    <a:lstStyle/>
                    <a:p>
                      <a:pPr algn="ctr">
                        <a:spcBef>
                          <a:spcPts val="600"/>
                        </a:spcBef>
                        <a:spcAft>
                          <a:spcPts val="0"/>
                        </a:spcAft>
                      </a:pPr>
                      <a:r>
                        <a:rPr lang="en-AU" sz="2400" dirty="0">
                          <a:solidFill>
                            <a:srgbClr val="FF0000"/>
                          </a:solidFill>
                          <a:effectLst/>
                        </a:rPr>
                        <a:t> </a:t>
                      </a:r>
                      <a:endParaRPr lang="en-AU" sz="2400" dirty="0">
                        <a:solidFill>
                          <a:srgbClr val="FF0000"/>
                        </a:solidFill>
                        <a:effectLst/>
                        <a:latin typeface="Verdana"/>
                        <a:ea typeface="Calibri"/>
                        <a:cs typeface="Times New Roman"/>
                      </a:endParaRPr>
                    </a:p>
                  </a:txBody>
                  <a:tcPr marL="68580" marR="68580" marT="107950" marB="107950"/>
                </a:tc>
                <a:extLst>
                  <a:ext uri="{0D108BD9-81ED-4DB2-BD59-A6C34878D82A}">
                    <a16:rowId xmlns:a16="http://schemas.microsoft.com/office/drawing/2014/main" val="10001"/>
                  </a:ext>
                </a:extLst>
              </a:tr>
              <a:tr h="3805679">
                <a:tc>
                  <a:txBody>
                    <a:bodyPr/>
                    <a:lstStyle/>
                    <a:p>
                      <a:pPr marL="195580" indent="-195580" algn="l">
                        <a:spcBef>
                          <a:spcPts val="600"/>
                        </a:spcBef>
                        <a:spcAft>
                          <a:spcPts val="0"/>
                        </a:spcAft>
                      </a:pPr>
                      <a:r>
                        <a:rPr lang="en-AU" sz="1800" dirty="0">
                          <a:effectLst/>
                        </a:rPr>
                        <a:t>2. List 5 devices suitable to provide automatic disconnection of supply.</a:t>
                      </a:r>
                      <a:endParaRPr lang="en-AU" sz="1800" dirty="0">
                        <a:effectLst/>
                        <a:latin typeface="Verdana"/>
                        <a:ea typeface="Calibri"/>
                        <a:cs typeface="Times New Roman"/>
                      </a:endParaRPr>
                    </a:p>
                  </a:txBody>
                  <a:tcPr marL="68580" marR="68580" marT="107950" marB="107950"/>
                </a:tc>
                <a:tc gridSpan="2">
                  <a:txBody>
                    <a:bodyPr/>
                    <a:lstStyle/>
                    <a:p>
                      <a:pPr algn="just">
                        <a:lnSpc>
                          <a:spcPct val="200000"/>
                        </a:lnSpc>
                        <a:spcBef>
                          <a:spcPts val="600"/>
                        </a:spcBef>
                        <a:spcAft>
                          <a:spcPts val="600"/>
                        </a:spcAft>
                        <a:tabLst>
                          <a:tab pos="2966720" algn="l"/>
                        </a:tabLst>
                      </a:pPr>
                      <a:r>
                        <a:rPr lang="en-AU" sz="1800" dirty="0">
                          <a:effectLst/>
                        </a:rPr>
                        <a:t>a)	</a:t>
                      </a:r>
                    </a:p>
                    <a:p>
                      <a:pPr algn="just">
                        <a:lnSpc>
                          <a:spcPct val="200000"/>
                        </a:lnSpc>
                        <a:spcBef>
                          <a:spcPts val="600"/>
                        </a:spcBef>
                        <a:spcAft>
                          <a:spcPts val="600"/>
                        </a:spcAft>
                        <a:tabLst>
                          <a:tab pos="2966720" algn="l"/>
                        </a:tabLst>
                      </a:pPr>
                      <a:r>
                        <a:rPr lang="en-AU" sz="1800" dirty="0">
                          <a:effectLst/>
                        </a:rPr>
                        <a:t>b)	</a:t>
                      </a:r>
                    </a:p>
                    <a:p>
                      <a:pPr algn="just">
                        <a:lnSpc>
                          <a:spcPct val="200000"/>
                        </a:lnSpc>
                        <a:spcBef>
                          <a:spcPts val="600"/>
                        </a:spcBef>
                        <a:spcAft>
                          <a:spcPts val="600"/>
                        </a:spcAft>
                        <a:tabLst>
                          <a:tab pos="2966720" algn="l"/>
                        </a:tabLst>
                      </a:pPr>
                      <a:r>
                        <a:rPr lang="en-AU" sz="1800" dirty="0">
                          <a:effectLst/>
                        </a:rPr>
                        <a:t>c)	</a:t>
                      </a:r>
                    </a:p>
                    <a:p>
                      <a:pPr algn="just">
                        <a:lnSpc>
                          <a:spcPct val="200000"/>
                        </a:lnSpc>
                        <a:spcBef>
                          <a:spcPts val="600"/>
                        </a:spcBef>
                        <a:spcAft>
                          <a:spcPts val="600"/>
                        </a:spcAft>
                        <a:tabLst>
                          <a:tab pos="2966720" algn="l"/>
                        </a:tabLst>
                      </a:pPr>
                      <a:r>
                        <a:rPr lang="en-AU" sz="1800" dirty="0">
                          <a:effectLst/>
                        </a:rPr>
                        <a:t>d)	</a:t>
                      </a:r>
                    </a:p>
                    <a:p>
                      <a:pPr algn="just">
                        <a:lnSpc>
                          <a:spcPct val="200000"/>
                        </a:lnSpc>
                        <a:spcBef>
                          <a:spcPts val="600"/>
                        </a:spcBef>
                        <a:spcAft>
                          <a:spcPts val="600"/>
                        </a:spcAft>
                        <a:tabLst>
                          <a:tab pos="2966720" algn="l"/>
                        </a:tabLst>
                      </a:pPr>
                      <a:r>
                        <a:rPr lang="en-AU" sz="1800" dirty="0">
                          <a:effectLst/>
                        </a:rPr>
                        <a:t>e)	</a:t>
                      </a:r>
                      <a:endParaRPr lang="en-AU" sz="1800" dirty="0">
                        <a:effectLst/>
                        <a:latin typeface="Verdana"/>
                        <a:ea typeface="Calibri"/>
                        <a:cs typeface="Times New Roman"/>
                      </a:endParaRPr>
                    </a:p>
                  </a:txBody>
                  <a:tcPr marL="68580" marR="68580" marT="107950" marB="107950"/>
                </a:tc>
                <a:tc hMerge="1">
                  <a:txBody>
                    <a:bodyPr/>
                    <a:lstStyle/>
                    <a:p>
                      <a:endParaRPr lang="en-AU"/>
                    </a:p>
                  </a:txBody>
                  <a:tcPr/>
                </a:tc>
                <a:extLst>
                  <a:ext uri="{0D108BD9-81ED-4DB2-BD59-A6C34878D82A}">
                    <a16:rowId xmlns:a16="http://schemas.microsoft.com/office/drawing/2014/main" val="10002"/>
                  </a:ext>
                </a:extLst>
              </a:tr>
            </a:tbl>
          </a:graphicData>
        </a:graphic>
      </p:graphicFrame>
      <p:sp>
        <p:nvSpPr>
          <p:cNvPr id="4" name="Rectangle 5"/>
          <p:cNvSpPr>
            <a:spLocks noChangeArrowheads="1"/>
          </p:cNvSpPr>
          <p:nvPr/>
        </p:nvSpPr>
        <p:spPr bwMode="auto">
          <a:xfrm>
            <a:off x="2801938" y="21669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5" name="Rectangle 6"/>
          <p:cNvSpPr>
            <a:spLocks noChangeArrowheads="1"/>
          </p:cNvSpPr>
          <p:nvPr/>
        </p:nvSpPr>
        <p:spPr bwMode="auto">
          <a:xfrm>
            <a:off x="2801938" y="2700338"/>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 name="Rectangle 8"/>
          <p:cNvSpPr>
            <a:spLocks noChangeArrowheads="1"/>
          </p:cNvSpPr>
          <p:nvPr/>
        </p:nvSpPr>
        <p:spPr bwMode="auto">
          <a:xfrm>
            <a:off x="2801938" y="70691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 name="Rectangle 6"/>
          <p:cNvSpPr/>
          <p:nvPr/>
        </p:nvSpPr>
        <p:spPr>
          <a:xfrm>
            <a:off x="899886" y="362635"/>
            <a:ext cx="7750628" cy="400110"/>
          </a:xfrm>
          <a:prstGeom prst="rect">
            <a:avLst/>
          </a:prstGeom>
        </p:spPr>
        <p:txBody>
          <a:bodyPr wrap="square">
            <a:spAutoFit/>
          </a:bodyPr>
          <a:lstStyle/>
          <a:p>
            <a:pPr lvl="0" fontAlgn="base">
              <a:spcBef>
                <a:spcPct val="0"/>
              </a:spcBef>
              <a:spcAft>
                <a:spcPct val="0"/>
              </a:spcAft>
            </a:pPr>
            <a:r>
              <a:rPr lang="en-US" sz="2000" b="1" dirty="0">
                <a:solidFill>
                  <a:srgbClr val="FF0000"/>
                </a:solidFill>
                <a:latin typeface="Verdana" pitchFamily="34" charset="0"/>
                <a:ea typeface="Times New Roman" pitchFamily="18" charset="0"/>
                <a:cs typeface="Times New Roman" pitchFamily="18" charset="0"/>
              </a:rPr>
              <a:t>Activity 17 - AS3000 requirements - Fault Protection</a:t>
            </a:r>
            <a:endParaRPr lang="en-US" sz="2000" dirty="0">
              <a:solidFill>
                <a:srgbClr val="FF0000"/>
              </a:solidFill>
              <a:latin typeface="Arial" pitchFamily="34" charset="0"/>
              <a:cs typeface="Arial" pitchFamily="34" charset="0"/>
            </a:endParaRPr>
          </a:p>
        </p:txBody>
      </p:sp>
      <p:sp>
        <p:nvSpPr>
          <p:cNvPr id="8" name="TextBox 7"/>
          <p:cNvSpPr txBox="1"/>
          <p:nvPr/>
        </p:nvSpPr>
        <p:spPr>
          <a:xfrm>
            <a:off x="7170055" y="1920494"/>
            <a:ext cx="899886" cy="369332"/>
          </a:xfrm>
          <a:prstGeom prst="rect">
            <a:avLst/>
          </a:prstGeom>
          <a:noFill/>
        </p:spPr>
        <p:txBody>
          <a:bodyPr wrap="square" rtlCol="0">
            <a:spAutoFit/>
          </a:bodyPr>
          <a:lstStyle/>
          <a:p>
            <a:pPr algn="ctr">
              <a:spcBef>
                <a:spcPts val="600"/>
              </a:spcBef>
              <a:spcAft>
                <a:spcPts val="0"/>
              </a:spcAft>
            </a:pPr>
            <a:r>
              <a:rPr lang="en-AU" b="1" dirty="0">
                <a:solidFill>
                  <a:srgbClr val="FF0000"/>
                </a:solidFill>
              </a:rPr>
              <a:t>N</a:t>
            </a:r>
            <a:endParaRPr lang="en-AU" b="1" dirty="0">
              <a:solidFill>
                <a:srgbClr val="FF0000"/>
              </a:solidFill>
              <a:latin typeface="Verdana"/>
              <a:ea typeface="Calibri"/>
              <a:cs typeface="Times New Roman"/>
            </a:endParaRPr>
          </a:p>
        </p:txBody>
      </p:sp>
      <p:sp>
        <p:nvSpPr>
          <p:cNvPr id="12" name="TextBox 11"/>
          <p:cNvSpPr txBox="1"/>
          <p:nvPr/>
        </p:nvSpPr>
        <p:spPr>
          <a:xfrm>
            <a:off x="5770101" y="2852039"/>
            <a:ext cx="4078514" cy="369332"/>
          </a:xfrm>
          <a:prstGeom prst="rect">
            <a:avLst/>
          </a:prstGeom>
          <a:noFill/>
        </p:spPr>
        <p:txBody>
          <a:bodyPr wrap="square" rtlCol="0">
            <a:spAutoFit/>
          </a:bodyPr>
          <a:lstStyle/>
          <a:p>
            <a:r>
              <a:rPr lang="en-AU" b="1" dirty="0">
                <a:solidFill>
                  <a:srgbClr val="FF0000"/>
                </a:solidFill>
              </a:rPr>
              <a:t>HRC fuses</a:t>
            </a:r>
          </a:p>
        </p:txBody>
      </p:sp>
      <p:sp>
        <p:nvSpPr>
          <p:cNvPr id="13" name="TextBox 12"/>
          <p:cNvSpPr txBox="1"/>
          <p:nvPr/>
        </p:nvSpPr>
        <p:spPr>
          <a:xfrm>
            <a:off x="5770101" y="3577752"/>
            <a:ext cx="4078514" cy="369332"/>
          </a:xfrm>
          <a:prstGeom prst="rect">
            <a:avLst/>
          </a:prstGeom>
          <a:noFill/>
        </p:spPr>
        <p:txBody>
          <a:bodyPr wrap="square" rtlCol="0">
            <a:spAutoFit/>
          </a:bodyPr>
          <a:lstStyle/>
          <a:p>
            <a:r>
              <a:rPr lang="en-AU" b="1" dirty="0">
                <a:solidFill>
                  <a:srgbClr val="FF0000"/>
                </a:solidFill>
              </a:rPr>
              <a:t>MCB’s</a:t>
            </a:r>
          </a:p>
        </p:txBody>
      </p:sp>
      <p:sp>
        <p:nvSpPr>
          <p:cNvPr id="14" name="TextBox 13"/>
          <p:cNvSpPr txBox="1"/>
          <p:nvPr/>
        </p:nvSpPr>
        <p:spPr>
          <a:xfrm>
            <a:off x="5770101" y="4292166"/>
            <a:ext cx="4078514" cy="369332"/>
          </a:xfrm>
          <a:prstGeom prst="rect">
            <a:avLst/>
          </a:prstGeom>
          <a:noFill/>
        </p:spPr>
        <p:txBody>
          <a:bodyPr wrap="square" rtlCol="0">
            <a:spAutoFit/>
          </a:bodyPr>
          <a:lstStyle/>
          <a:p>
            <a:r>
              <a:rPr lang="en-AU" b="1" dirty="0">
                <a:solidFill>
                  <a:srgbClr val="FF0000"/>
                </a:solidFill>
              </a:rPr>
              <a:t>Moulded case C/B’s</a:t>
            </a:r>
          </a:p>
        </p:txBody>
      </p:sp>
      <p:sp>
        <p:nvSpPr>
          <p:cNvPr id="15" name="TextBox 14"/>
          <p:cNvSpPr txBox="1"/>
          <p:nvPr/>
        </p:nvSpPr>
        <p:spPr>
          <a:xfrm>
            <a:off x="5770101" y="5000151"/>
            <a:ext cx="4078514" cy="369332"/>
          </a:xfrm>
          <a:prstGeom prst="rect">
            <a:avLst/>
          </a:prstGeom>
          <a:noFill/>
        </p:spPr>
        <p:txBody>
          <a:bodyPr wrap="square" rtlCol="0">
            <a:spAutoFit/>
          </a:bodyPr>
          <a:lstStyle/>
          <a:p>
            <a:r>
              <a:rPr lang="en-AU" b="1" dirty="0">
                <a:solidFill>
                  <a:srgbClr val="FF0000"/>
                </a:solidFill>
              </a:rPr>
              <a:t>RCD’s</a:t>
            </a:r>
          </a:p>
        </p:txBody>
      </p:sp>
      <p:sp>
        <p:nvSpPr>
          <p:cNvPr id="16" name="TextBox 15"/>
          <p:cNvSpPr txBox="1"/>
          <p:nvPr/>
        </p:nvSpPr>
        <p:spPr>
          <a:xfrm>
            <a:off x="5770101" y="5696837"/>
            <a:ext cx="4078514" cy="646331"/>
          </a:xfrm>
          <a:prstGeom prst="rect">
            <a:avLst/>
          </a:prstGeom>
          <a:noFill/>
        </p:spPr>
        <p:txBody>
          <a:bodyPr wrap="square" rtlCol="0">
            <a:spAutoFit/>
          </a:bodyPr>
          <a:lstStyle/>
          <a:p>
            <a:r>
              <a:rPr lang="en-AU" b="1" dirty="0">
                <a:solidFill>
                  <a:srgbClr val="FF0000"/>
                </a:solidFill>
              </a:rPr>
              <a:t>Devices with no auto</a:t>
            </a:r>
          </a:p>
          <a:p>
            <a:r>
              <a:rPr lang="en-AU" b="1" dirty="0">
                <a:solidFill>
                  <a:srgbClr val="FF0000"/>
                </a:solidFill>
              </a:rPr>
              <a:t> </a:t>
            </a:r>
            <a:r>
              <a:rPr lang="en-AU" b="1" dirty="0" err="1">
                <a:solidFill>
                  <a:srgbClr val="FF0000"/>
                </a:solidFill>
              </a:rPr>
              <a:t>reclosure</a:t>
            </a:r>
            <a:endParaRPr lang="en-AU" b="1" dirty="0">
              <a:solidFill>
                <a:srgbClr val="FF0000"/>
              </a:solidFill>
            </a:endParaRPr>
          </a:p>
        </p:txBody>
      </p:sp>
    </p:spTree>
    <p:extLst>
      <p:ext uri="{BB962C8B-B14F-4D97-AF65-F5344CB8AC3E}">
        <p14:creationId xmlns:p14="http://schemas.microsoft.com/office/powerpoint/2010/main" val="1213674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3" grpId="0"/>
      <p:bldP spid="15" grpId="0"/>
      <p:bldP spid="1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8218650"/>
              </p:ext>
            </p:extLst>
          </p:nvPr>
        </p:nvGraphicFramePr>
        <p:xfrm>
          <a:off x="827313" y="1844249"/>
          <a:ext cx="7692572" cy="3467980"/>
        </p:xfrm>
        <a:graphic>
          <a:graphicData uri="http://schemas.openxmlformats.org/drawingml/2006/table">
            <a:tbl>
              <a:tblPr firstRow="1" firstCol="1" lastRow="1" lastCol="1" bandRow="1" bandCol="1">
                <a:tableStyleId>{5C22544A-7EE6-4342-B048-85BDC9FD1C3A}</a:tableStyleId>
              </a:tblPr>
              <a:tblGrid>
                <a:gridCol w="4064001">
                  <a:extLst>
                    <a:ext uri="{9D8B030D-6E8A-4147-A177-3AD203B41FA5}">
                      <a16:colId xmlns:a16="http://schemas.microsoft.com/office/drawing/2014/main" val="20000"/>
                    </a:ext>
                  </a:extLst>
                </a:gridCol>
                <a:gridCol w="1886857">
                  <a:extLst>
                    <a:ext uri="{9D8B030D-6E8A-4147-A177-3AD203B41FA5}">
                      <a16:colId xmlns:a16="http://schemas.microsoft.com/office/drawing/2014/main" val="20001"/>
                    </a:ext>
                  </a:extLst>
                </a:gridCol>
                <a:gridCol w="1741714">
                  <a:extLst>
                    <a:ext uri="{9D8B030D-6E8A-4147-A177-3AD203B41FA5}">
                      <a16:colId xmlns:a16="http://schemas.microsoft.com/office/drawing/2014/main" val="20002"/>
                    </a:ext>
                  </a:extLst>
                </a:gridCol>
              </a:tblGrid>
              <a:tr h="622799">
                <a:tc gridSpan="3">
                  <a:txBody>
                    <a:bodyPr/>
                    <a:lstStyle/>
                    <a:p>
                      <a:pPr algn="just">
                        <a:spcBef>
                          <a:spcPts val="600"/>
                        </a:spcBef>
                        <a:spcAft>
                          <a:spcPts val="0"/>
                        </a:spcAft>
                      </a:pPr>
                      <a:r>
                        <a:rPr lang="en-AU" sz="1800" dirty="0">
                          <a:effectLst/>
                        </a:rPr>
                        <a:t>Read AS 3000 clause 2.5.1</a:t>
                      </a:r>
                      <a:endParaRPr lang="en-AU" sz="1800" dirty="0">
                        <a:effectLst/>
                        <a:latin typeface="Verdana"/>
                        <a:ea typeface="Calibri"/>
                        <a:cs typeface="Times New Roman"/>
                      </a:endParaRPr>
                    </a:p>
                  </a:txBody>
                  <a:tcPr marL="68580" marR="68580" marT="107950" marB="107950"/>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0000"/>
                  </a:ext>
                </a:extLst>
              </a:tr>
              <a:tr h="431800">
                <a:tc gridSpan="2">
                  <a:txBody>
                    <a:bodyPr/>
                    <a:lstStyle/>
                    <a:p>
                      <a:pPr marL="195580" indent="-195580" algn="l">
                        <a:spcBef>
                          <a:spcPts val="600"/>
                        </a:spcBef>
                        <a:spcAft>
                          <a:spcPts val="0"/>
                        </a:spcAft>
                      </a:pPr>
                      <a:r>
                        <a:rPr lang="en-AU" sz="1800" dirty="0">
                          <a:effectLst/>
                        </a:rPr>
                        <a:t>1. May a H.R.C. fuse be placed in a neutral conductor to protect against overload?</a:t>
                      </a:r>
                      <a:endParaRPr lang="en-AU" sz="1800" dirty="0">
                        <a:effectLst/>
                        <a:latin typeface="Verdana"/>
                        <a:ea typeface="Calibri"/>
                        <a:cs typeface="Times New Roman"/>
                      </a:endParaRPr>
                    </a:p>
                  </a:txBody>
                  <a:tcPr marL="68580" marR="68580" marT="107950" marB="107950"/>
                </a:tc>
                <a:tc hMerge="1">
                  <a:txBody>
                    <a:bodyPr/>
                    <a:lstStyle/>
                    <a:p>
                      <a:endParaRPr lang="en-AU"/>
                    </a:p>
                  </a:txBody>
                  <a:tcPr/>
                </a:tc>
                <a:tc>
                  <a:txBody>
                    <a:bodyPr/>
                    <a:lstStyle/>
                    <a:p>
                      <a:pPr algn="ctr">
                        <a:spcBef>
                          <a:spcPts val="600"/>
                        </a:spcBef>
                        <a:spcAft>
                          <a:spcPts val="0"/>
                        </a:spcAft>
                      </a:pPr>
                      <a:endParaRPr lang="en-AU" sz="1800" dirty="0">
                        <a:effectLst/>
                        <a:latin typeface="Verdana"/>
                        <a:ea typeface="Calibri"/>
                        <a:cs typeface="Times New Roman"/>
                      </a:endParaRPr>
                    </a:p>
                  </a:txBody>
                  <a:tcPr marL="68580" marR="68580" marT="107950" marB="107950"/>
                </a:tc>
                <a:extLst>
                  <a:ext uri="{0D108BD9-81ED-4DB2-BD59-A6C34878D82A}">
                    <a16:rowId xmlns:a16="http://schemas.microsoft.com/office/drawing/2014/main" val="10001"/>
                  </a:ext>
                </a:extLst>
              </a:tr>
              <a:tr h="1528718">
                <a:tc>
                  <a:txBody>
                    <a:bodyPr/>
                    <a:lstStyle/>
                    <a:p>
                      <a:pPr marL="195580" indent="-195580" algn="l">
                        <a:spcBef>
                          <a:spcPts val="600"/>
                        </a:spcBef>
                        <a:spcAft>
                          <a:spcPts val="0"/>
                        </a:spcAft>
                      </a:pPr>
                      <a:r>
                        <a:rPr lang="en-AU" sz="1800" dirty="0">
                          <a:effectLst/>
                        </a:rPr>
                        <a:t>2. Under what conditions may a circuit breaker be placed in a neutral conductor to protect against overload?</a:t>
                      </a:r>
                    </a:p>
                  </a:txBody>
                  <a:tcPr marL="68580" marR="68580" marT="107950" marB="107950"/>
                </a:tc>
                <a:tc gridSpan="2">
                  <a:txBody>
                    <a:bodyPr/>
                    <a:lstStyle/>
                    <a:p>
                      <a:pPr algn="just">
                        <a:lnSpc>
                          <a:spcPct val="200000"/>
                        </a:lnSpc>
                        <a:spcBef>
                          <a:spcPts val="600"/>
                        </a:spcBef>
                        <a:spcAft>
                          <a:spcPts val="600"/>
                        </a:spcAft>
                        <a:tabLst>
                          <a:tab pos="2961640" algn="l"/>
                        </a:tabLst>
                      </a:pPr>
                      <a:r>
                        <a:rPr lang="en-AU" sz="1800" dirty="0">
                          <a:effectLst/>
                        </a:rPr>
                        <a:t>	</a:t>
                      </a:r>
                    </a:p>
                    <a:p>
                      <a:pPr algn="just">
                        <a:lnSpc>
                          <a:spcPct val="200000"/>
                        </a:lnSpc>
                        <a:spcBef>
                          <a:spcPts val="600"/>
                        </a:spcBef>
                        <a:spcAft>
                          <a:spcPts val="600"/>
                        </a:spcAft>
                        <a:tabLst>
                          <a:tab pos="2961640" algn="l"/>
                        </a:tabLst>
                      </a:pPr>
                      <a:r>
                        <a:rPr lang="en-AU" sz="1800" dirty="0">
                          <a:effectLst/>
                        </a:rPr>
                        <a:t>	</a:t>
                      </a:r>
                    </a:p>
                    <a:p>
                      <a:pPr algn="just">
                        <a:lnSpc>
                          <a:spcPct val="200000"/>
                        </a:lnSpc>
                        <a:spcBef>
                          <a:spcPts val="600"/>
                        </a:spcBef>
                        <a:spcAft>
                          <a:spcPts val="600"/>
                        </a:spcAft>
                        <a:tabLst>
                          <a:tab pos="2961640" algn="l"/>
                        </a:tabLst>
                      </a:pPr>
                      <a:r>
                        <a:rPr lang="en-AU" sz="1800" dirty="0">
                          <a:effectLst/>
                        </a:rPr>
                        <a:t>	</a:t>
                      </a:r>
                      <a:endParaRPr lang="en-AU" sz="1800" dirty="0">
                        <a:effectLst/>
                        <a:latin typeface="Verdana"/>
                        <a:ea typeface="Calibri"/>
                        <a:cs typeface="Times New Roman"/>
                      </a:endParaRPr>
                    </a:p>
                  </a:txBody>
                  <a:tcPr marL="68580" marR="68580" marT="107950" marB="107950"/>
                </a:tc>
                <a:tc hMerge="1">
                  <a:txBody>
                    <a:bodyPr/>
                    <a:lstStyle/>
                    <a:p>
                      <a:endParaRPr lang="en-AU"/>
                    </a:p>
                  </a:txBody>
                  <a:tcPr/>
                </a:tc>
                <a:extLst>
                  <a:ext uri="{0D108BD9-81ED-4DB2-BD59-A6C34878D82A}">
                    <a16:rowId xmlns:a16="http://schemas.microsoft.com/office/drawing/2014/main" val="10002"/>
                  </a:ext>
                </a:extLst>
              </a:tr>
            </a:tbl>
          </a:graphicData>
        </a:graphic>
      </p:graphicFrame>
      <p:sp>
        <p:nvSpPr>
          <p:cNvPr id="4" name="Rectangle 4"/>
          <p:cNvSpPr>
            <a:spLocks noChangeArrowheads="1"/>
          </p:cNvSpPr>
          <p:nvPr/>
        </p:nvSpPr>
        <p:spPr bwMode="auto">
          <a:xfrm>
            <a:off x="2693988" y="23955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5" name="Rectangle 5"/>
          <p:cNvSpPr>
            <a:spLocks noChangeArrowheads="1"/>
          </p:cNvSpPr>
          <p:nvPr/>
        </p:nvSpPr>
        <p:spPr bwMode="auto">
          <a:xfrm>
            <a:off x="2693988" y="2928938"/>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 name="Rectangle 5"/>
          <p:cNvSpPr/>
          <p:nvPr/>
        </p:nvSpPr>
        <p:spPr>
          <a:xfrm>
            <a:off x="551543" y="557963"/>
            <a:ext cx="8084457" cy="646331"/>
          </a:xfrm>
          <a:prstGeom prst="rect">
            <a:avLst/>
          </a:prstGeom>
        </p:spPr>
        <p:txBody>
          <a:bodyPr wrap="square">
            <a:spAutoFit/>
          </a:bodyPr>
          <a:lstStyle/>
          <a:p>
            <a:pPr lvl="0" fontAlgn="base">
              <a:spcBef>
                <a:spcPct val="0"/>
              </a:spcBef>
              <a:spcAft>
                <a:spcPct val="0"/>
              </a:spcAft>
            </a:pPr>
            <a:r>
              <a:rPr lang="en-US" b="1" dirty="0">
                <a:solidFill>
                  <a:srgbClr val="FF0000"/>
                </a:solidFill>
                <a:latin typeface="Verdana" pitchFamily="34" charset="0"/>
                <a:ea typeface="Times New Roman" pitchFamily="18" charset="0"/>
                <a:cs typeface="Times New Roman" pitchFamily="18" charset="0"/>
              </a:rPr>
              <a:t>Activity 18 - AS3000 requirements - Protection against over  	                                                 current (over load)</a:t>
            </a:r>
            <a:endParaRPr lang="en-US" sz="1000" dirty="0">
              <a:solidFill>
                <a:srgbClr val="FF0000"/>
              </a:solidFill>
              <a:latin typeface="Arial" pitchFamily="34" charset="0"/>
              <a:cs typeface="Arial" pitchFamily="34" charset="0"/>
            </a:endParaRPr>
          </a:p>
        </p:txBody>
      </p:sp>
      <p:sp>
        <p:nvSpPr>
          <p:cNvPr id="7" name="TextBox 6"/>
          <p:cNvSpPr txBox="1"/>
          <p:nvPr/>
        </p:nvSpPr>
        <p:spPr>
          <a:xfrm>
            <a:off x="7445818" y="2668072"/>
            <a:ext cx="435429" cy="369332"/>
          </a:xfrm>
          <a:prstGeom prst="rect">
            <a:avLst/>
          </a:prstGeom>
          <a:noFill/>
        </p:spPr>
        <p:txBody>
          <a:bodyPr wrap="square" rtlCol="0">
            <a:spAutoFit/>
          </a:bodyPr>
          <a:lstStyle/>
          <a:p>
            <a:r>
              <a:rPr lang="en-AU" b="1" dirty="0">
                <a:solidFill>
                  <a:srgbClr val="FF0000"/>
                </a:solidFill>
              </a:rPr>
              <a:t>N</a:t>
            </a:r>
          </a:p>
        </p:txBody>
      </p:sp>
      <p:sp>
        <p:nvSpPr>
          <p:cNvPr id="10" name="TextBox 9"/>
          <p:cNvSpPr txBox="1"/>
          <p:nvPr/>
        </p:nvSpPr>
        <p:spPr>
          <a:xfrm>
            <a:off x="5050971" y="3795502"/>
            <a:ext cx="3294743" cy="646331"/>
          </a:xfrm>
          <a:prstGeom prst="rect">
            <a:avLst/>
          </a:prstGeom>
          <a:noFill/>
        </p:spPr>
        <p:txBody>
          <a:bodyPr wrap="square" rtlCol="0">
            <a:spAutoFit/>
          </a:bodyPr>
          <a:lstStyle/>
          <a:p>
            <a:r>
              <a:rPr lang="en-AU" b="1" dirty="0">
                <a:solidFill>
                  <a:srgbClr val="FF0000"/>
                </a:solidFill>
              </a:rPr>
              <a:t>The C/B must switch both the active and neutral</a:t>
            </a:r>
          </a:p>
        </p:txBody>
      </p:sp>
    </p:spTree>
    <p:extLst>
      <p:ext uri="{BB962C8B-B14F-4D97-AF65-F5344CB8AC3E}">
        <p14:creationId xmlns:p14="http://schemas.microsoft.com/office/powerpoint/2010/main" val="2031903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00894134"/>
              </p:ext>
            </p:extLst>
          </p:nvPr>
        </p:nvGraphicFramePr>
        <p:xfrm>
          <a:off x="573312" y="2377440"/>
          <a:ext cx="7982857" cy="2382520"/>
        </p:xfrm>
        <a:graphic>
          <a:graphicData uri="http://schemas.openxmlformats.org/drawingml/2006/table">
            <a:tbl>
              <a:tblPr firstRow="1" firstCol="1" lastRow="1" lastCol="1" bandRow="1" bandCol="1">
                <a:tableStyleId>{5C22544A-7EE6-4342-B048-85BDC9FD1C3A}</a:tableStyleId>
              </a:tblPr>
              <a:tblGrid>
                <a:gridCol w="3404084">
                  <a:extLst>
                    <a:ext uri="{9D8B030D-6E8A-4147-A177-3AD203B41FA5}">
                      <a16:colId xmlns:a16="http://schemas.microsoft.com/office/drawing/2014/main" val="20000"/>
                    </a:ext>
                  </a:extLst>
                </a:gridCol>
                <a:gridCol w="4578773">
                  <a:extLst>
                    <a:ext uri="{9D8B030D-6E8A-4147-A177-3AD203B41FA5}">
                      <a16:colId xmlns:a16="http://schemas.microsoft.com/office/drawing/2014/main" val="20001"/>
                    </a:ext>
                  </a:extLst>
                </a:gridCol>
              </a:tblGrid>
              <a:tr h="0">
                <a:tc gridSpan="2">
                  <a:txBody>
                    <a:bodyPr/>
                    <a:lstStyle/>
                    <a:p>
                      <a:pPr algn="just">
                        <a:spcBef>
                          <a:spcPts val="600"/>
                        </a:spcBef>
                        <a:spcAft>
                          <a:spcPts val="0"/>
                        </a:spcAft>
                      </a:pPr>
                      <a:r>
                        <a:rPr lang="en-AU" sz="1800" dirty="0">
                          <a:effectLst/>
                        </a:rPr>
                        <a:t>Read AS 3000 clause 2.5.1.1</a:t>
                      </a:r>
                      <a:endParaRPr lang="en-AU" sz="1800" dirty="0">
                        <a:effectLst/>
                        <a:latin typeface="Verdana"/>
                        <a:ea typeface="Calibri"/>
                        <a:cs typeface="Times New Roman"/>
                      </a:endParaRPr>
                    </a:p>
                  </a:txBody>
                  <a:tcPr marL="68580" marR="68580" marT="107950" marB="107950"/>
                </a:tc>
                <a:tc hMerge="1">
                  <a:txBody>
                    <a:bodyPr/>
                    <a:lstStyle/>
                    <a:p>
                      <a:pPr algn="ctr">
                        <a:spcBef>
                          <a:spcPts val="600"/>
                        </a:spcBef>
                        <a:spcAft>
                          <a:spcPts val="0"/>
                        </a:spcAft>
                      </a:pPr>
                      <a:endParaRPr lang="en-AU" sz="1800" dirty="0">
                        <a:effectLst/>
                        <a:latin typeface="Verdana"/>
                        <a:ea typeface="Calibri"/>
                        <a:cs typeface="Arial"/>
                      </a:endParaRPr>
                    </a:p>
                  </a:txBody>
                  <a:tcPr marL="68580" marR="68580" marT="107950" marB="107950"/>
                </a:tc>
                <a:extLst>
                  <a:ext uri="{0D108BD9-81ED-4DB2-BD59-A6C34878D82A}">
                    <a16:rowId xmlns:a16="http://schemas.microsoft.com/office/drawing/2014/main" val="10000"/>
                  </a:ext>
                </a:extLst>
              </a:tr>
              <a:tr h="1288415">
                <a:tc>
                  <a:txBody>
                    <a:bodyPr/>
                    <a:lstStyle/>
                    <a:p>
                      <a:pPr marL="195580" indent="-195580" algn="l">
                        <a:spcBef>
                          <a:spcPts val="600"/>
                        </a:spcBef>
                        <a:spcAft>
                          <a:spcPts val="0"/>
                        </a:spcAft>
                      </a:pPr>
                      <a:r>
                        <a:rPr lang="en-AU" sz="1800">
                          <a:effectLst/>
                        </a:rPr>
                        <a:t>1. What is meant by unprotected consumer’s mains?</a:t>
                      </a:r>
                    </a:p>
                    <a:p>
                      <a:pPr marL="195580" indent="-195580" algn="ctr">
                        <a:spcBef>
                          <a:spcPts val="600"/>
                        </a:spcBef>
                        <a:spcAft>
                          <a:spcPts val="0"/>
                        </a:spcAft>
                      </a:pPr>
                      <a:r>
                        <a:rPr lang="en-AU" sz="1800">
                          <a:effectLst/>
                        </a:rPr>
                        <a:t> </a:t>
                      </a:r>
                      <a:endParaRPr lang="en-AU" sz="1800">
                        <a:effectLst/>
                        <a:latin typeface="Verdana"/>
                        <a:ea typeface="Calibri"/>
                        <a:cs typeface="Times New Roman"/>
                      </a:endParaRPr>
                    </a:p>
                  </a:txBody>
                  <a:tcPr marL="68580" marR="68580" marT="107950" marB="107950"/>
                </a:tc>
                <a:tc>
                  <a:txBody>
                    <a:bodyPr/>
                    <a:lstStyle/>
                    <a:p>
                      <a:pPr algn="just">
                        <a:lnSpc>
                          <a:spcPct val="200000"/>
                        </a:lnSpc>
                        <a:spcBef>
                          <a:spcPts val="600"/>
                        </a:spcBef>
                        <a:spcAft>
                          <a:spcPts val="600"/>
                        </a:spcAft>
                        <a:tabLst>
                          <a:tab pos="2848610" algn="l"/>
                        </a:tabLst>
                      </a:pPr>
                      <a:r>
                        <a:rPr lang="en-AU" sz="1800" dirty="0">
                          <a:effectLst/>
                        </a:rPr>
                        <a:t>	</a:t>
                      </a:r>
                    </a:p>
                    <a:p>
                      <a:pPr algn="just">
                        <a:lnSpc>
                          <a:spcPct val="200000"/>
                        </a:lnSpc>
                        <a:spcBef>
                          <a:spcPts val="600"/>
                        </a:spcBef>
                        <a:spcAft>
                          <a:spcPts val="600"/>
                        </a:spcAft>
                        <a:tabLst>
                          <a:tab pos="2848610" algn="l"/>
                        </a:tabLst>
                      </a:pPr>
                      <a:r>
                        <a:rPr lang="en-AU" sz="1800" dirty="0">
                          <a:effectLst/>
                        </a:rPr>
                        <a:t>	</a:t>
                      </a:r>
                    </a:p>
                    <a:p>
                      <a:pPr algn="just">
                        <a:spcBef>
                          <a:spcPts val="600"/>
                        </a:spcBef>
                        <a:spcAft>
                          <a:spcPts val="0"/>
                        </a:spcAft>
                        <a:tabLst>
                          <a:tab pos="2848610" algn="l"/>
                        </a:tabLst>
                      </a:pPr>
                      <a:r>
                        <a:rPr lang="en-AU" sz="1800" dirty="0">
                          <a:effectLst/>
                        </a:rPr>
                        <a:t>	</a:t>
                      </a:r>
                      <a:endParaRPr lang="en-AU" sz="1800" dirty="0">
                        <a:effectLst/>
                        <a:latin typeface="Verdana"/>
                        <a:ea typeface="Calibri"/>
                        <a:cs typeface="Times New Roman"/>
                      </a:endParaRPr>
                    </a:p>
                  </a:txBody>
                  <a:tcPr marL="68580" marR="68580" marT="107950" marB="107950"/>
                </a:tc>
                <a:extLst>
                  <a:ext uri="{0D108BD9-81ED-4DB2-BD59-A6C34878D82A}">
                    <a16:rowId xmlns:a16="http://schemas.microsoft.com/office/drawing/2014/main" val="10001"/>
                  </a:ext>
                </a:extLst>
              </a:tr>
            </a:tbl>
          </a:graphicData>
        </a:graphic>
      </p:graphicFrame>
      <p:sp>
        <p:nvSpPr>
          <p:cNvPr id="4" name="Rectangle 4"/>
          <p:cNvSpPr>
            <a:spLocks noChangeArrowheads="1"/>
          </p:cNvSpPr>
          <p:nvPr/>
        </p:nvSpPr>
        <p:spPr bwMode="auto">
          <a:xfrm>
            <a:off x="1846263" y="31115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5" name="Rectangle 5"/>
          <p:cNvSpPr>
            <a:spLocks noChangeArrowheads="1"/>
          </p:cNvSpPr>
          <p:nvPr/>
        </p:nvSpPr>
        <p:spPr bwMode="auto">
          <a:xfrm>
            <a:off x="1846263" y="36449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 name="Rectangle 5"/>
          <p:cNvSpPr/>
          <p:nvPr/>
        </p:nvSpPr>
        <p:spPr>
          <a:xfrm>
            <a:off x="725713" y="630535"/>
            <a:ext cx="7678057" cy="707886"/>
          </a:xfrm>
          <a:prstGeom prst="rect">
            <a:avLst/>
          </a:prstGeom>
        </p:spPr>
        <p:txBody>
          <a:bodyPr wrap="square">
            <a:spAutoFit/>
          </a:bodyPr>
          <a:lstStyle/>
          <a:p>
            <a:pPr lvl="0" fontAlgn="base">
              <a:spcBef>
                <a:spcPct val="0"/>
              </a:spcBef>
              <a:spcAft>
                <a:spcPct val="0"/>
              </a:spcAft>
            </a:pPr>
            <a:r>
              <a:rPr lang="en-US" sz="2000" b="1" dirty="0">
                <a:solidFill>
                  <a:srgbClr val="FF0000"/>
                </a:solidFill>
                <a:latin typeface="Verdana" pitchFamily="34" charset="0"/>
                <a:ea typeface="Times New Roman" pitchFamily="18" charset="0"/>
                <a:cs typeface="Times New Roman" pitchFamily="18" charset="0"/>
              </a:rPr>
              <a:t>Activity 19 - AS3000 requirements - Unprotected consumer’s mains</a:t>
            </a:r>
            <a:endParaRPr lang="en-US" sz="2000" dirty="0">
              <a:solidFill>
                <a:srgbClr val="FF0000"/>
              </a:solidFill>
              <a:latin typeface="Arial" pitchFamily="34" charset="0"/>
              <a:cs typeface="Arial" pitchFamily="34" charset="0"/>
            </a:endParaRPr>
          </a:p>
        </p:txBody>
      </p:sp>
      <p:sp>
        <p:nvSpPr>
          <p:cNvPr id="7" name="TextBox 6"/>
          <p:cNvSpPr txBox="1"/>
          <p:nvPr/>
        </p:nvSpPr>
        <p:spPr>
          <a:xfrm>
            <a:off x="4049486" y="3111500"/>
            <a:ext cx="4354284" cy="1200329"/>
          </a:xfrm>
          <a:prstGeom prst="rect">
            <a:avLst/>
          </a:prstGeom>
          <a:noFill/>
        </p:spPr>
        <p:txBody>
          <a:bodyPr wrap="square" rtlCol="0">
            <a:spAutoFit/>
          </a:bodyPr>
          <a:lstStyle/>
          <a:p>
            <a:r>
              <a:rPr lang="en-AU" b="1" dirty="0">
                <a:solidFill>
                  <a:srgbClr val="FF0000"/>
                </a:solidFill>
              </a:rPr>
              <a:t>The mains are not double insulated.</a:t>
            </a:r>
          </a:p>
          <a:p>
            <a:endParaRPr lang="en-AU" b="1" dirty="0">
              <a:solidFill>
                <a:srgbClr val="FF0000"/>
              </a:solidFill>
            </a:endParaRPr>
          </a:p>
          <a:p>
            <a:r>
              <a:rPr lang="en-AU" b="1" dirty="0">
                <a:solidFill>
                  <a:srgbClr val="FF0000"/>
                </a:solidFill>
              </a:rPr>
              <a:t>The service fuse is mounted on the main switchboard</a:t>
            </a:r>
          </a:p>
        </p:txBody>
      </p:sp>
    </p:spTree>
    <p:extLst>
      <p:ext uri="{BB962C8B-B14F-4D97-AF65-F5344CB8AC3E}">
        <p14:creationId xmlns:p14="http://schemas.microsoft.com/office/powerpoint/2010/main" val="804534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91217946"/>
              </p:ext>
            </p:extLst>
          </p:nvPr>
        </p:nvGraphicFramePr>
        <p:xfrm>
          <a:off x="602342" y="1538969"/>
          <a:ext cx="7910286" cy="2748869"/>
        </p:xfrm>
        <a:graphic>
          <a:graphicData uri="http://schemas.openxmlformats.org/drawingml/2006/table">
            <a:tbl>
              <a:tblPr firstRow="1" firstCol="1" lastRow="1" lastCol="1" bandRow="1" bandCol="1">
                <a:tableStyleId>{5C22544A-7EE6-4342-B048-85BDC9FD1C3A}</a:tableStyleId>
              </a:tblPr>
              <a:tblGrid>
                <a:gridCol w="7910286">
                  <a:extLst>
                    <a:ext uri="{9D8B030D-6E8A-4147-A177-3AD203B41FA5}">
                      <a16:colId xmlns:a16="http://schemas.microsoft.com/office/drawing/2014/main" val="20000"/>
                    </a:ext>
                  </a:extLst>
                </a:gridCol>
              </a:tblGrid>
              <a:tr h="2748869">
                <a:tc>
                  <a:txBody>
                    <a:bodyPr/>
                    <a:lstStyle/>
                    <a:p>
                      <a:pPr algn="just">
                        <a:spcBef>
                          <a:spcPts val="600"/>
                        </a:spcBef>
                        <a:spcAft>
                          <a:spcPts val="0"/>
                        </a:spcAft>
                      </a:pPr>
                      <a:r>
                        <a:rPr lang="en-AU" sz="1800" dirty="0">
                          <a:effectLst/>
                        </a:rPr>
                        <a:t>AS 3000 clause 2.5.1.1 (note 6)</a:t>
                      </a:r>
                      <a:endParaRPr lang="en-AU" sz="1800" dirty="0">
                        <a:effectLst/>
                        <a:latin typeface="Verdana"/>
                        <a:ea typeface="Calibri"/>
                        <a:cs typeface="Times New Roman"/>
                      </a:endParaRPr>
                    </a:p>
                  </a:txBody>
                  <a:tcPr marL="68580" marR="68580" marT="107950" marB="107950"/>
                </a:tc>
                <a:extLst>
                  <a:ext uri="{0D108BD9-81ED-4DB2-BD59-A6C34878D82A}">
                    <a16:rowId xmlns:a16="http://schemas.microsoft.com/office/drawing/2014/main" val="10000"/>
                  </a:ext>
                </a:extLst>
              </a:tr>
            </a:tbl>
          </a:graphicData>
        </a:graphic>
      </p:graphicFrame>
      <p:sp>
        <p:nvSpPr>
          <p:cNvPr id="5" name="Rectangle 5"/>
          <p:cNvSpPr>
            <a:spLocks noChangeArrowheads="1"/>
          </p:cNvSpPr>
          <p:nvPr/>
        </p:nvSpPr>
        <p:spPr bwMode="auto">
          <a:xfrm>
            <a:off x="1846263" y="4287838"/>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 name="Rectangle 5"/>
          <p:cNvSpPr/>
          <p:nvPr/>
        </p:nvSpPr>
        <p:spPr>
          <a:xfrm>
            <a:off x="827314" y="761164"/>
            <a:ext cx="7721600" cy="707886"/>
          </a:xfrm>
          <a:prstGeom prst="rect">
            <a:avLst/>
          </a:prstGeom>
        </p:spPr>
        <p:txBody>
          <a:bodyPr wrap="square">
            <a:spAutoFit/>
          </a:bodyPr>
          <a:lstStyle/>
          <a:p>
            <a:pPr lvl="0" fontAlgn="base">
              <a:spcBef>
                <a:spcPct val="0"/>
              </a:spcBef>
              <a:spcAft>
                <a:spcPct val="0"/>
              </a:spcAft>
            </a:pPr>
            <a:r>
              <a:rPr lang="en-US" sz="2000" b="1" dirty="0">
                <a:solidFill>
                  <a:srgbClr val="FF0000"/>
                </a:solidFill>
                <a:latin typeface="Verdana" pitchFamily="34" charset="0"/>
                <a:ea typeface="Times New Roman" pitchFamily="18" charset="0"/>
                <a:cs typeface="Times New Roman" pitchFamily="18" charset="0"/>
              </a:rPr>
              <a:t>Activity 20 - AS3000 requirements - Unprotected consumer’s mains (over load)</a:t>
            </a:r>
            <a:endParaRPr lang="en-US" sz="2000" dirty="0">
              <a:solidFill>
                <a:srgbClr val="FF0000"/>
              </a:solidFill>
              <a:latin typeface="Arial" pitchFamily="34" charset="0"/>
              <a:cs typeface="Arial" pitchFamily="34" charset="0"/>
            </a:endParaRPr>
          </a:p>
        </p:txBody>
      </p:sp>
      <p:pic>
        <p:nvPicPr>
          <p:cNvPr id="20487" name="Picture 7"/>
          <p:cNvPicPr>
            <a:picLocks noChangeAspect="1" noChangeArrowheads="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827313" y="2144095"/>
            <a:ext cx="7460343" cy="1693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827311" y="4752755"/>
            <a:ext cx="7721601" cy="923330"/>
          </a:xfrm>
          <a:prstGeom prst="rect">
            <a:avLst/>
          </a:prstGeom>
        </p:spPr>
        <p:txBody>
          <a:bodyPr wrap="square">
            <a:spAutoFit/>
          </a:bodyPr>
          <a:lstStyle/>
          <a:p>
            <a:r>
              <a:rPr lang="en-AU" dirty="0"/>
              <a:t>Nearly all installations </a:t>
            </a:r>
            <a:r>
              <a:rPr lang="en-AU" b="1" dirty="0"/>
              <a:t>do not</a:t>
            </a:r>
            <a:r>
              <a:rPr lang="en-AU" dirty="0"/>
              <a:t> satisfy this requirement. The simple solution to provide overload protection of the consumer’s mains is to upgrade the installations main isolation switch to a circuit breaker. </a:t>
            </a:r>
          </a:p>
        </p:txBody>
      </p:sp>
    </p:spTree>
    <p:extLst>
      <p:ext uri="{BB962C8B-B14F-4D97-AF65-F5344CB8AC3E}">
        <p14:creationId xmlns:p14="http://schemas.microsoft.com/office/powerpoint/2010/main" val="28753910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8857131"/>
              </p:ext>
            </p:extLst>
          </p:nvPr>
        </p:nvGraphicFramePr>
        <p:xfrm>
          <a:off x="449943" y="1959430"/>
          <a:ext cx="8186057" cy="2201615"/>
        </p:xfrm>
        <a:graphic>
          <a:graphicData uri="http://schemas.openxmlformats.org/drawingml/2006/table">
            <a:tbl>
              <a:tblPr firstRow="1" firstCol="1" lastRow="1" lastCol="1" bandRow="1" bandCol="1">
                <a:tableStyleId>{5C22544A-7EE6-4342-B048-85BDC9FD1C3A}</a:tableStyleId>
              </a:tblPr>
              <a:tblGrid>
                <a:gridCol w="5009691">
                  <a:extLst>
                    <a:ext uri="{9D8B030D-6E8A-4147-A177-3AD203B41FA5}">
                      <a16:colId xmlns:a16="http://schemas.microsoft.com/office/drawing/2014/main" val="20000"/>
                    </a:ext>
                  </a:extLst>
                </a:gridCol>
                <a:gridCol w="3176366">
                  <a:extLst>
                    <a:ext uri="{9D8B030D-6E8A-4147-A177-3AD203B41FA5}">
                      <a16:colId xmlns:a16="http://schemas.microsoft.com/office/drawing/2014/main" val="20001"/>
                    </a:ext>
                  </a:extLst>
                </a:gridCol>
              </a:tblGrid>
              <a:tr h="711199">
                <a:tc gridSpan="2">
                  <a:txBody>
                    <a:bodyPr/>
                    <a:lstStyle/>
                    <a:p>
                      <a:pPr algn="just">
                        <a:spcBef>
                          <a:spcPts val="600"/>
                        </a:spcBef>
                        <a:spcAft>
                          <a:spcPts val="0"/>
                        </a:spcAft>
                      </a:pPr>
                      <a:r>
                        <a:rPr lang="en-AU" sz="1800" dirty="0">
                          <a:effectLst/>
                        </a:rPr>
                        <a:t>Read AS 3000 clause 2.5.1.2</a:t>
                      </a:r>
                      <a:endParaRPr lang="en-AU" sz="1800" dirty="0">
                        <a:effectLst/>
                        <a:latin typeface="Verdana"/>
                        <a:ea typeface="Calibri"/>
                        <a:cs typeface="Times New Roman"/>
                      </a:endParaRPr>
                    </a:p>
                  </a:txBody>
                  <a:tcPr marL="68580" marR="68580" marT="17780" marB="17780"/>
                </a:tc>
                <a:tc hMerge="1">
                  <a:txBody>
                    <a:bodyPr/>
                    <a:lstStyle/>
                    <a:p>
                      <a:endParaRPr lang="en-AU"/>
                    </a:p>
                  </a:txBody>
                  <a:tcPr/>
                </a:tc>
                <a:extLst>
                  <a:ext uri="{0D108BD9-81ED-4DB2-BD59-A6C34878D82A}">
                    <a16:rowId xmlns:a16="http://schemas.microsoft.com/office/drawing/2014/main" val="10000"/>
                  </a:ext>
                </a:extLst>
              </a:tr>
              <a:tr h="1490416">
                <a:tc>
                  <a:txBody>
                    <a:bodyPr/>
                    <a:lstStyle/>
                    <a:p>
                      <a:pPr marL="195580" indent="-195580" algn="l">
                        <a:spcBef>
                          <a:spcPts val="600"/>
                        </a:spcBef>
                        <a:spcAft>
                          <a:spcPts val="0"/>
                        </a:spcAft>
                      </a:pPr>
                      <a:r>
                        <a:rPr lang="en-AU" sz="1800">
                          <a:effectLst/>
                        </a:rPr>
                        <a:t>1. At what point should over current devices be placed to protect sub-mains and final sub-circuits?</a:t>
                      </a:r>
                      <a:endParaRPr lang="en-AU" sz="1800">
                        <a:effectLst/>
                        <a:latin typeface="Verdana"/>
                        <a:ea typeface="Calibri"/>
                        <a:cs typeface="Times New Roman"/>
                      </a:endParaRPr>
                    </a:p>
                  </a:txBody>
                  <a:tcPr marL="68580" marR="68580" marT="107950" marB="107950"/>
                </a:tc>
                <a:tc>
                  <a:txBody>
                    <a:bodyPr/>
                    <a:lstStyle/>
                    <a:p>
                      <a:pPr algn="just">
                        <a:lnSpc>
                          <a:spcPct val="200000"/>
                        </a:lnSpc>
                        <a:spcBef>
                          <a:spcPts val="600"/>
                        </a:spcBef>
                        <a:spcAft>
                          <a:spcPts val="600"/>
                        </a:spcAft>
                      </a:pPr>
                      <a:r>
                        <a:rPr lang="en-AU" sz="1800" dirty="0">
                          <a:effectLst/>
                        </a:rPr>
                        <a:t> </a:t>
                      </a:r>
                      <a:endParaRPr lang="en-AU" sz="1800" dirty="0">
                        <a:effectLst/>
                        <a:latin typeface="Verdana"/>
                        <a:ea typeface="Calibri"/>
                        <a:cs typeface="Times New Roman"/>
                      </a:endParaRPr>
                    </a:p>
                  </a:txBody>
                  <a:tcPr marL="68580" marR="68580" marT="107950" marB="107950"/>
                </a:tc>
                <a:extLst>
                  <a:ext uri="{0D108BD9-81ED-4DB2-BD59-A6C34878D82A}">
                    <a16:rowId xmlns:a16="http://schemas.microsoft.com/office/drawing/2014/main" val="10001"/>
                  </a:ext>
                </a:extLst>
              </a:tr>
            </a:tbl>
          </a:graphicData>
        </a:graphic>
      </p:graphicFrame>
      <p:sp>
        <p:nvSpPr>
          <p:cNvPr id="4" name="Rectangle 4"/>
          <p:cNvSpPr>
            <a:spLocks noChangeArrowheads="1"/>
          </p:cNvSpPr>
          <p:nvPr/>
        </p:nvSpPr>
        <p:spPr bwMode="auto">
          <a:xfrm>
            <a:off x="2516188" y="31321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5" name="Rectangle 5"/>
          <p:cNvSpPr>
            <a:spLocks noChangeArrowheads="1"/>
          </p:cNvSpPr>
          <p:nvPr/>
        </p:nvSpPr>
        <p:spPr bwMode="auto">
          <a:xfrm>
            <a:off x="2516188" y="3741738"/>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 name="Rectangle 5"/>
          <p:cNvSpPr/>
          <p:nvPr/>
        </p:nvSpPr>
        <p:spPr>
          <a:xfrm>
            <a:off x="609600" y="833735"/>
            <a:ext cx="7721600" cy="646331"/>
          </a:xfrm>
          <a:prstGeom prst="rect">
            <a:avLst/>
          </a:prstGeom>
        </p:spPr>
        <p:txBody>
          <a:bodyPr wrap="square">
            <a:spAutoFit/>
          </a:bodyPr>
          <a:lstStyle/>
          <a:p>
            <a:pPr lvl="0" algn="ctr" fontAlgn="base">
              <a:spcBef>
                <a:spcPct val="0"/>
              </a:spcBef>
              <a:spcAft>
                <a:spcPct val="0"/>
              </a:spcAft>
            </a:pPr>
            <a:r>
              <a:rPr lang="en-US" b="1" dirty="0">
                <a:solidFill>
                  <a:srgbClr val="FF0000"/>
                </a:solidFill>
                <a:latin typeface="Verdana" pitchFamily="34" charset="0"/>
                <a:ea typeface="Times New Roman" pitchFamily="18" charset="0"/>
                <a:cs typeface="Times New Roman" pitchFamily="18" charset="0"/>
              </a:rPr>
              <a:t>Activity 21 - AS3000 requirements - Protection against over current (over load)</a:t>
            </a:r>
            <a:endParaRPr lang="en-US" sz="1000" dirty="0">
              <a:solidFill>
                <a:srgbClr val="FF0000"/>
              </a:solidFill>
              <a:latin typeface="Arial" pitchFamily="34" charset="0"/>
              <a:cs typeface="Arial" pitchFamily="34" charset="0"/>
            </a:endParaRPr>
          </a:p>
        </p:txBody>
      </p:sp>
      <p:sp>
        <p:nvSpPr>
          <p:cNvPr id="7" name="TextBox 6"/>
          <p:cNvSpPr txBox="1"/>
          <p:nvPr/>
        </p:nvSpPr>
        <p:spPr>
          <a:xfrm>
            <a:off x="5515429" y="2931886"/>
            <a:ext cx="3062514" cy="923330"/>
          </a:xfrm>
          <a:prstGeom prst="rect">
            <a:avLst/>
          </a:prstGeom>
          <a:noFill/>
        </p:spPr>
        <p:txBody>
          <a:bodyPr wrap="square" rtlCol="0">
            <a:spAutoFit/>
          </a:bodyPr>
          <a:lstStyle/>
          <a:p>
            <a:r>
              <a:rPr lang="en-AU" b="1" dirty="0">
                <a:solidFill>
                  <a:srgbClr val="FF0000"/>
                </a:solidFill>
              </a:rPr>
              <a:t>At the origin of the circuit and at each point where a reduction in CCC occurs</a:t>
            </a:r>
          </a:p>
        </p:txBody>
      </p:sp>
    </p:spTree>
    <p:extLst>
      <p:ext uri="{BB962C8B-B14F-4D97-AF65-F5344CB8AC3E}">
        <p14:creationId xmlns:p14="http://schemas.microsoft.com/office/powerpoint/2010/main" val="3865457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36701938"/>
              </p:ext>
            </p:extLst>
          </p:nvPr>
        </p:nvGraphicFramePr>
        <p:xfrm>
          <a:off x="107504" y="1484785"/>
          <a:ext cx="5427980" cy="3413083"/>
        </p:xfrm>
        <a:graphic>
          <a:graphicData uri="http://schemas.openxmlformats.org/drawingml/2006/table">
            <a:tbl>
              <a:tblPr firstRow="1" firstCol="1" lastRow="1" lastCol="1" bandRow="1" bandCol="1">
                <a:tableStyleId>{69CF1AB2-1976-4502-BF36-3FF5EA218861}</a:tableStyleId>
              </a:tblPr>
              <a:tblGrid>
                <a:gridCol w="4379595">
                  <a:extLst>
                    <a:ext uri="{9D8B030D-6E8A-4147-A177-3AD203B41FA5}">
                      <a16:colId xmlns:a16="http://schemas.microsoft.com/office/drawing/2014/main" val="20000"/>
                    </a:ext>
                  </a:extLst>
                </a:gridCol>
                <a:gridCol w="1048385">
                  <a:extLst>
                    <a:ext uri="{9D8B030D-6E8A-4147-A177-3AD203B41FA5}">
                      <a16:colId xmlns:a16="http://schemas.microsoft.com/office/drawing/2014/main" val="20001"/>
                    </a:ext>
                  </a:extLst>
                </a:gridCol>
              </a:tblGrid>
              <a:tr h="638486">
                <a:tc>
                  <a:txBody>
                    <a:bodyPr/>
                    <a:lstStyle/>
                    <a:p>
                      <a:pPr marL="195580" indent="-195580" algn="l">
                        <a:spcBef>
                          <a:spcPts val="600"/>
                        </a:spcBef>
                        <a:spcAft>
                          <a:spcPts val="0"/>
                        </a:spcAft>
                      </a:pPr>
                      <a:r>
                        <a:rPr lang="en-AU" sz="1600" dirty="0">
                          <a:effectLst/>
                        </a:rPr>
                        <a:t>1.  Calculate the Line current (I</a:t>
                      </a:r>
                      <a:r>
                        <a:rPr lang="en-AU" sz="1600" baseline="-25000" dirty="0">
                          <a:effectLst/>
                        </a:rPr>
                        <a:t>L</a:t>
                      </a:r>
                      <a:r>
                        <a:rPr lang="en-AU" sz="1600" dirty="0">
                          <a:effectLst/>
                        </a:rPr>
                        <a:t>) for the circuit shown in figure 1.</a:t>
                      </a:r>
                      <a:endParaRPr lang="en-AU" sz="1600" dirty="0">
                        <a:solidFill>
                          <a:schemeClr val="tx1"/>
                        </a:solidFill>
                        <a:effectLst/>
                        <a:latin typeface="Verdana"/>
                        <a:ea typeface="Calibri"/>
                        <a:cs typeface="Times New Roman"/>
                      </a:endParaRPr>
                    </a:p>
                  </a:txBody>
                  <a:tcPr marL="68580" marR="68580" marT="107950" marB="1079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r">
                        <a:spcBef>
                          <a:spcPts val="600"/>
                        </a:spcBef>
                        <a:spcAft>
                          <a:spcPts val="0"/>
                        </a:spcAft>
                      </a:pPr>
                      <a:r>
                        <a:rPr lang="en-AU" sz="1600" dirty="0">
                          <a:effectLst/>
                        </a:rPr>
                        <a:t> </a:t>
                      </a:r>
                      <a:endParaRPr lang="en-AU" sz="1600" dirty="0">
                        <a:solidFill>
                          <a:schemeClr val="tx1"/>
                        </a:solidFill>
                        <a:effectLst/>
                        <a:latin typeface="Verdana"/>
                        <a:ea typeface="Calibri"/>
                        <a:cs typeface="Times New Roman"/>
                      </a:endParaRPr>
                    </a:p>
                  </a:txBody>
                  <a:tcPr marL="68580" marR="68580" marT="107950" marB="1079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638486">
                <a:tc>
                  <a:txBody>
                    <a:bodyPr/>
                    <a:lstStyle/>
                    <a:p>
                      <a:pPr marL="195580" indent="-195580" algn="l">
                        <a:spcBef>
                          <a:spcPts val="600"/>
                        </a:spcBef>
                        <a:spcAft>
                          <a:spcPts val="0"/>
                        </a:spcAft>
                      </a:pPr>
                      <a:r>
                        <a:rPr lang="en-AU" sz="1600" dirty="0">
                          <a:effectLst/>
                        </a:rPr>
                        <a:t>2. Calculate the multiple of the C32A C.B. rating.</a:t>
                      </a:r>
                      <a:endParaRPr lang="en-AU" sz="1600" dirty="0">
                        <a:solidFill>
                          <a:schemeClr val="tx1"/>
                        </a:solidFill>
                        <a:effectLst/>
                      </a:endParaRPr>
                    </a:p>
                  </a:txBody>
                  <a:tcPr marL="68580" marR="68580" marT="107950" marB="1079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a:spcBef>
                          <a:spcPts val="600"/>
                        </a:spcBef>
                        <a:spcAft>
                          <a:spcPts val="0"/>
                        </a:spcAft>
                      </a:pPr>
                      <a:r>
                        <a:rPr lang="en-AU" sz="1600" dirty="0">
                          <a:effectLst/>
                        </a:rPr>
                        <a:t> </a:t>
                      </a:r>
                      <a:endParaRPr lang="en-AU" sz="1600" dirty="0">
                        <a:solidFill>
                          <a:schemeClr val="tx1"/>
                        </a:solidFill>
                        <a:effectLst/>
                        <a:latin typeface="Verdana"/>
                        <a:ea typeface="Calibri"/>
                        <a:cs typeface="Times New Roman"/>
                      </a:endParaRPr>
                    </a:p>
                  </a:txBody>
                  <a:tcPr marL="68580" marR="68580" marT="107950" marB="1079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7205">
                <a:tc>
                  <a:txBody>
                    <a:bodyPr/>
                    <a:lstStyle/>
                    <a:p>
                      <a:pPr marL="195580" indent="-195580" algn="l">
                        <a:spcBef>
                          <a:spcPts val="600"/>
                        </a:spcBef>
                        <a:spcAft>
                          <a:spcPts val="0"/>
                        </a:spcAft>
                      </a:pPr>
                      <a:r>
                        <a:rPr lang="en-AU" sz="1600" dirty="0">
                          <a:effectLst/>
                        </a:rPr>
                        <a:t>3. Is I</a:t>
                      </a:r>
                      <a:r>
                        <a:rPr lang="en-AU" sz="1600" baseline="-25000" dirty="0">
                          <a:effectLst/>
                        </a:rPr>
                        <a:t>B</a:t>
                      </a:r>
                      <a:r>
                        <a:rPr lang="en-AU" sz="1600" dirty="0">
                          <a:effectLst/>
                        </a:rPr>
                        <a:t> ≤ I</a:t>
                      </a:r>
                      <a:r>
                        <a:rPr lang="en-AU" sz="1600" baseline="-25000" dirty="0">
                          <a:effectLst/>
                        </a:rPr>
                        <a:t>N</a:t>
                      </a:r>
                      <a:r>
                        <a:rPr lang="en-AU" sz="1600" dirty="0">
                          <a:effectLst/>
                        </a:rPr>
                        <a:t> ≤ I</a:t>
                      </a:r>
                      <a:r>
                        <a:rPr lang="en-AU" sz="1600" baseline="-25000" dirty="0">
                          <a:effectLst/>
                        </a:rPr>
                        <a:t>Z     </a:t>
                      </a:r>
                      <a:r>
                        <a:rPr lang="en-AU" sz="1600" baseline="0" dirty="0">
                          <a:effectLst/>
                        </a:rPr>
                        <a:t>(32</a:t>
                      </a:r>
                      <a:r>
                        <a:rPr lang="en-AU" sz="1600" dirty="0">
                          <a:effectLst/>
                        </a:rPr>
                        <a:t> ≤ 32 ≤ 34)</a:t>
                      </a:r>
                      <a:endParaRPr lang="en-AU" sz="1600" dirty="0">
                        <a:solidFill>
                          <a:schemeClr val="tx1"/>
                        </a:solidFill>
                        <a:effectLst/>
                        <a:latin typeface="Verdana"/>
                        <a:ea typeface="Calibri"/>
                        <a:cs typeface="Times New Roman"/>
                      </a:endParaRPr>
                    </a:p>
                  </a:txBody>
                  <a:tcPr marL="68580" marR="68580" marT="107950" marB="1079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spcBef>
                          <a:spcPts val="600"/>
                        </a:spcBef>
                        <a:spcAft>
                          <a:spcPts val="0"/>
                        </a:spcAft>
                      </a:pPr>
                      <a:r>
                        <a:rPr lang="en-AU" sz="1600" dirty="0">
                          <a:solidFill>
                            <a:srgbClr val="FF0000"/>
                          </a:solidFill>
                          <a:effectLst/>
                        </a:rPr>
                        <a:t> </a:t>
                      </a:r>
                      <a:endParaRPr lang="en-AU" sz="1600" dirty="0">
                        <a:solidFill>
                          <a:srgbClr val="FF0000"/>
                        </a:solidFill>
                        <a:effectLst/>
                        <a:latin typeface="Verdana"/>
                        <a:ea typeface="Calibri"/>
                        <a:cs typeface="Times New Roman"/>
                      </a:endParaRPr>
                    </a:p>
                  </a:txBody>
                  <a:tcPr marL="68580" marR="68580" marT="107950" marB="1079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r h="1546183">
                <a:tc>
                  <a:txBody>
                    <a:bodyPr/>
                    <a:lstStyle/>
                    <a:p>
                      <a:pPr marL="195580" indent="-195580" algn="l">
                        <a:spcBef>
                          <a:spcPts val="600"/>
                        </a:spcBef>
                        <a:spcAft>
                          <a:spcPts val="0"/>
                        </a:spcAft>
                      </a:pPr>
                      <a:r>
                        <a:rPr lang="en-AU" sz="1600" dirty="0">
                          <a:effectLst/>
                        </a:rPr>
                        <a:t>4. Draw on figure 2 a line to show the multiple of rated current. </a:t>
                      </a:r>
                    </a:p>
                    <a:p>
                      <a:pPr marL="195580" indent="-195580" algn="l">
                        <a:spcBef>
                          <a:spcPts val="600"/>
                        </a:spcBef>
                        <a:spcAft>
                          <a:spcPts val="0"/>
                        </a:spcAft>
                      </a:pPr>
                      <a:r>
                        <a:rPr lang="en-AU" sz="1600" dirty="0">
                          <a:effectLst/>
                        </a:rPr>
                        <a:t>    Will the circuit breaker operate (trip), if so in what time? </a:t>
                      </a:r>
                      <a:endParaRPr lang="en-AU" sz="1600" dirty="0">
                        <a:solidFill>
                          <a:srgbClr val="FF0000"/>
                        </a:solidFill>
                        <a:effectLst/>
                        <a:latin typeface="Verdana"/>
                        <a:ea typeface="Calibri"/>
                        <a:cs typeface="Times New Roman"/>
                      </a:endParaRPr>
                    </a:p>
                  </a:txBody>
                  <a:tcPr marL="68580" marR="68580" marT="107950" marB="1079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spcBef>
                          <a:spcPts val="600"/>
                        </a:spcBef>
                        <a:spcAft>
                          <a:spcPts val="0"/>
                        </a:spcAft>
                      </a:pPr>
                      <a:r>
                        <a:rPr lang="en-AU" sz="1600" dirty="0">
                          <a:effectLst/>
                        </a:rPr>
                        <a:t>Max ______</a:t>
                      </a:r>
                    </a:p>
                    <a:p>
                      <a:pPr algn="l">
                        <a:spcBef>
                          <a:spcPts val="600"/>
                        </a:spcBef>
                        <a:spcAft>
                          <a:spcPts val="0"/>
                        </a:spcAft>
                      </a:pPr>
                      <a:r>
                        <a:rPr lang="en-AU" sz="1600" dirty="0">
                          <a:effectLst/>
                        </a:rPr>
                        <a:t>Min ______  </a:t>
                      </a:r>
                      <a:endParaRPr lang="en-AU" sz="1600" dirty="0">
                        <a:solidFill>
                          <a:schemeClr val="tx1"/>
                        </a:solidFill>
                        <a:effectLst/>
                        <a:latin typeface="Verdana"/>
                        <a:ea typeface="Calibri"/>
                        <a:cs typeface="Times New Roman"/>
                      </a:endParaRPr>
                    </a:p>
                  </a:txBody>
                  <a:tcPr marL="68580" marR="68580" marT="107950" marB="1079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3"/>
                  </a:ext>
                </a:extLst>
              </a:tr>
            </a:tbl>
          </a:graphicData>
        </a:graphic>
      </p:graphicFrame>
      <p:pic>
        <p:nvPicPr>
          <p:cNvPr id="2050" name="Picture 85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73474" y="193675"/>
            <a:ext cx="3248025" cy="36766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1857375" y="2032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dirty="0"/>
          </a:p>
        </p:txBody>
      </p:sp>
      <p:sp>
        <p:nvSpPr>
          <p:cNvPr id="7" name="Rectangle 4"/>
          <p:cNvSpPr>
            <a:spLocks noChangeArrowheads="1"/>
          </p:cNvSpPr>
          <p:nvPr/>
        </p:nvSpPr>
        <p:spPr bwMode="auto">
          <a:xfrm>
            <a:off x="1857375" y="20320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 name="Rectangle 7"/>
          <p:cNvSpPr/>
          <p:nvPr/>
        </p:nvSpPr>
        <p:spPr>
          <a:xfrm>
            <a:off x="107504" y="188640"/>
            <a:ext cx="4251485" cy="369332"/>
          </a:xfrm>
          <a:prstGeom prst="rect">
            <a:avLst/>
          </a:prstGeom>
        </p:spPr>
        <p:txBody>
          <a:bodyPr wrap="none">
            <a:spAutoFit/>
          </a:bodyPr>
          <a:lstStyle/>
          <a:p>
            <a:pPr lvl="0" fontAlgn="base">
              <a:spcBef>
                <a:spcPct val="0"/>
              </a:spcBef>
              <a:spcAft>
                <a:spcPct val="0"/>
              </a:spcAft>
            </a:pPr>
            <a:r>
              <a:rPr kumimoji="0" lang="en-US" b="1" i="0" u="none" strike="noStrike" cap="none" normalizeH="0" baseline="0" dirty="0">
                <a:ln>
                  <a:noFill/>
                </a:ln>
                <a:solidFill>
                  <a:schemeClr val="tx1"/>
                </a:solidFill>
                <a:effectLst/>
                <a:latin typeface="Verdana" pitchFamily="34" charset="0"/>
                <a:ea typeface="Times New Roman" pitchFamily="18" charset="0"/>
                <a:cs typeface="Times New Roman" pitchFamily="18" charset="0"/>
              </a:rPr>
              <a:t>Activity – 1 – Normal operation</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9" name="TextBox 8"/>
          <p:cNvSpPr txBox="1"/>
          <p:nvPr/>
        </p:nvSpPr>
        <p:spPr>
          <a:xfrm>
            <a:off x="4716016" y="1628800"/>
            <a:ext cx="936104" cy="369332"/>
          </a:xfrm>
          <a:prstGeom prst="rect">
            <a:avLst/>
          </a:prstGeom>
          <a:noFill/>
        </p:spPr>
        <p:txBody>
          <a:bodyPr wrap="square" rtlCol="0">
            <a:spAutoFit/>
          </a:bodyPr>
          <a:lstStyle/>
          <a:p>
            <a:r>
              <a:rPr lang="en-AU" b="1" dirty="0">
                <a:solidFill>
                  <a:srgbClr val="FF0000"/>
                </a:solidFill>
              </a:rPr>
              <a:t>32 A</a:t>
            </a:r>
          </a:p>
        </p:txBody>
      </p:sp>
      <p:sp>
        <p:nvSpPr>
          <p:cNvPr id="11" name="TextBox 10"/>
          <p:cNvSpPr txBox="1"/>
          <p:nvPr/>
        </p:nvSpPr>
        <p:spPr>
          <a:xfrm>
            <a:off x="4860032" y="2420888"/>
            <a:ext cx="936104" cy="369332"/>
          </a:xfrm>
          <a:prstGeom prst="rect">
            <a:avLst/>
          </a:prstGeom>
          <a:noFill/>
        </p:spPr>
        <p:txBody>
          <a:bodyPr wrap="square" rtlCol="0">
            <a:spAutoFit/>
          </a:bodyPr>
          <a:lstStyle/>
          <a:p>
            <a:r>
              <a:rPr lang="en-AU" b="1" dirty="0">
                <a:solidFill>
                  <a:srgbClr val="FF0000"/>
                </a:solidFill>
              </a:rPr>
              <a:t>1</a:t>
            </a:r>
          </a:p>
        </p:txBody>
      </p:sp>
      <p:cxnSp>
        <p:nvCxnSpPr>
          <p:cNvPr id="12" name="Straight Connector 11"/>
          <p:cNvCxnSpPr/>
          <p:nvPr/>
        </p:nvCxnSpPr>
        <p:spPr>
          <a:xfrm flipV="1">
            <a:off x="6228184" y="373306"/>
            <a:ext cx="0" cy="312770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95536" y="5445224"/>
            <a:ext cx="8136904" cy="369332"/>
          </a:xfrm>
          <a:prstGeom prst="rect">
            <a:avLst/>
          </a:prstGeom>
          <a:noFill/>
        </p:spPr>
        <p:txBody>
          <a:bodyPr wrap="square" rtlCol="0">
            <a:spAutoFit/>
          </a:bodyPr>
          <a:lstStyle/>
          <a:p>
            <a:r>
              <a:rPr lang="en-AU" dirty="0"/>
              <a:t>Assume the cable is 4 mm</a:t>
            </a:r>
            <a:r>
              <a:rPr lang="en-AU" baseline="30000" dirty="0"/>
              <a:t>2</a:t>
            </a:r>
            <a:r>
              <a:rPr lang="en-AU" dirty="0"/>
              <a:t> x 60 m V90 T&amp;E in air;   I</a:t>
            </a:r>
            <a:r>
              <a:rPr lang="en-AU" sz="2400" baseline="-25000" dirty="0"/>
              <a:t>Z</a:t>
            </a:r>
            <a:r>
              <a:rPr lang="en-AU" dirty="0"/>
              <a:t> = 34 A (T10C5)</a:t>
            </a:r>
          </a:p>
        </p:txBody>
      </p:sp>
      <p:sp>
        <p:nvSpPr>
          <p:cNvPr id="14" name="TextBox 13"/>
          <p:cNvSpPr txBox="1"/>
          <p:nvPr/>
        </p:nvSpPr>
        <p:spPr>
          <a:xfrm>
            <a:off x="4567219" y="2942620"/>
            <a:ext cx="936104" cy="369332"/>
          </a:xfrm>
          <a:prstGeom prst="rect">
            <a:avLst/>
          </a:prstGeom>
          <a:noFill/>
        </p:spPr>
        <p:txBody>
          <a:bodyPr wrap="square" rtlCol="0">
            <a:spAutoFit/>
          </a:bodyPr>
          <a:lstStyle/>
          <a:p>
            <a:pPr algn="ctr"/>
            <a:r>
              <a:rPr lang="en-AU" b="1" dirty="0">
                <a:solidFill>
                  <a:srgbClr val="FF0000"/>
                </a:solidFill>
              </a:rPr>
              <a:t>Y</a:t>
            </a:r>
          </a:p>
        </p:txBody>
      </p:sp>
      <p:sp>
        <p:nvSpPr>
          <p:cNvPr id="15" name="TextBox 14"/>
          <p:cNvSpPr txBox="1"/>
          <p:nvPr/>
        </p:nvSpPr>
        <p:spPr>
          <a:xfrm>
            <a:off x="1984583" y="4220934"/>
            <a:ext cx="936104" cy="369332"/>
          </a:xfrm>
          <a:prstGeom prst="rect">
            <a:avLst/>
          </a:prstGeom>
          <a:noFill/>
        </p:spPr>
        <p:txBody>
          <a:bodyPr wrap="square" rtlCol="0">
            <a:spAutoFit/>
          </a:bodyPr>
          <a:lstStyle/>
          <a:p>
            <a:r>
              <a:rPr lang="en-AU" b="1" dirty="0">
                <a:solidFill>
                  <a:srgbClr val="FF0000"/>
                </a:solidFill>
              </a:rPr>
              <a:t>No</a:t>
            </a:r>
          </a:p>
        </p:txBody>
      </p:sp>
    </p:spTree>
    <p:extLst>
      <p:ext uri="{BB962C8B-B14F-4D97-AF65-F5344CB8AC3E}">
        <p14:creationId xmlns:p14="http://schemas.microsoft.com/office/powerpoint/2010/main" val="1047360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4" grpId="0"/>
      <p:bldP spid="1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43067237"/>
              </p:ext>
            </p:extLst>
          </p:nvPr>
        </p:nvGraphicFramePr>
        <p:xfrm>
          <a:off x="1001486" y="2249714"/>
          <a:ext cx="7663543" cy="2844800"/>
        </p:xfrm>
        <a:graphic>
          <a:graphicData uri="http://schemas.openxmlformats.org/drawingml/2006/table">
            <a:tbl>
              <a:tblPr firstRow="1" firstCol="1" lastRow="1" lastCol="1" bandRow="1" bandCol="1">
                <a:tableStyleId>{5C22544A-7EE6-4342-B048-85BDC9FD1C3A}</a:tableStyleId>
              </a:tblPr>
              <a:tblGrid>
                <a:gridCol w="7663543">
                  <a:extLst>
                    <a:ext uri="{9D8B030D-6E8A-4147-A177-3AD203B41FA5}">
                      <a16:colId xmlns:a16="http://schemas.microsoft.com/office/drawing/2014/main" val="20000"/>
                    </a:ext>
                  </a:extLst>
                </a:gridCol>
              </a:tblGrid>
              <a:tr h="2844800">
                <a:tc>
                  <a:txBody>
                    <a:bodyPr/>
                    <a:lstStyle/>
                    <a:p>
                      <a:pPr algn="just">
                        <a:spcBef>
                          <a:spcPts val="600"/>
                        </a:spcBef>
                        <a:spcAft>
                          <a:spcPts val="0"/>
                        </a:spcAft>
                      </a:pPr>
                      <a:r>
                        <a:rPr lang="en-AU" sz="1800" dirty="0">
                          <a:effectLst/>
                        </a:rPr>
                        <a:t>Read AS 3000 clause 2.5.2</a:t>
                      </a:r>
                      <a:endParaRPr lang="en-AU" sz="1800" dirty="0">
                        <a:effectLst/>
                        <a:latin typeface="Verdana"/>
                        <a:ea typeface="Calibri"/>
                        <a:cs typeface="Times New Roman"/>
                      </a:endParaRPr>
                    </a:p>
                  </a:txBody>
                  <a:tcPr marL="68580" marR="68580" marT="17780" marB="177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5" name="Rectangle 5"/>
          <p:cNvSpPr>
            <a:spLocks noChangeArrowheads="1"/>
          </p:cNvSpPr>
          <p:nvPr/>
        </p:nvSpPr>
        <p:spPr bwMode="auto">
          <a:xfrm>
            <a:off x="1846263" y="3983038"/>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 name="Rectangle 5"/>
          <p:cNvSpPr/>
          <p:nvPr/>
        </p:nvSpPr>
        <p:spPr>
          <a:xfrm>
            <a:off x="740228" y="659564"/>
            <a:ext cx="7590971" cy="646331"/>
          </a:xfrm>
          <a:prstGeom prst="rect">
            <a:avLst/>
          </a:prstGeom>
        </p:spPr>
        <p:txBody>
          <a:bodyPr wrap="square">
            <a:spAutoFit/>
          </a:bodyPr>
          <a:lstStyle/>
          <a:p>
            <a:pPr lvl="0" algn="ctr" fontAlgn="base">
              <a:spcBef>
                <a:spcPct val="0"/>
              </a:spcBef>
              <a:spcAft>
                <a:spcPct val="0"/>
              </a:spcAft>
            </a:pPr>
            <a:r>
              <a:rPr lang="en-US" b="1" dirty="0">
                <a:solidFill>
                  <a:srgbClr val="FF0000"/>
                </a:solidFill>
                <a:latin typeface="Verdana" pitchFamily="34" charset="0"/>
                <a:ea typeface="Times New Roman" pitchFamily="18" charset="0"/>
                <a:cs typeface="Times New Roman" pitchFamily="18" charset="0"/>
              </a:rPr>
              <a:t>Activity 22 - AS3000 requirements - Protection against over current (over load)</a:t>
            </a:r>
            <a:endParaRPr lang="en-US" sz="1000" dirty="0">
              <a:solidFill>
                <a:srgbClr val="FF0000"/>
              </a:solidFill>
              <a:latin typeface="Arial" pitchFamily="34" charset="0"/>
              <a:cs typeface="Arial" pitchFamily="34" charset="0"/>
            </a:endParaRPr>
          </a:p>
        </p:txBody>
      </p:sp>
      <p:pic>
        <p:nvPicPr>
          <p:cNvPr id="22535" name="Picture 7"/>
          <p:cNvPicPr>
            <a:picLocks noChangeAspect="1" noChangeArrowheads="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132115" y="2743200"/>
            <a:ext cx="7358742" cy="2220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93056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91980460"/>
              </p:ext>
            </p:extLst>
          </p:nvPr>
        </p:nvGraphicFramePr>
        <p:xfrm>
          <a:off x="566056" y="1203735"/>
          <a:ext cx="8011886" cy="3177540"/>
        </p:xfrm>
        <a:graphic>
          <a:graphicData uri="http://schemas.openxmlformats.org/drawingml/2006/table">
            <a:tbl>
              <a:tblPr firstRow="1" firstCol="1" lastRow="1" lastCol="1" bandRow="1" bandCol="1">
                <a:tableStyleId>{5C22544A-7EE6-4342-B048-85BDC9FD1C3A}</a:tableStyleId>
              </a:tblPr>
              <a:tblGrid>
                <a:gridCol w="3416463">
                  <a:extLst>
                    <a:ext uri="{9D8B030D-6E8A-4147-A177-3AD203B41FA5}">
                      <a16:colId xmlns:a16="http://schemas.microsoft.com/office/drawing/2014/main" val="20000"/>
                    </a:ext>
                  </a:extLst>
                </a:gridCol>
                <a:gridCol w="4595423">
                  <a:extLst>
                    <a:ext uri="{9D8B030D-6E8A-4147-A177-3AD203B41FA5}">
                      <a16:colId xmlns:a16="http://schemas.microsoft.com/office/drawing/2014/main" val="20001"/>
                    </a:ext>
                  </a:extLst>
                </a:gridCol>
              </a:tblGrid>
              <a:tr h="306448">
                <a:tc gridSpan="2">
                  <a:txBody>
                    <a:bodyPr/>
                    <a:lstStyle/>
                    <a:p>
                      <a:pPr algn="just">
                        <a:spcBef>
                          <a:spcPts val="600"/>
                        </a:spcBef>
                        <a:spcAft>
                          <a:spcPts val="0"/>
                        </a:spcAft>
                      </a:pPr>
                      <a:r>
                        <a:rPr lang="en-AU" sz="1800" dirty="0">
                          <a:effectLst/>
                        </a:rPr>
                        <a:t>Read AS 3000 clause 2.5.3.3</a:t>
                      </a:r>
                      <a:endParaRPr lang="en-AU" sz="1800" dirty="0">
                        <a:effectLst/>
                        <a:latin typeface="Verdana"/>
                        <a:ea typeface="Calibri"/>
                        <a:cs typeface="Times New Roman"/>
                      </a:endParaRPr>
                    </a:p>
                  </a:txBody>
                  <a:tcPr marL="68580" marR="68580" marT="17780" marB="17780"/>
                </a:tc>
                <a:tc hMerge="1">
                  <a:txBody>
                    <a:bodyPr/>
                    <a:lstStyle/>
                    <a:p>
                      <a:pPr algn="ctr">
                        <a:spcBef>
                          <a:spcPts val="600"/>
                        </a:spcBef>
                        <a:spcAft>
                          <a:spcPts val="0"/>
                        </a:spcAft>
                      </a:pPr>
                      <a:endParaRPr lang="en-AU" sz="1800" dirty="0">
                        <a:effectLst/>
                        <a:latin typeface="Verdana"/>
                        <a:ea typeface="Calibri"/>
                        <a:cs typeface="Arial"/>
                      </a:endParaRPr>
                    </a:p>
                  </a:txBody>
                  <a:tcPr marL="68580" marR="68580" marT="17780" marB="17780"/>
                </a:tc>
                <a:extLst>
                  <a:ext uri="{0D108BD9-81ED-4DB2-BD59-A6C34878D82A}">
                    <a16:rowId xmlns:a16="http://schemas.microsoft.com/office/drawing/2014/main" val="10000"/>
                  </a:ext>
                </a:extLst>
              </a:tr>
              <a:tr h="2829588">
                <a:tc>
                  <a:txBody>
                    <a:bodyPr/>
                    <a:lstStyle/>
                    <a:p>
                      <a:pPr marL="195580" indent="-195580" algn="l">
                        <a:spcBef>
                          <a:spcPts val="600"/>
                        </a:spcBef>
                        <a:spcAft>
                          <a:spcPts val="0"/>
                        </a:spcAft>
                      </a:pPr>
                      <a:r>
                        <a:rPr lang="en-AU" sz="1800" dirty="0">
                          <a:effectLst/>
                        </a:rPr>
                        <a:t>1. In a switchboard the section of cable between the main switch and each circuit protection device is not protected against overload. Why is this permitted? </a:t>
                      </a:r>
                      <a:endParaRPr lang="en-AU" sz="1800" dirty="0">
                        <a:effectLst/>
                        <a:latin typeface="Verdana"/>
                        <a:ea typeface="Calibri"/>
                        <a:cs typeface="Times New Roman"/>
                      </a:endParaRPr>
                    </a:p>
                  </a:txBody>
                  <a:tcPr marL="68580" marR="68580" marT="107950" marB="107950"/>
                </a:tc>
                <a:tc>
                  <a:txBody>
                    <a:bodyPr/>
                    <a:lstStyle/>
                    <a:p>
                      <a:pPr algn="just">
                        <a:lnSpc>
                          <a:spcPct val="200000"/>
                        </a:lnSpc>
                        <a:spcBef>
                          <a:spcPts val="600"/>
                        </a:spcBef>
                        <a:spcAft>
                          <a:spcPts val="600"/>
                        </a:spcAft>
                      </a:pPr>
                      <a:r>
                        <a:rPr lang="en-AU" sz="1800" dirty="0">
                          <a:effectLst/>
                        </a:rPr>
                        <a:t>	</a:t>
                      </a:r>
                    </a:p>
                    <a:p>
                      <a:pPr algn="just">
                        <a:lnSpc>
                          <a:spcPct val="200000"/>
                        </a:lnSpc>
                        <a:spcBef>
                          <a:spcPts val="600"/>
                        </a:spcBef>
                        <a:spcAft>
                          <a:spcPts val="600"/>
                        </a:spcAft>
                      </a:pPr>
                      <a:r>
                        <a:rPr lang="en-AU" sz="1800" dirty="0">
                          <a:effectLst/>
                        </a:rPr>
                        <a:t>	</a:t>
                      </a:r>
                    </a:p>
                    <a:p>
                      <a:pPr algn="just">
                        <a:lnSpc>
                          <a:spcPct val="200000"/>
                        </a:lnSpc>
                        <a:spcBef>
                          <a:spcPts val="600"/>
                        </a:spcBef>
                        <a:spcAft>
                          <a:spcPts val="600"/>
                        </a:spcAft>
                      </a:pPr>
                      <a:r>
                        <a:rPr lang="en-AU" sz="1800" dirty="0">
                          <a:effectLst/>
                        </a:rPr>
                        <a:t>	</a:t>
                      </a:r>
                    </a:p>
                    <a:p>
                      <a:pPr algn="just">
                        <a:lnSpc>
                          <a:spcPct val="200000"/>
                        </a:lnSpc>
                        <a:spcBef>
                          <a:spcPts val="600"/>
                        </a:spcBef>
                        <a:spcAft>
                          <a:spcPts val="600"/>
                        </a:spcAft>
                      </a:pPr>
                      <a:r>
                        <a:rPr lang="en-AU" sz="1800" dirty="0">
                          <a:effectLst/>
                        </a:rPr>
                        <a:t>	</a:t>
                      </a:r>
                      <a:endParaRPr lang="en-AU" sz="1800" dirty="0">
                        <a:effectLst/>
                        <a:latin typeface="Verdana"/>
                        <a:ea typeface="Calibri"/>
                        <a:cs typeface="Times New Roman"/>
                      </a:endParaRPr>
                    </a:p>
                  </a:txBody>
                  <a:tcPr marL="68580" marR="68580" marT="107950" marB="107950"/>
                </a:tc>
                <a:extLst>
                  <a:ext uri="{0D108BD9-81ED-4DB2-BD59-A6C34878D82A}">
                    <a16:rowId xmlns:a16="http://schemas.microsoft.com/office/drawing/2014/main" val="10001"/>
                  </a:ext>
                </a:extLst>
              </a:tr>
            </a:tbl>
          </a:graphicData>
        </a:graphic>
      </p:graphicFrame>
      <p:sp>
        <p:nvSpPr>
          <p:cNvPr id="4" name="Rectangle 4"/>
          <p:cNvSpPr>
            <a:spLocks noChangeArrowheads="1"/>
          </p:cNvSpPr>
          <p:nvPr/>
        </p:nvSpPr>
        <p:spPr bwMode="auto">
          <a:xfrm>
            <a:off x="1846263" y="18938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5" name="Rectangle 5"/>
          <p:cNvSpPr>
            <a:spLocks noChangeArrowheads="1"/>
          </p:cNvSpPr>
          <p:nvPr/>
        </p:nvSpPr>
        <p:spPr bwMode="auto">
          <a:xfrm>
            <a:off x="1846263" y="2427288"/>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 name="Rectangle 5"/>
          <p:cNvSpPr/>
          <p:nvPr/>
        </p:nvSpPr>
        <p:spPr>
          <a:xfrm>
            <a:off x="566056" y="267677"/>
            <a:ext cx="8171543" cy="646331"/>
          </a:xfrm>
          <a:prstGeom prst="rect">
            <a:avLst/>
          </a:prstGeom>
        </p:spPr>
        <p:txBody>
          <a:bodyPr wrap="square">
            <a:spAutoFit/>
          </a:bodyPr>
          <a:lstStyle/>
          <a:p>
            <a:pPr lvl="0" fontAlgn="base">
              <a:spcBef>
                <a:spcPct val="0"/>
              </a:spcBef>
              <a:spcAft>
                <a:spcPct val="0"/>
              </a:spcAft>
            </a:pPr>
            <a:r>
              <a:rPr lang="en-US" b="1" dirty="0">
                <a:solidFill>
                  <a:srgbClr val="FF0000"/>
                </a:solidFill>
                <a:latin typeface="Verdana" pitchFamily="34" charset="0"/>
                <a:ea typeface="Times New Roman" pitchFamily="18" charset="0"/>
                <a:cs typeface="Times New Roman" pitchFamily="18" charset="0"/>
              </a:rPr>
              <a:t>Activity 23 - AS3000 requirements - Protection against over current (over load)</a:t>
            </a:r>
            <a:endParaRPr lang="en-US" sz="1000" dirty="0">
              <a:solidFill>
                <a:srgbClr val="FF0000"/>
              </a:solidFill>
              <a:latin typeface="Arial" pitchFamily="34" charset="0"/>
              <a:cs typeface="Arial" pitchFamily="34" charset="0"/>
            </a:endParaRPr>
          </a:p>
        </p:txBody>
      </p:sp>
      <p:sp>
        <p:nvSpPr>
          <p:cNvPr id="7" name="TextBox 6"/>
          <p:cNvSpPr txBox="1"/>
          <p:nvPr/>
        </p:nvSpPr>
        <p:spPr>
          <a:xfrm>
            <a:off x="4093052" y="2177159"/>
            <a:ext cx="4467890" cy="923330"/>
          </a:xfrm>
          <a:prstGeom prst="rect">
            <a:avLst/>
          </a:prstGeom>
          <a:noFill/>
        </p:spPr>
        <p:txBody>
          <a:bodyPr wrap="none" rtlCol="0">
            <a:spAutoFit/>
          </a:bodyPr>
          <a:lstStyle/>
          <a:p>
            <a:r>
              <a:rPr lang="en-AU" b="1" dirty="0">
                <a:solidFill>
                  <a:srgbClr val="FF0000"/>
                </a:solidFill>
              </a:rPr>
              <a:t>As long as the cable has a CCC higher </a:t>
            </a:r>
          </a:p>
          <a:p>
            <a:r>
              <a:rPr lang="en-AU" b="1" dirty="0">
                <a:solidFill>
                  <a:srgbClr val="FF0000"/>
                </a:solidFill>
              </a:rPr>
              <a:t>than the sum of the circuit breakers it </a:t>
            </a:r>
          </a:p>
          <a:p>
            <a:r>
              <a:rPr lang="en-AU" b="1" dirty="0">
                <a:solidFill>
                  <a:srgbClr val="FF0000"/>
                </a:solidFill>
              </a:rPr>
              <a:t>supplies</a:t>
            </a:r>
          </a:p>
        </p:txBody>
      </p:sp>
    </p:spTree>
    <p:extLst>
      <p:ext uri="{BB962C8B-B14F-4D97-AF65-F5344CB8AC3E}">
        <p14:creationId xmlns:p14="http://schemas.microsoft.com/office/powerpoint/2010/main" val="3201412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30112936"/>
              </p:ext>
            </p:extLst>
          </p:nvPr>
        </p:nvGraphicFramePr>
        <p:xfrm>
          <a:off x="660399" y="1618751"/>
          <a:ext cx="7866743" cy="3876040"/>
        </p:xfrm>
        <a:graphic>
          <a:graphicData uri="http://schemas.openxmlformats.org/drawingml/2006/table">
            <a:tbl>
              <a:tblPr firstRow="1" firstCol="1" lastRow="1" lastCol="1" bandRow="1" bandCol="1">
                <a:tableStyleId>{5C22544A-7EE6-4342-B048-85BDC9FD1C3A}</a:tableStyleId>
              </a:tblPr>
              <a:tblGrid>
                <a:gridCol w="3354571">
                  <a:extLst>
                    <a:ext uri="{9D8B030D-6E8A-4147-A177-3AD203B41FA5}">
                      <a16:colId xmlns:a16="http://schemas.microsoft.com/office/drawing/2014/main" val="20000"/>
                    </a:ext>
                  </a:extLst>
                </a:gridCol>
                <a:gridCol w="4512172">
                  <a:extLst>
                    <a:ext uri="{9D8B030D-6E8A-4147-A177-3AD203B41FA5}">
                      <a16:colId xmlns:a16="http://schemas.microsoft.com/office/drawing/2014/main" val="20001"/>
                    </a:ext>
                  </a:extLst>
                </a:gridCol>
              </a:tblGrid>
              <a:tr h="1008380">
                <a:tc gridSpan="2">
                  <a:txBody>
                    <a:bodyPr/>
                    <a:lstStyle/>
                    <a:p>
                      <a:pPr algn="just">
                        <a:spcBef>
                          <a:spcPts val="600"/>
                        </a:spcBef>
                        <a:spcAft>
                          <a:spcPts val="0"/>
                        </a:spcAft>
                      </a:pPr>
                      <a:r>
                        <a:rPr lang="en-AU" sz="1800" dirty="0">
                          <a:effectLst/>
                        </a:rPr>
                        <a:t>Read AS 3000 clause 2.5.4.1</a:t>
                      </a:r>
                      <a:endParaRPr lang="en-AU" sz="1800" dirty="0">
                        <a:effectLst/>
                        <a:latin typeface="Verdana"/>
                        <a:ea typeface="Calibri"/>
                        <a:cs typeface="Times New Roman"/>
                      </a:endParaRPr>
                    </a:p>
                  </a:txBody>
                  <a:tcPr marL="68580" marR="68580" marT="17780" marB="17780"/>
                </a:tc>
                <a:tc hMerge="1">
                  <a:txBody>
                    <a:bodyPr/>
                    <a:lstStyle/>
                    <a:p>
                      <a:pPr algn="ctr">
                        <a:spcBef>
                          <a:spcPts val="600"/>
                        </a:spcBef>
                        <a:spcAft>
                          <a:spcPts val="0"/>
                        </a:spcAft>
                      </a:pPr>
                      <a:endParaRPr lang="en-AU" sz="1800" dirty="0">
                        <a:effectLst/>
                        <a:latin typeface="Verdana"/>
                        <a:ea typeface="Calibri"/>
                        <a:cs typeface="Arial"/>
                      </a:endParaRPr>
                    </a:p>
                  </a:txBody>
                  <a:tcPr marL="68580" marR="68580" marT="17780" marB="17780"/>
                </a:tc>
                <a:extLst>
                  <a:ext uri="{0D108BD9-81ED-4DB2-BD59-A6C34878D82A}">
                    <a16:rowId xmlns:a16="http://schemas.microsoft.com/office/drawing/2014/main" val="10000"/>
                  </a:ext>
                </a:extLst>
              </a:tr>
              <a:tr h="1656080">
                <a:tc>
                  <a:txBody>
                    <a:bodyPr/>
                    <a:lstStyle/>
                    <a:p>
                      <a:pPr marL="195580" indent="-195580" algn="l">
                        <a:spcBef>
                          <a:spcPts val="600"/>
                        </a:spcBef>
                        <a:spcAft>
                          <a:spcPts val="0"/>
                        </a:spcAft>
                      </a:pPr>
                      <a:r>
                        <a:rPr lang="en-AU" sz="1800">
                          <a:effectLst/>
                        </a:rPr>
                        <a:t>1. List 2 methods of determining the prospective short circuit current in an installation?</a:t>
                      </a:r>
                    </a:p>
                    <a:p>
                      <a:pPr marL="195580" indent="-195580" algn="ctr">
                        <a:spcBef>
                          <a:spcPts val="600"/>
                        </a:spcBef>
                        <a:spcAft>
                          <a:spcPts val="0"/>
                        </a:spcAft>
                      </a:pPr>
                      <a:r>
                        <a:rPr lang="en-AU" sz="1800">
                          <a:effectLst/>
                        </a:rPr>
                        <a:t> </a:t>
                      </a:r>
                      <a:endParaRPr lang="en-AU" sz="1800">
                        <a:effectLst/>
                        <a:latin typeface="Verdana"/>
                        <a:ea typeface="Calibri"/>
                        <a:cs typeface="Times New Roman"/>
                      </a:endParaRPr>
                    </a:p>
                  </a:txBody>
                  <a:tcPr marL="68580" marR="68580" marT="107950" marB="107950"/>
                </a:tc>
                <a:tc>
                  <a:txBody>
                    <a:bodyPr/>
                    <a:lstStyle/>
                    <a:p>
                      <a:pPr algn="just">
                        <a:lnSpc>
                          <a:spcPct val="200000"/>
                        </a:lnSpc>
                        <a:spcBef>
                          <a:spcPts val="600"/>
                        </a:spcBef>
                        <a:spcAft>
                          <a:spcPts val="600"/>
                        </a:spcAft>
                        <a:tabLst>
                          <a:tab pos="2870200" algn="l"/>
                        </a:tabLst>
                      </a:pPr>
                      <a:r>
                        <a:rPr lang="en-AU" sz="1800" dirty="0">
                          <a:effectLst/>
                        </a:rPr>
                        <a:t>	</a:t>
                      </a:r>
                    </a:p>
                    <a:p>
                      <a:pPr algn="just">
                        <a:lnSpc>
                          <a:spcPct val="200000"/>
                        </a:lnSpc>
                        <a:spcBef>
                          <a:spcPts val="600"/>
                        </a:spcBef>
                        <a:spcAft>
                          <a:spcPts val="600"/>
                        </a:spcAft>
                        <a:tabLst>
                          <a:tab pos="2870200" algn="l"/>
                        </a:tabLst>
                      </a:pPr>
                      <a:r>
                        <a:rPr lang="en-AU" sz="1800" dirty="0">
                          <a:effectLst/>
                        </a:rPr>
                        <a:t>	</a:t>
                      </a:r>
                    </a:p>
                    <a:p>
                      <a:pPr algn="just">
                        <a:lnSpc>
                          <a:spcPct val="200000"/>
                        </a:lnSpc>
                        <a:spcBef>
                          <a:spcPts val="600"/>
                        </a:spcBef>
                        <a:spcAft>
                          <a:spcPts val="600"/>
                        </a:spcAft>
                        <a:tabLst>
                          <a:tab pos="2870200" algn="l"/>
                        </a:tabLst>
                      </a:pPr>
                      <a:r>
                        <a:rPr lang="en-AU" sz="1800" dirty="0">
                          <a:effectLst/>
                        </a:rPr>
                        <a:t>	</a:t>
                      </a:r>
                    </a:p>
                    <a:p>
                      <a:pPr algn="just">
                        <a:lnSpc>
                          <a:spcPct val="200000"/>
                        </a:lnSpc>
                        <a:spcBef>
                          <a:spcPts val="600"/>
                        </a:spcBef>
                        <a:spcAft>
                          <a:spcPts val="600"/>
                        </a:spcAft>
                        <a:tabLst>
                          <a:tab pos="2870200" algn="l"/>
                        </a:tabLst>
                      </a:pPr>
                      <a:r>
                        <a:rPr lang="en-AU" sz="1800" dirty="0">
                          <a:effectLst/>
                        </a:rPr>
                        <a:t>	</a:t>
                      </a:r>
                      <a:endParaRPr lang="en-AU" sz="1800" dirty="0">
                        <a:effectLst/>
                        <a:latin typeface="Verdana"/>
                        <a:ea typeface="Calibri"/>
                        <a:cs typeface="Times New Roman"/>
                      </a:endParaRPr>
                    </a:p>
                  </a:txBody>
                  <a:tcPr marL="68580" marR="68580" marT="107950" marB="107950"/>
                </a:tc>
                <a:extLst>
                  <a:ext uri="{0D108BD9-81ED-4DB2-BD59-A6C34878D82A}">
                    <a16:rowId xmlns:a16="http://schemas.microsoft.com/office/drawing/2014/main" val="10001"/>
                  </a:ext>
                </a:extLst>
              </a:tr>
            </a:tbl>
          </a:graphicData>
        </a:graphic>
      </p:graphicFrame>
      <p:sp>
        <p:nvSpPr>
          <p:cNvPr id="4" name="Rectangle 4"/>
          <p:cNvSpPr>
            <a:spLocks noChangeArrowheads="1"/>
          </p:cNvSpPr>
          <p:nvPr/>
        </p:nvSpPr>
        <p:spPr bwMode="auto">
          <a:xfrm>
            <a:off x="1846263" y="25034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5" name="Rectangle 5"/>
          <p:cNvSpPr>
            <a:spLocks noChangeArrowheads="1"/>
          </p:cNvSpPr>
          <p:nvPr/>
        </p:nvSpPr>
        <p:spPr bwMode="auto">
          <a:xfrm>
            <a:off x="1846263" y="3036888"/>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 name="Rectangle 5"/>
          <p:cNvSpPr/>
          <p:nvPr/>
        </p:nvSpPr>
        <p:spPr>
          <a:xfrm>
            <a:off x="595086" y="325735"/>
            <a:ext cx="7997371" cy="707886"/>
          </a:xfrm>
          <a:prstGeom prst="rect">
            <a:avLst/>
          </a:prstGeom>
        </p:spPr>
        <p:txBody>
          <a:bodyPr wrap="square">
            <a:spAutoFit/>
          </a:bodyPr>
          <a:lstStyle/>
          <a:p>
            <a:pPr lvl="0" algn="ctr" fontAlgn="base">
              <a:spcBef>
                <a:spcPct val="0"/>
              </a:spcBef>
              <a:spcAft>
                <a:spcPct val="0"/>
              </a:spcAft>
            </a:pPr>
            <a:r>
              <a:rPr lang="en-US" sz="2000" b="1" dirty="0">
                <a:solidFill>
                  <a:srgbClr val="FF0000"/>
                </a:solidFill>
                <a:latin typeface="Verdana" pitchFamily="34" charset="0"/>
                <a:ea typeface="Times New Roman" pitchFamily="18" charset="0"/>
                <a:cs typeface="Times New Roman" pitchFamily="18" charset="0"/>
              </a:rPr>
              <a:t>Activity 24 - AS3000 requirements - Protection against short circuit current</a:t>
            </a:r>
            <a:endParaRPr lang="en-US" sz="2000" dirty="0">
              <a:solidFill>
                <a:srgbClr val="FF0000"/>
              </a:solidFill>
              <a:latin typeface="Arial" pitchFamily="34" charset="0"/>
              <a:cs typeface="Arial" pitchFamily="34" charset="0"/>
            </a:endParaRPr>
          </a:p>
        </p:txBody>
      </p:sp>
      <p:sp>
        <p:nvSpPr>
          <p:cNvPr id="7" name="TextBox 6"/>
          <p:cNvSpPr txBox="1"/>
          <p:nvPr/>
        </p:nvSpPr>
        <p:spPr>
          <a:xfrm>
            <a:off x="4136571" y="2960688"/>
            <a:ext cx="3976915" cy="369332"/>
          </a:xfrm>
          <a:prstGeom prst="rect">
            <a:avLst/>
          </a:prstGeom>
          <a:noFill/>
        </p:spPr>
        <p:txBody>
          <a:bodyPr wrap="square" rtlCol="0">
            <a:spAutoFit/>
          </a:bodyPr>
          <a:lstStyle/>
          <a:p>
            <a:r>
              <a:rPr lang="en-AU" b="1" dirty="0">
                <a:solidFill>
                  <a:srgbClr val="FF0000"/>
                </a:solidFill>
              </a:rPr>
              <a:t>Calculation or measurement</a:t>
            </a:r>
          </a:p>
        </p:txBody>
      </p:sp>
    </p:spTree>
    <p:extLst>
      <p:ext uri="{BB962C8B-B14F-4D97-AF65-F5344CB8AC3E}">
        <p14:creationId xmlns:p14="http://schemas.microsoft.com/office/powerpoint/2010/main" val="2666130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20309773"/>
              </p:ext>
            </p:extLst>
          </p:nvPr>
        </p:nvGraphicFramePr>
        <p:xfrm>
          <a:off x="391887" y="1709465"/>
          <a:ext cx="8258628" cy="4058920"/>
        </p:xfrm>
        <a:graphic>
          <a:graphicData uri="http://schemas.openxmlformats.org/drawingml/2006/table">
            <a:tbl>
              <a:tblPr firstRow="1" firstCol="1" lastRow="1" lastCol="1" bandRow="1" bandCol="1">
                <a:tableStyleId>{5C22544A-7EE6-4342-B048-85BDC9FD1C3A}</a:tableStyleId>
              </a:tblPr>
              <a:tblGrid>
                <a:gridCol w="3521680">
                  <a:extLst>
                    <a:ext uri="{9D8B030D-6E8A-4147-A177-3AD203B41FA5}">
                      <a16:colId xmlns:a16="http://schemas.microsoft.com/office/drawing/2014/main" val="20000"/>
                    </a:ext>
                  </a:extLst>
                </a:gridCol>
                <a:gridCol w="4736948">
                  <a:extLst>
                    <a:ext uri="{9D8B030D-6E8A-4147-A177-3AD203B41FA5}">
                      <a16:colId xmlns:a16="http://schemas.microsoft.com/office/drawing/2014/main" val="20001"/>
                    </a:ext>
                  </a:extLst>
                </a:gridCol>
              </a:tblGrid>
              <a:tr h="0">
                <a:tc gridSpan="2">
                  <a:txBody>
                    <a:bodyPr/>
                    <a:lstStyle/>
                    <a:p>
                      <a:pPr algn="just">
                        <a:spcBef>
                          <a:spcPts val="600"/>
                        </a:spcBef>
                        <a:spcAft>
                          <a:spcPts val="0"/>
                        </a:spcAft>
                      </a:pPr>
                      <a:r>
                        <a:rPr lang="en-AU" sz="1800" dirty="0">
                          <a:effectLst/>
                        </a:rPr>
                        <a:t>Read AS 3000 clause 2.5.4.4</a:t>
                      </a:r>
                      <a:endParaRPr lang="en-AU" sz="1800" dirty="0">
                        <a:effectLst/>
                        <a:latin typeface="Verdana"/>
                        <a:ea typeface="Calibri"/>
                        <a:cs typeface="Times New Roman"/>
                      </a:endParaRPr>
                    </a:p>
                  </a:txBody>
                  <a:tcPr marL="68580" marR="68580" marT="107950" marB="107950"/>
                </a:tc>
                <a:tc hMerge="1">
                  <a:txBody>
                    <a:bodyPr/>
                    <a:lstStyle/>
                    <a:p>
                      <a:pPr algn="ctr">
                        <a:spcBef>
                          <a:spcPts val="600"/>
                        </a:spcBef>
                        <a:spcAft>
                          <a:spcPts val="0"/>
                        </a:spcAft>
                      </a:pPr>
                      <a:endParaRPr lang="en-AU" sz="1800" dirty="0">
                        <a:effectLst/>
                        <a:latin typeface="Verdana"/>
                        <a:ea typeface="Calibri"/>
                        <a:cs typeface="Arial"/>
                      </a:endParaRPr>
                    </a:p>
                  </a:txBody>
                  <a:tcPr marL="68580" marR="68580" marT="107950" marB="107950"/>
                </a:tc>
                <a:extLst>
                  <a:ext uri="{0D108BD9-81ED-4DB2-BD59-A6C34878D82A}">
                    <a16:rowId xmlns:a16="http://schemas.microsoft.com/office/drawing/2014/main" val="10000"/>
                  </a:ext>
                </a:extLst>
              </a:tr>
              <a:tr h="1931670">
                <a:tc>
                  <a:txBody>
                    <a:bodyPr/>
                    <a:lstStyle/>
                    <a:p>
                      <a:pPr marL="195580" indent="-195580" algn="l">
                        <a:spcBef>
                          <a:spcPts val="600"/>
                        </a:spcBef>
                        <a:spcAft>
                          <a:spcPts val="0"/>
                        </a:spcAft>
                      </a:pPr>
                      <a:r>
                        <a:rPr lang="en-AU" sz="1800">
                          <a:effectLst/>
                        </a:rPr>
                        <a:t>1. Under what conditions may consumer’s mains not be provided with short circuit protection?</a:t>
                      </a:r>
                    </a:p>
                    <a:p>
                      <a:pPr marL="195580" indent="-195580" algn="ctr">
                        <a:spcBef>
                          <a:spcPts val="600"/>
                        </a:spcBef>
                        <a:spcAft>
                          <a:spcPts val="0"/>
                        </a:spcAft>
                      </a:pPr>
                      <a:r>
                        <a:rPr lang="en-AU" sz="1800">
                          <a:effectLst/>
                        </a:rPr>
                        <a:t> </a:t>
                      </a:r>
                      <a:endParaRPr lang="en-AU" sz="1800">
                        <a:effectLst/>
                        <a:latin typeface="Verdana"/>
                        <a:ea typeface="Calibri"/>
                        <a:cs typeface="Times New Roman"/>
                      </a:endParaRPr>
                    </a:p>
                  </a:txBody>
                  <a:tcPr marL="68580" marR="68580" marT="107950" marB="107950"/>
                </a:tc>
                <a:tc>
                  <a:txBody>
                    <a:bodyPr/>
                    <a:lstStyle/>
                    <a:p>
                      <a:pPr algn="just">
                        <a:lnSpc>
                          <a:spcPct val="200000"/>
                        </a:lnSpc>
                        <a:spcBef>
                          <a:spcPts val="600"/>
                        </a:spcBef>
                        <a:spcAft>
                          <a:spcPts val="600"/>
                        </a:spcAft>
                        <a:tabLst>
                          <a:tab pos="2872105" algn="l"/>
                        </a:tabLst>
                      </a:pPr>
                      <a:r>
                        <a:rPr lang="en-AU" sz="1800" dirty="0">
                          <a:effectLst/>
                        </a:rPr>
                        <a:t>	</a:t>
                      </a:r>
                    </a:p>
                    <a:p>
                      <a:pPr algn="just">
                        <a:lnSpc>
                          <a:spcPct val="200000"/>
                        </a:lnSpc>
                        <a:spcBef>
                          <a:spcPts val="600"/>
                        </a:spcBef>
                        <a:spcAft>
                          <a:spcPts val="600"/>
                        </a:spcAft>
                        <a:tabLst>
                          <a:tab pos="2872105" algn="l"/>
                        </a:tabLst>
                      </a:pPr>
                      <a:r>
                        <a:rPr lang="en-AU" sz="1800" dirty="0">
                          <a:effectLst/>
                        </a:rPr>
                        <a:t>	</a:t>
                      </a:r>
                    </a:p>
                    <a:p>
                      <a:pPr algn="just">
                        <a:lnSpc>
                          <a:spcPct val="200000"/>
                        </a:lnSpc>
                        <a:spcBef>
                          <a:spcPts val="600"/>
                        </a:spcBef>
                        <a:spcAft>
                          <a:spcPts val="600"/>
                        </a:spcAft>
                        <a:tabLst>
                          <a:tab pos="2872105" algn="l"/>
                        </a:tabLst>
                      </a:pPr>
                      <a:r>
                        <a:rPr lang="en-AU" sz="1800" dirty="0">
                          <a:effectLst/>
                        </a:rPr>
                        <a:t>	</a:t>
                      </a:r>
                    </a:p>
                    <a:p>
                      <a:pPr algn="just">
                        <a:lnSpc>
                          <a:spcPct val="200000"/>
                        </a:lnSpc>
                        <a:spcBef>
                          <a:spcPts val="600"/>
                        </a:spcBef>
                        <a:spcAft>
                          <a:spcPts val="600"/>
                        </a:spcAft>
                        <a:tabLst>
                          <a:tab pos="2872105" algn="l"/>
                        </a:tabLst>
                      </a:pPr>
                      <a:r>
                        <a:rPr lang="en-AU" sz="1800" dirty="0">
                          <a:effectLst/>
                        </a:rPr>
                        <a:t>	</a:t>
                      </a:r>
                    </a:p>
                    <a:p>
                      <a:pPr algn="just">
                        <a:lnSpc>
                          <a:spcPct val="200000"/>
                        </a:lnSpc>
                        <a:spcBef>
                          <a:spcPts val="600"/>
                        </a:spcBef>
                        <a:spcAft>
                          <a:spcPts val="600"/>
                        </a:spcAft>
                        <a:tabLst>
                          <a:tab pos="2872105" algn="l"/>
                        </a:tabLst>
                      </a:pPr>
                      <a:r>
                        <a:rPr lang="en-AU" sz="1800" dirty="0">
                          <a:effectLst/>
                        </a:rPr>
                        <a:t>	</a:t>
                      </a:r>
                      <a:endParaRPr lang="en-AU" sz="1800" dirty="0">
                        <a:effectLst/>
                        <a:latin typeface="Verdana"/>
                        <a:ea typeface="Calibri"/>
                        <a:cs typeface="Times New Roman"/>
                      </a:endParaRPr>
                    </a:p>
                  </a:txBody>
                  <a:tcPr marL="68580" marR="68580" marT="107950" marB="107950"/>
                </a:tc>
                <a:extLst>
                  <a:ext uri="{0D108BD9-81ED-4DB2-BD59-A6C34878D82A}">
                    <a16:rowId xmlns:a16="http://schemas.microsoft.com/office/drawing/2014/main" val="10001"/>
                  </a:ext>
                </a:extLst>
              </a:tr>
            </a:tbl>
          </a:graphicData>
        </a:graphic>
      </p:graphicFrame>
      <p:sp>
        <p:nvSpPr>
          <p:cNvPr id="4" name="Rectangle 4"/>
          <p:cNvSpPr>
            <a:spLocks noChangeArrowheads="1"/>
          </p:cNvSpPr>
          <p:nvPr/>
        </p:nvSpPr>
        <p:spPr bwMode="auto">
          <a:xfrm>
            <a:off x="1846263" y="25796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5" name="Rectangle 5"/>
          <p:cNvSpPr>
            <a:spLocks noChangeArrowheads="1"/>
          </p:cNvSpPr>
          <p:nvPr/>
        </p:nvSpPr>
        <p:spPr bwMode="auto">
          <a:xfrm>
            <a:off x="1846263" y="3113088"/>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 name="Rectangle 5"/>
          <p:cNvSpPr/>
          <p:nvPr/>
        </p:nvSpPr>
        <p:spPr>
          <a:xfrm>
            <a:off x="783771" y="717621"/>
            <a:ext cx="7431315" cy="646331"/>
          </a:xfrm>
          <a:prstGeom prst="rect">
            <a:avLst/>
          </a:prstGeom>
        </p:spPr>
        <p:txBody>
          <a:bodyPr wrap="square">
            <a:spAutoFit/>
          </a:bodyPr>
          <a:lstStyle/>
          <a:p>
            <a:pPr lvl="0" algn="ctr" fontAlgn="base">
              <a:spcBef>
                <a:spcPct val="0"/>
              </a:spcBef>
              <a:spcAft>
                <a:spcPct val="0"/>
              </a:spcAft>
            </a:pPr>
            <a:r>
              <a:rPr lang="en-US" b="1" dirty="0">
                <a:solidFill>
                  <a:srgbClr val="FF0000"/>
                </a:solidFill>
                <a:latin typeface="Verdana" pitchFamily="34" charset="0"/>
                <a:ea typeface="Times New Roman" pitchFamily="18" charset="0"/>
                <a:cs typeface="Times New Roman" pitchFamily="18" charset="0"/>
              </a:rPr>
              <a:t>Activity 25 - AS3000 requirements - Protection against short circuit current</a:t>
            </a:r>
            <a:endParaRPr lang="en-US" sz="1000" dirty="0">
              <a:solidFill>
                <a:srgbClr val="FF0000"/>
              </a:solidFill>
              <a:latin typeface="Arial" pitchFamily="34" charset="0"/>
              <a:cs typeface="Arial" pitchFamily="34" charset="0"/>
            </a:endParaRPr>
          </a:p>
        </p:txBody>
      </p:sp>
      <p:sp>
        <p:nvSpPr>
          <p:cNvPr id="7" name="TextBox 6"/>
          <p:cNvSpPr txBox="1"/>
          <p:nvPr/>
        </p:nvSpPr>
        <p:spPr>
          <a:xfrm>
            <a:off x="4034971" y="2409371"/>
            <a:ext cx="4034972" cy="1200329"/>
          </a:xfrm>
          <a:prstGeom prst="rect">
            <a:avLst/>
          </a:prstGeom>
          <a:noFill/>
        </p:spPr>
        <p:txBody>
          <a:bodyPr wrap="square" rtlCol="0">
            <a:spAutoFit/>
          </a:bodyPr>
          <a:lstStyle/>
          <a:p>
            <a:r>
              <a:rPr lang="en-AU" b="1" dirty="0">
                <a:solidFill>
                  <a:srgbClr val="FF0000"/>
                </a:solidFill>
              </a:rPr>
              <a:t>Clause 3.9.7.1.2</a:t>
            </a:r>
          </a:p>
          <a:p>
            <a:r>
              <a:rPr lang="en-AU" b="1" dirty="0">
                <a:solidFill>
                  <a:srgbClr val="FF0000"/>
                </a:solidFill>
              </a:rPr>
              <a:t>Be constructed in such a manner to reduce the risk of short circuit (double insulated) </a:t>
            </a:r>
          </a:p>
        </p:txBody>
      </p:sp>
    </p:spTree>
    <p:extLst>
      <p:ext uri="{BB962C8B-B14F-4D97-AF65-F5344CB8AC3E}">
        <p14:creationId xmlns:p14="http://schemas.microsoft.com/office/powerpoint/2010/main" val="114734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476672"/>
            <a:ext cx="8229600" cy="5832688"/>
          </a:xfrm>
        </p:spPr>
        <p:txBody>
          <a:bodyPr>
            <a:normAutofit fontScale="70000" lnSpcReduction="20000"/>
          </a:bodyPr>
          <a:lstStyle/>
          <a:p>
            <a:pPr marL="137160" indent="0">
              <a:buNone/>
            </a:pPr>
            <a:r>
              <a:rPr lang="en-AU" dirty="0"/>
              <a:t>If the following equations are true the circuit will operate correctly under normal conditions and the circuit protection will operate in the required time if the circuit is overloaded. </a:t>
            </a:r>
          </a:p>
          <a:p>
            <a:pPr marL="137160" indent="0">
              <a:buNone/>
            </a:pPr>
            <a:r>
              <a:rPr lang="en-AU" dirty="0"/>
              <a:t>                                          </a:t>
            </a:r>
            <a:r>
              <a:rPr lang="en-AU" b="1" dirty="0">
                <a:solidFill>
                  <a:srgbClr val="FF0000"/>
                </a:solidFill>
              </a:rPr>
              <a:t>I</a:t>
            </a:r>
            <a:r>
              <a:rPr lang="en-AU" b="1" baseline="-25000" dirty="0">
                <a:solidFill>
                  <a:srgbClr val="FF0000"/>
                </a:solidFill>
              </a:rPr>
              <a:t>B </a:t>
            </a:r>
            <a:r>
              <a:rPr lang="en-AU" b="1" dirty="0">
                <a:solidFill>
                  <a:srgbClr val="FF0000"/>
                </a:solidFill>
              </a:rPr>
              <a:t>≤ I</a:t>
            </a:r>
            <a:r>
              <a:rPr lang="en-AU" b="1" baseline="-25000" dirty="0">
                <a:solidFill>
                  <a:srgbClr val="FF0000"/>
                </a:solidFill>
              </a:rPr>
              <a:t>N </a:t>
            </a:r>
            <a:r>
              <a:rPr lang="en-AU" b="1" dirty="0">
                <a:solidFill>
                  <a:srgbClr val="FF0000"/>
                </a:solidFill>
              </a:rPr>
              <a:t>≤ I</a:t>
            </a:r>
            <a:r>
              <a:rPr lang="en-AU" b="1" baseline="-25000" dirty="0">
                <a:solidFill>
                  <a:srgbClr val="FF0000"/>
                </a:solidFill>
              </a:rPr>
              <a:t>Z</a:t>
            </a:r>
            <a:endParaRPr lang="en-AU" b="1" dirty="0">
              <a:solidFill>
                <a:srgbClr val="FF0000"/>
              </a:solidFill>
            </a:endParaRPr>
          </a:p>
          <a:p>
            <a:pPr marL="137160" indent="0">
              <a:buNone/>
            </a:pPr>
            <a:r>
              <a:rPr lang="en-AU" dirty="0"/>
              <a:t>where	</a:t>
            </a:r>
          </a:p>
          <a:p>
            <a:pPr marL="137160" indent="0">
              <a:buNone/>
            </a:pPr>
            <a:r>
              <a:rPr lang="en-AU" dirty="0"/>
              <a:t>	I</a:t>
            </a:r>
            <a:r>
              <a:rPr lang="en-AU" baseline="-25000" dirty="0"/>
              <a:t>B</a:t>
            </a:r>
            <a:r>
              <a:rPr lang="en-AU" dirty="0"/>
              <a:t> = the maximum demand of the circuit in Amperes</a:t>
            </a:r>
          </a:p>
          <a:p>
            <a:pPr marL="137160" indent="0">
              <a:buNone/>
            </a:pPr>
            <a:r>
              <a:rPr lang="en-AU" dirty="0"/>
              <a:t>	I</a:t>
            </a:r>
            <a:r>
              <a:rPr lang="en-AU" baseline="-25000" dirty="0"/>
              <a:t>N</a:t>
            </a:r>
            <a:r>
              <a:rPr lang="en-AU" dirty="0"/>
              <a:t> = the current rating of the circuit protection device (fuse or 	       C.B.) in Amperes.</a:t>
            </a:r>
          </a:p>
          <a:p>
            <a:pPr marL="137160" indent="0">
              <a:buNone/>
            </a:pPr>
            <a:r>
              <a:rPr lang="en-AU" dirty="0"/>
              <a:t>           I</a:t>
            </a:r>
            <a:r>
              <a:rPr lang="en-AU" baseline="-25000" dirty="0"/>
              <a:t>Z </a:t>
            </a:r>
            <a:r>
              <a:rPr lang="en-AU" dirty="0"/>
              <a:t> = the current rating of the conductor after all applicable de-	       ratings have been applied.</a:t>
            </a:r>
          </a:p>
          <a:p>
            <a:pPr marL="137160" indent="0">
              <a:buNone/>
            </a:pPr>
            <a:r>
              <a:rPr lang="en-AU" dirty="0"/>
              <a:t>and</a:t>
            </a:r>
          </a:p>
          <a:p>
            <a:pPr marL="137160" indent="0">
              <a:buNone/>
            </a:pPr>
            <a:r>
              <a:rPr lang="en-AU" dirty="0"/>
              <a:t>                                        </a:t>
            </a:r>
            <a:r>
              <a:rPr lang="en-AU" b="1" dirty="0">
                <a:solidFill>
                  <a:srgbClr val="FF0000"/>
                </a:solidFill>
              </a:rPr>
              <a:t> I</a:t>
            </a:r>
            <a:r>
              <a:rPr lang="en-AU" b="1" baseline="-25000" dirty="0">
                <a:solidFill>
                  <a:srgbClr val="FF0000"/>
                </a:solidFill>
              </a:rPr>
              <a:t>2 </a:t>
            </a:r>
            <a:r>
              <a:rPr lang="en-AU" b="1" dirty="0">
                <a:solidFill>
                  <a:srgbClr val="FF0000"/>
                </a:solidFill>
              </a:rPr>
              <a:t>≤ 1.45 x I</a:t>
            </a:r>
            <a:r>
              <a:rPr lang="en-AU" b="1" baseline="-25000" dirty="0">
                <a:solidFill>
                  <a:srgbClr val="FF0000"/>
                </a:solidFill>
              </a:rPr>
              <a:t>Z</a:t>
            </a:r>
            <a:endParaRPr lang="en-AU" b="1" dirty="0">
              <a:solidFill>
                <a:srgbClr val="FF0000"/>
              </a:solidFill>
            </a:endParaRPr>
          </a:p>
          <a:p>
            <a:pPr marL="137160" indent="0">
              <a:buNone/>
            </a:pPr>
            <a:r>
              <a:rPr lang="en-AU" dirty="0"/>
              <a:t>where	</a:t>
            </a:r>
          </a:p>
          <a:p>
            <a:pPr marL="137160" indent="0">
              <a:buNone/>
            </a:pPr>
            <a:r>
              <a:rPr lang="en-AU" dirty="0"/>
              <a:t>           I</a:t>
            </a:r>
            <a:r>
              <a:rPr lang="en-AU" baseline="-25000" dirty="0"/>
              <a:t>2</a:t>
            </a:r>
            <a:r>
              <a:rPr lang="en-AU" dirty="0"/>
              <a:t> = the current ensuring effective operation of the protective   	      device (causes protection device to operate in 1 hour (3600 	      seconds)</a:t>
            </a:r>
          </a:p>
          <a:p>
            <a:pPr marL="137160" indent="0">
              <a:buNone/>
            </a:pPr>
            <a:r>
              <a:rPr lang="en-AU" dirty="0"/>
              <a:t>              = 1.45 x I</a:t>
            </a:r>
            <a:r>
              <a:rPr lang="en-AU" baseline="-25000" dirty="0"/>
              <a:t>N</a:t>
            </a:r>
            <a:r>
              <a:rPr lang="en-AU" dirty="0"/>
              <a:t> for Circuit Breakers.</a:t>
            </a:r>
          </a:p>
          <a:p>
            <a:pPr marL="137160" indent="0">
              <a:buNone/>
            </a:pPr>
            <a:r>
              <a:rPr lang="en-AU" dirty="0"/>
              <a:t>              = 1.6 x I</a:t>
            </a:r>
            <a:r>
              <a:rPr lang="en-AU" baseline="-25000" dirty="0"/>
              <a:t>N</a:t>
            </a:r>
            <a:r>
              <a:rPr lang="en-AU" dirty="0"/>
              <a:t> for H.R.C. fuses.</a:t>
            </a:r>
          </a:p>
          <a:p>
            <a:pPr marL="137160" indent="0">
              <a:buNone/>
            </a:pPr>
            <a:r>
              <a:rPr lang="en-AU" dirty="0"/>
              <a:t>           I</a:t>
            </a:r>
            <a:r>
              <a:rPr lang="en-AU" baseline="-25000" dirty="0"/>
              <a:t>Z </a:t>
            </a:r>
            <a:r>
              <a:rPr lang="en-AU" dirty="0"/>
              <a:t>= the current rating of the conductor after all applicable de-	      ratings have been applied.</a:t>
            </a:r>
          </a:p>
          <a:p>
            <a:pPr marL="137160" indent="0">
              <a:buNone/>
            </a:pPr>
            <a:endParaRPr lang="en-AU" dirty="0"/>
          </a:p>
        </p:txBody>
      </p:sp>
    </p:spTree>
    <p:extLst>
      <p:ext uri="{BB962C8B-B14F-4D97-AF65-F5344CB8AC3E}">
        <p14:creationId xmlns:p14="http://schemas.microsoft.com/office/powerpoint/2010/main" val="3334266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1371601" y="621102"/>
                <a:ext cx="6364554" cy="5820440"/>
              </a:xfrm>
              <a:prstGeom prst="rect">
                <a:avLst/>
              </a:prstGeom>
              <a:noFill/>
            </p:spPr>
            <p:txBody>
              <a:bodyPr wrap="square" rtlCol="0">
                <a:spAutoFit/>
              </a:bodyPr>
              <a:lstStyle/>
              <a:p>
                <a:pPr algn="ctr"/>
                <a:r>
                  <a:rPr lang="en-AU" b="1" dirty="0">
                    <a:solidFill>
                      <a:srgbClr val="002060"/>
                    </a:solidFill>
                  </a:rPr>
                  <a:t>HRC FUSES</a:t>
                </a:r>
              </a:p>
              <a:p>
                <a:endParaRPr lang="en-AU" dirty="0"/>
              </a:p>
              <a:p>
                <a:r>
                  <a:rPr lang="en-AU" sz="2000" dirty="0">
                    <a:solidFill>
                      <a:prstClr val="black"/>
                    </a:solidFill>
                  </a:rPr>
                  <a:t> </a:t>
                </a:r>
                <a:r>
                  <a:rPr lang="en-AU" sz="2000" b="1" dirty="0">
                    <a:solidFill>
                      <a:srgbClr val="FF0000"/>
                    </a:solidFill>
                  </a:rPr>
                  <a:t>I</a:t>
                </a:r>
                <a:r>
                  <a:rPr lang="en-AU" sz="2000" b="1" baseline="-25000" dirty="0">
                    <a:solidFill>
                      <a:srgbClr val="FF0000"/>
                    </a:solidFill>
                  </a:rPr>
                  <a:t>B </a:t>
                </a:r>
                <a:r>
                  <a:rPr lang="en-AU" sz="2000" b="1" dirty="0">
                    <a:solidFill>
                      <a:srgbClr val="FF0000"/>
                    </a:solidFill>
                  </a:rPr>
                  <a:t>≤ I</a:t>
                </a:r>
                <a:r>
                  <a:rPr lang="en-AU" sz="2000" b="1" baseline="-25000" dirty="0">
                    <a:solidFill>
                      <a:srgbClr val="FF0000"/>
                    </a:solidFill>
                  </a:rPr>
                  <a:t>N </a:t>
                </a:r>
                <a:r>
                  <a:rPr lang="en-AU" sz="2000" b="1" dirty="0">
                    <a:solidFill>
                      <a:srgbClr val="FF0000"/>
                    </a:solidFill>
                  </a:rPr>
                  <a:t>≤ I</a:t>
                </a:r>
                <a:r>
                  <a:rPr lang="en-AU" sz="2000" b="1" baseline="-25000" dirty="0">
                    <a:solidFill>
                      <a:srgbClr val="FF0000"/>
                    </a:solidFill>
                  </a:rPr>
                  <a:t>Z</a:t>
                </a:r>
              </a:p>
              <a:p>
                <a:endParaRPr lang="en-AU" sz="2000" b="1" baseline="-25000" dirty="0">
                  <a:solidFill>
                    <a:srgbClr val="FF0000"/>
                  </a:solidFill>
                </a:endParaRPr>
              </a:p>
              <a:p>
                <a:r>
                  <a:rPr lang="en-AU" sz="2000" b="1" dirty="0">
                    <a:solidFill>
                      <a:srgbClr val="FF0000"/>
                    </a:solidFill>
                  </a:rPr>
                  <a:t> </a:t>
                </a:r>
              </a:p>
              <a:p>
                <a:r>
                  <a:rPr lang="en-AU" sz="2000" b="1" dirty="0">
                    <a:solidFill>
                      <a:srgbClr val="FF0000"/>
                    </a:solidFill>
                  </a:rPr>
                  <a:t>I</a:t>
                </a:r>
                <a:r>
                  <a:rPr lang="en-AU" sz="2000" b="1" baseline="-25000" dirty="0">
                    <a:solidFill>
                      <a:srgbClr val="FF0000"/>
                    </a:solidFill>
                  </a:rPr>
                  <a:t>2 </a:t>
                </a:r>
                <a:r>
                  <a:rPr lang="en-AU" sz="2000" b="1" dirty="0">
                    <a:solidFill>
                      <a:srgbClr val="FF0000"/>
                    </a:solidFill>
                  </a:rPr>
                  <a:t>≤ 1.45 x I</a:t>
                </a:r>
                <a:r>
                  <a:rPr lang="en-AU" sz="2000" b="1" baseline="-25000" dirty="0">
                    <a:solidFill>
                      <a:srgbClr val="FF0000"/>
                    </a:solidFill>
                  </a:rPr>
                  <a:t>Z</a:t>
                </a:r>
              </a:p>
              <a:p>
                <a:endParaRPr lang="en-AU" sz="2000" b="1" baseline="-25000" dirty="0">
                  <a:solidFill>
                    <a:srgbClr val="FF0000"/>
                  </a:solidFill>
                </a:endParaRPr>
              </a:p>
              <a:p>
                <a:endParaRPr lang="en-AU" sz="2000" b="1" baseline="-25000" dirty="0">
                  <a:solidFill>
                    <a:srgbClr val="FF0000"/>
                  </a:solidFill>
                </a:endParaRPr>
              </a:p>
              <a:p>
                <a:r>
                  <a:rPr lang="en-AU" sz="2000" b="1" dirty="0">
                    <a:solidFill>
                      <a:srgbClr val="FF0000"/>
                    </a:solidFill>
                  </a:rPr>
                  <a:t> I</a:t>
                </a:r>
                <a:r>
                  <a:rPr lang="en-AU" sz="2000" b="1" baseline="-25000" dirty="0">
                    <a:solidFill>
                      <a:srgbClr val="FF0000"/>
                    </a:solidFill>
                  </a:rPr>
                  <a:t>2 </a:t>
                </a:r>
                <a:r>
                  <a:rPr lang="en-AU" sz="2000" b="1" dirty="0">
                    <a:solidFill>
                      <a:srgbClr val="FF0000"/>
                    </a:solidFill>
                  </a:rPr>
                  <a:t>= 1.6 x I</a:t>
                </a:r>
                <a:r>
                  <a:rPr lang="en-AU" sz="2000" b="1" baseline="-25000" dirty="0">
                    <a:solidFill>
                      <a:srgbClr val="FF0000"/>
                    </a:solidFill>
                  </a:rPr>
                  <a:t>N</a:t>
                </a:r>
              </a:p>
              <a:p>
                <a:endParaRPr lang="en-AU" sz="2000" b="1" baseline="-25000" dirty="0">
                  <a:solidFill>
                    <a:srgbClr val="FF0000"/>
                  </a:solidFill>
                </a:endParaRPr>
              </a:p>
              <a:p>
                <a:r>
                  <a:rPr lang="en-AU" sz="2000" b="1" dirty="0">
                    <a:solidFill>
                      <a:srgbClr val="FF0000"/>
                    </a:solidFill>
                  </a:rPr>
                  <a:t>Example: For a 20 amp Fuse</a:t>
                </a:r>
              </a:p>
              <a:p>
                <a:endParaRPr lang="en-AU" sz="2000" b="1" dirty="0">
                  <a:solidFill>
                    <a:srgbClr val="FF0000"/>
                  </a:solidFill>
                </a:endParaRPr>
              </a:p>
              <a:p>
                <a:r>
                  <a:rPr lang="en-AU" sz="2000" b="1" dirty="0">
                    <a:solidFill>
                      <a:srgbClr val="FF0000"/>
                    </a:solidFill>
                  </a:rPr>
                  <a:t>I</a:t>
                </a:r>
                <a:r>
                  <a:rPr lang="en-AU" sz="2000" b="1" baseline="-25000" dirty="0">
                    <a:solidFill>
                      <a:srgbClr val="FF0000"/>
                    </a:solidFill>
                  </a:rPr>
                  <a:t>2 </a:t>
                </a:r>
                <a:r>
                  <a:rPr lang="en-AU" sz="2000" b="1" dirty="0">
                    <a:solidFill>
                      <a:srgbClr val="FF0000"/>
                    </a:solidFill>
                  </a:rPr>
                  <a:t>= 1.6 x 20</a:t>
                </a:r>
              </a:p>
              <a:p>
                <a:r>
                  <a:rPr lang="en-AU" sz="2000" b="1" dirty="0">
                    <a:solidFill>
                      <a:srgbClr val="FF0000"/>
                    </a:solidFill>
                  </a:rPr>
                  <a:t>   = </a:t>
                </a:r>
                <a:r>
                  <a:rPr lang="en-AU" sz="2000" b="1" dirty="0">
                    <a:solidFill>
                      <a:srgbClr val="7030A0"/>
                    </a:solidFill>
                  </a:rPr>
                  <a:t>32</a:t>
                </a:r>
                <a:r>
                  <a:rPr lang="en-AU" sz="2000" b="1" dirty="0">
                    <a:solidFill>
                      <a:srgbClr val="FF0000"/>
                    </a:solidFill>
                  </a:rPr>
                  <a:t> amps</a:t>
                </a:r>
              </a:p>
              <a:p>
                <a:endParaRPr lang="en-AU" sz="2000" b="1" dirty="0">
                  <a:solidFill>
                    <a:srgbClr val="FF0000"/>
                  </a:solidFill>
                </a:endParaRPr>
              </a:p>
              <a:p>
                <a:r>
                  <a:rPr lang="en-AU" sz="2000" b="1" dirty="0">
                    <a:solidFill>
                      <a:srgbClr val="FF0000"/>
                    </a:solidFill>
                  </a:rPr>
                  <a:t>Therefore I</a:t>
                </a:r>
                <a:r>
                  <a:rPr lang="en-AU" sz="2000" b="1" baseline="-25000" dirty="0">
                    <a:solidFill>
                      <a:srgbClr val="FF0000"/>
                    </a:solidFill>
                  </a:rPr>
                  <a:t>Z</a:t>
                </a:r>
                <a:r>
                  <a:rPr lang="en-AU" sz="2000" b="1" dirty="0">
                    <a:solidFill>
                      <a:srgbClr val="FF0000"/>
                    </a:solidFill>
                  </a:rPr>
                  <a:t> minimum is </a:t>
                </a:r>
                <a14:m>
                  <m:oMath xmlns:m="http://schemas.openxmlformats.org/officeDocument/2006/math">
                    <m:f>
                      <m:fPr>
                        <m:ctrlPr>
                          <a:rPr lang="en-AU" sz="2000" b="1" i="1" smtClean="0">
                            <a:solidFill>
                              <a:srgbClr val="FF0000"/>
                            </a:solidFill>
                            <a:latin typeface="Cambria Math" panose="02040503050406030204" pitchFamily="18" charset="0"/>
                          </a:rPr>
                        </m:ctrlPr>
                      </m:fPr>
                      <m:num>
                        <m:r>
                          <a:rPr lang="en-AU" sz="2000" b="1" i="1" smtClean="0">
                            <a:solidFill>
                              <a:srgbClr val="FF0000"/>
                            </a:solidFill>
                            <a:latin typeface="Cambria Math"/>
                          </a:rPr>
                          <m:t>𝟑𝟐</m:t>
                        </m:r>
                      </m:num>
                      <m:den>
                        <m:r>
                          <a:rPr lang="en-AU" sz="2000" b="1" i="1" smtClean="0">
                            <a:solidFill>
                              <a:srgbClr val="FF0000"/>
                            </a:solidFill>
                            <a:latin typeface="Cambria Math"/>
                          </a:rPr>
                          <m:t>𝟏</m:t>
                        </m:r>
                        <m:r>
                          <a:rPr lang="en-AU" sz="2000" b="1" i="1" smtClean="0">
                            <a:solidFill>
                              <a:srgbClr val="FF0000"/>
                            </a:solidFill>
                            <a:latin typeface="Cambria Math"/>
                          </a:rPr>
                          <m:t>.</m:t>
                        </m:r>
                        <m:r>
                          <a:rPr lang="en-AU" sz="2000" b="1" i="1" smtClean="0">
                            <a:solidFill>
                              <a:srgbClr val="FF0000"/>
                            </a:solidFill>
                            <a:latin typeface="Cambria Math"/>
                          </a:rPr>
                          <m:t>𝟒𝟓</m:t>
                        </m:r>
                      </m:den>
                    </m:f>
                    <m:r>
                      <a:rPr lang="en-AU" sz="2000" b="1" i="1" smtClean="0">
                        <a:solidFill>
                          <a:srgbClr val="FF0000"/>
                        </a:solidFill>
                        <a:latin typeface="Cambria Math"/>
                      </a:rPr>
                      <m:t>=</m:t>
                    </m:r>
                    <m:r>
                      <a:rPr lang="en-AU" sz="2000" b="1" i="1" smtClean="0">
                        <a:solidFill>
                          <a:srgbClr val="006600"/>
                        </a:solidFill>
                        <a:latin typeface="Cambria Math"/>
                      </a:rPr>
                      <m:t>𝟐𝟐</m:t>
                    </m:r>
                    <m:r>
                      <a:rPr lang="en-AU" sz="2000" b="1" i="1" smtClean="0">
                        <a:solidFill>
                          <a:srgbClr val="FF0000"/>
                        </a:solidFill>
                        <a:latin typeface="Cambria Math"/>
                      </a:rPr>
                      <m:t> </m:t>
                    </m:r>
                    <m:r>
                      <a:rPr lang="en-AU" sz="2000" b="1" i="1" smtClean="0">
                        <a:solidFill>
                          <a:srgbClr val="FF0000"/>
                        </a:solidFill>
                        <a:latin typeface="Cambria Math"/>
                      </a:rPr>
                      <m:t>𝒂𝒎𝒑𝒔</m:t>
                    </m:r>
                  </m:oMath>
                </a14:m>
                <a:endParaRPr lang="en-AU" sz="2000" b="1" dirty="0">
                  <a:solidFill>
                    <a:srgbClr val="FF0000"/>
                  </a:solidFill>
                </a:endParaRPr>
              </a:p>
              <a:p>
                <a:endParaRPr lang="en-AU" dirty="0"/>
              </a:p>
              <a:p>
                <a:pPr lvl="0"/>
                <a:r>
                  <a:rPr lang="en-AU" dirty="0">
                    <a:solidFill>
                      <a:srgbClr val="0070C0"/>
                    </a:solidFill>
                  </a:rPr>
                  <a:t>Which gives us </a:t>
                </a:r>
                <a:r>
                  <a:rPr lang="en-AU" sz="2000" b="1" dirty="0">
                    <a:solidFill>
                      <a:srgbClr val="FF0000"/>
                    </a:solidFill>
                  </a:rPr>
                  <a:t>I</a:t>
                </a:r>
                <a:r>
                  <a:rPr lang="en-AU" sz="2000" b="1" baseline="-25000" dirty="0">
                    <a:solidFill>
                      <a:srgbClr val="FF0000"/>
                    </a:solidFill>
                  </a:rPr>
                  <a:t>2 </a:t>
                </a:r>
                <a:r>
                  <a:rPr lang="en-AU" sz="2000" b="1" dirty="0">
                    <a:solidFill>
                      <a:srgbClr val="7030A0"/>
                    </a:solidFill>
                  </a:rPr>
                  <a:t>(32)</a:t>
                </a:r>
                <a:r>
                  <a:rPr lang="en-AU" sz="2000" b="1" baseline="-25000" dirty="0">
                    <a:solidFill>
                      <a:srgbClr val="7030A0"/>
                    </a:solidFill>
                  </a:rPr>
                  <a:t> </a:t>
                </a:r>
                <a:r>
                  <a:rPr lang="en-AU" sz="2000" b="1" dirty="0">
                    <a:solidFill>
                      <a:srgbClr val="FF0000"/>
                    </a:solidFill>
                  </a:rPr>
                  <a:t>≤ 1.45 x I</a:t>
                </a:r>
                <a:r>
                  <a:rPr lang="en-AU" sz="2000" b="1" baseline="-25000" dirty="0">
                    <a:solidFill>
                      <a:srgbClr val="FF0000"/>
                    </a:solidFill>
                  </a:rPr>
                  <a:t>Z</a:t>
                </a:r>
                <a:r>
                  <a:rPr lang="en-AU" sz="2000" b="1" dirty="0">
                    <a:solidFill>
                      <a:srgbClr val="FF0000"/>
                    </a:solidFill>
                  </a:rPr>
                  <a:t> </a:t>
                </a:r>
                <a:r>
                  <a:rPr lang="en-AU" sz="2000" b="1" dirty="0">
                    <a:solidFill>
                      <a:srgbClr val="006600"/>
                    </a:solidFill>
                  </a:rPr>
                  <a:t>(22)</a:t>
                </a:r>
                <a:endParaRPr lang="en-AU" sz="2000" b="1" baseline="-25000" dirty="0">
                  <a:solidFill>
                    <a:srgbClr val="006600"/>
                  </a:solidFill>
                </a:endParaRPr>
              </a:p>
              <a:p>
                <a:endParaRPr lang="en-AU" dirty="0"/>
              </a:p>
              <a:p>
                <a:endParaRPr lang="en-AU" dirty="0"/>
              </a:p>
            </p:txBody>
          </p:sp>
        </mc:Choice>
        <mc:Fallback xmlns="">
          <p:sp>
            <p:nvSpPr>
              <p:cNvPr id="2" name="TextBox 1"/>
              <p:cNvSpPr txBox="1">
                <a:spLocks noRot="1" noChangeAspect="1" noMove="1" noResize="1" noEditPoints="1" noAdjustHandles="1" noChangeArrowheads="1" noChangeShapeType="1" noTextEdit="1"/>
              </p:cNvSpPr>
              <p:nvPr/>
            </p:nvSpPr>
            <p:spPr>
              <a:xfrm>
                <a:off x="1371601" y="621102"/>
                <a:ext cx="6364554" cy="5820440"/>
              </a:xfrm>
              <a:prstGeom prst="rect">
                <a:avLst/>
              </a:prstGeom>
              <a:blipFill rotWithShape="1">
                <a:blip r:embed="rId2"/>
                <a:stretch>
                  <a:fillRect l="-958" t="-524"/>
                </a:stretch>
              </a:blipFill>
            </p:spPr>
            <p:txBody>
              <a:bodyPr/>
              <a:lstStyle/>
              <a:p>
                <a:r>
                  <a:rPr lang="en-AU">
                    <a:noFill/>
                  </a:rPr>
                  <a:t> </a:t>
                </a:r>
              </a:p>
            </p:txBody>
          </p:sp>
        </mc:Fallback>
      </mc:AlternateContent>
    </p:spTree>
    <p:extLst>
      <p:ext uri="{BB962C8B-B14F-4D97-AF65-F5344CB8AC3E}">
        <p14:creationId xmlns:p14="http://schemas.microsoft.com/office/powerpoint/2010/main" val="1280235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AU" dirty="0">
                <a:solidFill>
                  <a:schemeClr val="bg1"/>
                </a:solidFill>
                <a:effectLst/>
              </a:rPr>
              <a:t>Overload condition</a:t>
            </a:r>
            <a:br>
              <a:rPr lang="en-AU" dirty="0"/>
            </a:br>
            <a:endParaRPr lang="en-AU" dirty="0"/>
          </a:p>
        </p:txBody>
      </p:sp>
      <p:pic>
        <p:nvPicPr>
          <p:cNvPr id="4" name="Picture 3"/>
          <p:cNvPicPr/>
          <p:nvPr/>
        </p:nvPicPr>
        <p:blipFill>
          <a:blip r:embed="rId2" cstate="print"/>
          <a:srcRect/>
          <a:stretch>
            <a:fillRect/>
          </a:stretch>
        </p:blipFill>
        <p:spPr bwMode="auto">
          <a:xfrm>
            <a:off x="256722" y="1484784"/>
            <a:ext cx="8568952" cy="2520280"/>
          </a:xfrm>
          <a:prstGeom prst="rect">
            <a:avLst/>
          </a:prstGeom>
          <a:noFill/>
          <a:ln w="9525">
            <a:noFill/>
            <a:miter lim="800000"/>
            <a:headEnd/>
            <a:tailEnd/>
          </a:ln>
        </p:spPr>
      </p:pic>
      <p:sp>
        <p:nvSpPr>
          <p:cNvPr id="5" name="TextBox 4"/>
          <p:cNvSpPr txBox="1"/>
          <p:nvPr/>
        </p:nvSpPr>
        <p:spPr>
          <a:xfrm>
            <a:off x="1835696" y="4365103"/>
            <a:ext cx="4680520" cy="830997"/>
          </a:xfrm>
          <a:prstGeom prst="rect">
            <a:avLst/>
          </a:prstGeom>
          <a:noFill/>
        </p:spPr>
        <p:txBody>
          <a:bodyPr wrap="square" rtlCol="0">
            <a:spAutoFit/>
          </a:bodyPr>
          <a:lstStyle/>
          <a:p>
            <a:r>
              <a:rPr lang="en-AU" sz="2400" dirty="0"/>
              <a:t>I</a:t>
            </a:r>
            <a:r>
              <a:rPr lang="en-AU" sz="2400" baseline="-25000" dirty="0"/>
              <a:t>line</a:t>
            </a:r>
            <a:r>
              <a:rPr lang="en-AU" sz="2400" dirty="0"/>
              <a:t> = I</a:t>
            </a:r>
            <a:r>
              <a:rPr lang="en-AU" sz="2400" baseline="-25000" dirty="0"/>
              <a:t>phase</a:t>
            </a:r>
            <a:r>
              <a:rPr lang="en-AU" sz="2400" dirty="0"/>
              <a:t> =  </a:t>
            </a:r>
            <a:r>
              <a:rPr lang="en-AU" sz="2400" u="sng" dirty="0"/>
              <a:t>V</a:t>
            </a:r>
            <a:r>
              <a:rPr lang="en-AU" sz="2400" baseline="-25000" dirty="0"/>
              <a:t>phase  =  </a:t>
            </a:r>
            <a:r>
              <a:rPr lang="en-AU" sz="2400" u="sng" dirty="0"/>
              <a:t>230</a:t>
            </a:r>
            <a:r>
              <a:rPr lang="en-AU" sz="2400" dirty="0"/>
              <a:t> =  64 A </a:t>
            </a:r>
          </a:p>
          <a:p>
            <a:r>
              <a:rPr lang="en-AU" sz="2400" dirty="0"/>
              <a:t>                     Z</a:t>
            </a:r>
            <a:r>
              <a:rPr lang="en-AU" sz="2400" baseline="-25000" dirty="0"/>
              <a:t>phase   </a:t>
            </a:r>
            <a:r>
              <a:rPr lang="en-AU" sz="2400" dirty="0"/>
              <a:t>   3.6</a:t>
            </a:r>
          </a:p>
        </p:txBody>
      </p:sp>
    </p:spTree>
    <p:extLst>
      <p:ext uri="{BB962C8B-B14F-4D97-AF65-F5344CB8AC3E}">
        <p14:creationId xmlns:p14="http://schemas.microsoft.com/office/powerpoint/2010/main" val="3223472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60019" y="456951"/>
            <a:ext cx="8823961"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b="0" i="0" u="none" strike="noStrike" cap="none" normalizeH="0" baseline="0" dirty="0">
                <a:ln>
                  <a:noFill/>
                </a:ln>
                <a:solidFill>
                  <a:schemeClr val="tx1"/>
                </a:solidFill>
                <a:effectLst/>
                <a:ea typeface="Calibri" pitchFamily="34" charset="0"/>
                <a:cs typeface="Times New Roman" pitchFamily="18" charset="0"/>
              </a:rPr>
              <a:t>The figure below shows how a small increase in current above the maximum current carrying capacity will cause a large increase in the operating temperature of the conductor. The increased operating temperature over time will damage the insulation of the conductor. It will take several hours at these over loads for the temperature to reach those shown if figure 4.</a:t>
            </a:r>
            <a:endParaRPr kumimoji="0" lang="en-AU" b="0" i="0" u="none" strike="noStrike" cap="none" normalizeH="0" baseline="0" dirty="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dirty="0">
              <a:ln>
                <a:noFill/>
              </a:ln>
              <a:solidFill>
                <a:schemeClr val="tx1"/>
              </a:solidFill>
              <a:effectLst/>
              <a:latin typeface="Arial" pitchFamily="34" charset="0"/>
              <a:cs typeface="Arial" pitchFamily="34" charset="0"/>
            </a:endParaRPr>
          </a:p>
        </p:txBody>
      </p:sp>
      <p:pic>
        <p:nvPicPr>
          <p:cNvPr id="1025" name="Picture 4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3111" y="2211277"/>
            <a:ext cx="6902244" cy="436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13924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ustom 2">
      <a:dk1>
        <a:sysClr val="windowText" lastClr="000000"/>
      </a:dk1>
      <a:lt1>
        <a:srgbClr val="000000"/>
      </a:lt1>
      <a:dk2>
        <a:srgbClr val="000000"/>
      </a:dk2>
      <a:lt2>
        <a:srgbClr val="000000"/>
      </a:lt2>
      <a:accent1>
        <a:srgbClr val="C3DFE9"/>
      </a:accent1>
      <a:accent2>
        <a:srgbClr val="C1CEEB"/>
      </a:accent2>
      <a:accent3>
        <a:srgbClr val="C1CEEB"/>
      </a:accent3>
      <a:accent4>
        <a:srgbClr val="6585CF"/>
      </a:accent4>
      <a:accent5>
        <a:srgbClr val="E1EFF4"/>
      </a:accent5>
      <a:accent6>
        <a:srgbClr val="CBC3E9"/>
      </a:accent6>
      <a:hlink>
        <a:srgbClr val="EBE3C1"/>
      </a:hlink>
      <a:folHlink>
        <a:srgbClr val="6E1E4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2350</TotalTime>
  <Words>3903</Words>
  <Application>Microsoft Office PowerPoint</Application>
  <PresentationFormat>On-screen Show (4:3)</PresentationFormat>
  <Paragraphs>575</Paragraphs>
  <Slides>53</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61" baseType="lpstr">
      <vt:lpstr>Arial</vt:lpstr>
      <vt:lpstr>Cambria Math</vt:lpstr>
      <vt:lpstr>Verdana</vt:lpstr>
      <vt:lpstr>Wingdings</vt:lpstr>
      <vt:lpstr>Wingdings 2</vt:lpstr>
      <vt:lpstr>Wingdings 3</vt:lpstr>
      <vt:lpstr>Apex</vt:lpstr>
      <vt:lpstr>Equation</vt:lpstr>
      <vt:lpstr>Section 9 – Selecting protection devices</vt:lpstr>
      <vt:lpstr>Lesson Objectives</vt:lpstr>
      <vt:lpstr>3 types of electrical faults that must be protected against; </vt:lpstr>
      <vt:lpstr>PowerPoint Presentation</vt:lpstr>
      <vt:lpstr>PowerPoint Presentation</vt:lpstr>
      <vt:lpstr>PowerPoint Presentation</vt:lpstr>
      <vt:lpstr>PowerPoint Presentation</vt:lpstr>
      <vt:lpstr>Overload condition </vt:lpstr>
      <vt:lpstr>PowerPoint Presentation</vt:lpstr>
      <vt:lpstr>PowerPoint Presentation</vt:lpstr>
      <vt:lpstr>PowerPoint Presentation</vt:lpstr>
      <vt:lpstr>PowerPoint Presentation</vt:lpstr>
      <vt:lpstr>PowerPoint Presentation</vt:lpstr>
      <vt:lpstr>PowerPoint Presentation</vt:lpstr>
      <vt:lpstr>Activity 4 – Overload protection (con’t) </vt:lpstr>
      <vt:lpstr>PowerPoint Presentation</vt:lpstr>
      <vt:lpstr>PowerPoint Presentation</vt:lpstr>
      <vt:lpstr>Activity 5 – Short circuit condition </vt:lpstr>
      <vt:lpstr>PowerPoint Presentation</vt:lpstr>
      <vt:lpstr>Activity – 6 – NSW Service rules requirements</vt:lpstr>
      <vt:lpstr>PowerPoint Presentation</vt:lpstr>
      <vt:lpstr>Activity – 7 – Supply impedance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I2t Charts /Curves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9 – Selecting protection devices</dc:title>
  <dc:creator>Greg</dc:creator>
  <cp:lastModifiedBy>Kevin Kean</cp:lastModifiedBy>
  <cp:revision>92</cp:revision>
  <dcterms:created xsi:type="dcterms:W3CDTF">2012-03-22T03:55:40Z</dcterms:created>
  <dcterms:modified xsi:type="dcterms:W3CDTF">2021-08-27T01:13:06Z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124e982-4ed1-4819-8c70-4a27f3d38393_Enabled">
    <vt:lpwstr>true</vt:lpwstr>
  </property>
  <property fmtid="{D5CDD505-2E9C-101B-9397-08002B2CF9AE}" pid="3" name="MSIP_Label_1124e982-4ed1-4819-8c70-4a27f3d38393_SetDate">
    <vt:lpwstr>2021-05-12T01:43:43Z</vt:lpwstr>
  </property>
  <property fmtid="{D5CDD505-2E9C-101B-9397-08002B2CF9AE}" pid="4" name="MSIP_Label_1124e982-4ed1-4819-8c70-4a27f3d38393_Method">
    <vt:lpwstr>Standard</vt:lpwstr>
  </property>
  <property fmtid="{D5CDD505-2E9C-101B-9397-08002B2CF9AE}" pid="5" name="MSIP_Label_1124e982-4ed1-4819-8c70-4a27f3d38393_Name">
    <vt:lpwstr>No DLM Required</vt:lpwstr>
  </property>
  <property fmtid="{D5CDD505-2E9C-101B-9397-08002B2CF9AE}" pid="6" name="MSIP_Label_1124e982-4ed1-4819-8c70-4a27f3d38393_SiteId">
    <vt:lpwstr>19537222-55d7-4581-84fb-c2da6e835c74</vt:lpwstr>
  </property>
  <property fmtid="{D5CDD505-2E9C-101B-9397-08002B2CF9AE}" pid="7" name="MSIP_Label_1124e982-4ed1-4819-8c70-4a27f3d38393_ActionId">
    <vt:lpwstr>5de14c52-ef8c-4a77-9cf2-0000c2ae3187</vt:lpwstr>
  </property>
  <property fmtid="{D5CDD505-2E9C-101B-9397-08002B2CF9AE}" pid="8" name="MSIP_Label_1124e982-4ed1-4819-8c70-4a27f3d38393_ContentBits">
    <vt:lpwstr>0</vt:lpwstr>
  </property>
</Properties>
</file>