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The slides are a teaching pace-setter, not a self-contained textbook or a completed workbook. Student workbook predates the 2018 standard.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The hands-on equipment practical is not to be performed. Use supplied standalone offline virtual lab to investigate overload settings and time/current behaviour.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Ask whether a conventional fuse, a thermal relay and a winding thermistor detect the same physical quantity. RCD provides shock/leakage-related functions; it does not replace overload protection.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At approximately constant winding resistance, copper losses vary as I². Actual temperature depends on duty cycle, insulation class, cooling and environment.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Workbook Exercise 1 on page 3 references AS/NZS 3000:2000. Have students fill in correct current clause references and summaries. Do not invent two separate overload-exemption clauses; discuss rule vs exception.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Clause 4.13.2 requires motors with rating &gt;370 W to have control equipment with overload protection. Exception: motors incorporated in an item of electrical equipment compliant with appropriate standard. This is not a blanket exception to circuit protection.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In 4.13.3.1(a): unattended shaded pole &gt;480 VA; other unattended motors &gt;240 VA; 4.13.3.1(b) motors &gt;2250 W, subject to 4.13.3.2. Student workbook may assume old numeric thresholds.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Protection prohibited under 4.13.3.2 for motors associated with a fire protection service according to relevant rule and where opening motor circuit creates a hazard. Unattended submersible water-immersed pump &lt;=2250 W may omit overtemperature protection. Note fire pumps specifically 7.2.5.6.3. Avoid claiming absence of all protection.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4.13.3.3(a): thermal overload AS/NZS 60947.4.1, built in thermal AS/NZS 60947.8, or equivalent. (b): at least 1 conductor on single-phase AC / two-wire DC with one earthed line; 2 on three-phase AC / two unearthed DC lines. Note control circuit often opens a contactor that breaks all phases. (c): auto reset must prevent cumulative winding overtemperature.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7.2.5.6.2: fire pump overcurrent device inverse time; continuous carry 125% rated FLC and open no sooner than 20 s at 600% FLC. No other overload protective device between pump controller and motor. 7.2.5.6.3: omit overtemperature trip where it might reduce emergency runtime. Never teach "fire pumps have no short circuit protection".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Conceptual only, not a compliant circuit design. A DOL starter normally has short-circuit device upstream, main power contactor, three power-path sensing elements, motor; auxiliary normally closed OL contact 95-96 in the contactor coil control circuit.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HRC is not synonymous with aM. gG is full-range, aM partial-range motor-protection fuse requiring complementary overload device; use manufacturer guidance and relevant equipment standards. Do not conflate magnetic instantaneous trip with motor thermal overload.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PTC: positive-temperature-coefficient thermistor embedded in winding causes abrupt resistance increase near its response temperature; interface relay detects this and commands a trip. Electrical/electronic overload relays typically model heating from currents.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The power-path overload has heater/sensing elements in motor lines. The NC auxiliary contact generally terminals 95–96 inserted in series with coil. A separate NO 97–98 can signal a trip if fitted. This is functional, simplified, not a wiring drawing.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Discuss normal starting current multipliers: common induction DOL motor starting currents can be several times rated full-load; do not universally assert 6×. Actual depends on motor. Magnetic short-circuit protection needs coordination with starting inrush.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Inverse-time curves typically specified as a band (not a single precise line), cold vs hot conditions influence trip. Use workbook Figure 7.1 for exact reading, which uses oddly printed time-axis labels. Curved illustration intentionally not a calibrated device specification.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Figure 7.1 is the actual chart from workbook exercise 2. Ask students to trace at 2× and read upper/lower limits. For part B: x axis multiple of rated full-load current; 2× is 200% of setting (i.e., 100% overload above rated). The wording "percentage overload" may mean % above rated, so insist on distinguishing 200% of FLC vs 100% overload.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IEC 60947-4-1 trip classes are based on cold-state 7.2× set current test bands. Schneider AU https://www.se.com/au/en/faqs/FA22893/ (modified June 2025): Ir should correspond to motor nameplate FLC for usual in-line arrangement. Trip class is not a licence to allow overheating.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INSTRUCTOR NOTES — MOTOR PROTECTION</a:t>
            </a:r>
          </a:p>
          <a:p/>
          <a:p>
            <a:r>
              <a:t>Counterexample: resetting and immediately restarting a hot motor multiple times increases damage risk. Time/current protection and motor thermal model should reflect this duty.</a:t>
            </a:r>
          </a:p>
          <a:p/>
          <a:p>
            <a:r>
              <a:t>SIMULATOR UPDATE: Manual repeated starts: in the new lab choose normal, Start, Stop, Start again. Each start repeats inrush; temperature memory is retained. The simulator no longer has a repeated-start preset.</a:t>
            </a:r>
          </a:p>
          <a:p/>
          <a:p>
            <a:r>
              <a:t>Primary source: AS/NZS 3000:2018 incorporating Amendments 1–3 and Ruling 1 (2024), supplied licensed copy. Educational diagrams are conceptual, not installation drawings.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Ordinary DOL/in-line arrangement: set relay according to motor nameplate rated full-load current and manufacturer guidance (10A in example). Star-delta inside delta: Irelay ≈ Iline/√3. Device thermal overload can have adjustment range; dial min/max should not be confused with valid motor setting.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Some three-pole thermal relays incorporate phase-loss sensitivity, electronic motor protection can detect imbalance, phase-loss monitors can act faster or detect phase sequence. Protect against unexpected loss and reversal appropriate to application.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Use AS/NZS 3000 general equipment suitability requirements 4.1.2 and 4.1.3 and manufacturer specified temperature, IP, pollution, corrosion ratings. Thermal overload device ambient compensation is not a substitute for motor winding sensing. 4.13.3 focuses on overtemperature; AS/NZS 60529 for IP classification may be relevant.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4.13.1.4 requires preventing unexpected restarting where it might cause danger, with provision for warning/guarding alternatives. 2.8 concerns undervoltage protection. Use no-volt-release/latching DOL control to illustrate manual restart. Reversal matters for pumps and machines.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INSTRUCTOR NOTES — MOTOR PROTECTION</a:t>
            </a:r>
          </a:p>
          <a:p/>
          <a:p>
            <a:r>
              <a:t>Virtual laboratory is a purpose-built offline HTML companion. Thermal model is simplified, not a calibrated IEC trip device. Classroom use only, not safety system design.</a:t>
            </a:r>
          </a:p>
          <a:p/>
          <a:p>
            <a:r>
              <a:t>SIMULATOR UPDATE: Both DOL and star–delta are available. Every Start includes simulated starting current. Star–delta has a reduced star-current period, a brief open transition and delta re-energisation. The model illustrates concepts, not real motor acceleration or trip classes.</a:t>
            </a:r>
          </a:p>
          <a:p/>
          <a:p>
            <a:r>
              <a:t>Primary source: AS/NZS 3000:2018 incorporating Amendments 1–3 and Ruling 1 (2024), supplied licensed copy. Educational diagrams are conceptual, not installation drawings.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INSTRUCTOR NOTES — MOTOR PROTECTION</a:t>
            </a:r>
          </a:p>
          <a:p/>
          <a:p>
            <a:r>
              <a:t>Teacher launches standalone file in browser; no internet or local server needed. Set time scaling to e.g. x15. Before running each case, students predict what happens. Simulation draws current, thermal index and contactor status. Note cold/hot starts; compare normal FLC set point to wrong settings.</a:t>
            </a:r>
          </a:p>
          <a:p/>
          <a:p>
            <a:r>
              <a:t>SIMULATOR UPDATE: Start with speed x1–4 to show inrush (DOL ~60 A initial on a 10 A motor, star–delta ~20 A in star); increase speed to observe slower thermal trips. For each operating condition, starting current occurs before steady running current. Stop/Start manually to demonstrate repeated starts. The model retains thermal history until New trial.</a:t>
            </a:r>
          </a:p>
          <a:p/>
          <a:p>
            <a:r>
              <a:t>Primary source: AS/NZS 3000:2018 incorporating Amendments 1–3 and Ruling 1 (2024), supplied licensed copy. Educational diagrams are conceptual, not installation drawings.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INSTRUCTOR NOTES — MOTOR PROTECTION</a:t>
            </a:r>
          </a:p>
          <a:p/>
          <a:p>
            <a:r>
              <a:t>Test D: a 7A overload dial for a 10A motor should nuisance trip near normal run after heating; a 14A setting can fail to operate at a moderate load such as 15A. Model is approximate and not a universal trip time. Avoid describing simulated data as practical measured data.</a:t>
            </a:r>
          </a:p>
          <a:p/>
          <a:p>
            <a:r>
              <a:t>SIMULATOR UPDATE: The four experiments can be run with DOL first, then star–delta. The 15 A overload is after starting, not an instantaneous jump at t=0. Star–delta gives reduced starting current and reduced torque, then changeover and a transient. Jam mode in star does not accelerate; after changeover current rises toward locked-rotor delta current. Trip times are illustrative only.</a:t>
            </a:r>
          </a:p>
          <a:p/>
          <a:p>
            <a:r>
              <a:t>Primary source: AS/NZS 3000:2018 incorporating Amendments 1–3 and Ruling 1 (2024), supplied licensed copy. Educational diagrams are conceptual, not installation drawings.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Workbook practical tasks refer to torque meter and lab. State explicitly not undertaken. Do not have students enter simulator values into original practical measurement table as though observed in the real world. Use observations Q7–9 conceptually; Q2–6 require measured data and should be addressed as thought experiments, not fictitious measurements.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INSTRUCTOR NOTES — MOTOR PROTECTION</a:t>
            </a:r>
          </a:p>
          <a:p/>
          <a:p>
            <a:r>
              <a:t>Use maker coordination tables and ratings. Distinguish isolating switch and contactor switching category; starter coordination must match available prospective short-circuit current and actual motor application.</a:t>
            </a:r>
          </a:p>
          <a:p/>
          <a:p>
            <a:r>
              <a:t>SIMULATOR UPDATE: Actual star–delta starting is only suitable for appropriately connected six-terminal motors rated to run in delta at the supply line voltage; check the duty torque. Star inrush line current is approximately 1/3 DOL delta inrush at equal supply and standstill; star starting torque approximately 1/3 direct delta torque. Delta changeover can produce a high transient. Always coordinate with actual device manufacturer data.</a:t>
            </a:r>
          </a:p>
          <a:p/>
          <a:p>
            <a:r>
              <a:t>Primary source: AS/NZS 3000:2018 incorporating Amendments 1–3 and Ruling 1 (2024), supplied licensed copy. Educational diagrams are conceptual, not installation drawings.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Do not publish a one-letter answer sheet to students. The separate instructor guide flags the problematic multiple-choice items 1, 8, 9, 12, 15, 16. Allow discussion rather than forcing flawed choices.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Q1: no universally valid option as written. Some overloads adjustable and others fixed; “in-line” vs “motor circuit” is not a reliable exclusive discriminator. Q2=A. Q3=C PTC thermistor with electronic relay, while some thermal systems use different sensors.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Q4 intended C “some overloads are intentional” but discuss intermittent permissible operating overload and overload vs fault. Q5 B “in series with the motor windings” meaning power path (in-line heater elements in series with supply/windings, not control). This phrasing can mislead. Q6 B.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Q7=A (typo “flail load current”). Q8: B likely intended, BUT setting the top of adjustment range is not inherently wrong if it matches motor FLC. Q9: overloaded stalled motor should trip on appropriately coordinated timed motor overload protection, not instantaneous short-circuit. A vs D unclear because “rapid” and “slow” undefined; trip class/time depends on current/hot-cold.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Q10=C partial mechanical seizure. Q11=B NC series control contact, often 95-96. Q12: none universally (and B may be intended), because minimum could be correct for a motor rated at the minimum range; too-low setting nuisance trips.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Q13=B reflect motor thermal characteristics. Q14=D likely intended but repeated starting also causes motor winding heating, not merely accessories wear. Q15=B likely intended if refers to instantaneous magnetic trip as SHORT-CIRCUIT protection; wording “magnetic overload relay” confuses categories and depends on manufacturer/current tolerances. Q16 all options misleading; answer A is a threshold tautology not a meaningful technical description. Recommend rewriting.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Q17: Original drawing has overload inside the delta loop. Each element measures motor winding current = line current / √3. At 100 A motor line FLC, winding current = 57.7 A; workbook option B. If OL installed upstream in the line instead, setting would typically be line FLC 100 A. Schneider AU FAQ https://www.se.com/au/en/faqs/FA275701/ and UK https://www.se.com/uk/en/faqs/FA173001/ confirm inside-delta ~0.58 FLC. Verify manufacturer-coordinated star-delta arrangement.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INSTRUCTOR NOTES — MOTOR PROTECTION</a:t>
            </a:r>
          </a:p>
          <a:p/>
          <a:p>
            <a:r>
              <a:t>Illustrative: Iline = √3 Iphase in balanced delta; therefore Iphase=Iline/√3. 100 A/√3 = 57.735 A. Star-delta coordination type 1 or type 2 and relay position depend on manufacturer design.</a:t>
            </a:r>
          </a:p>
          <a:p/>
          <a:p>
            <a:r>
              <a:t>SIMULATOR UPDATE: IMPORTANT MODEL BOUNDARY: The simulation puts the overload sensor in the supply line, set to motor rated LINE current (10 A). Workbook Q17 instead shows an INSIDE-DELTA relay, where individual winding current is I_line / sqrt(3). Do not use the 57.7 A calculation as the current setting for the simulator’s line relay.</a:t>
            </a:r>
          </a:p>
          <a:p/>
          <a:p>
            <a:r>
              <a:t>Primary source: AS/NZS 3000:2018 incorporating Amendments 1–3 and Ruling 1 (2024), supplied licensed copy. Educational diagrams are conceptual, not installation drawings.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Expected: sustained above-rated motor current produces heat over time; overload sensing auxiliary contact opens coil which deenergises contactor main poles; separate upstream device handles high fault current.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MOTOR PROTECTION
Secondary information: Schneider Electric AU FAQ FA22893 (trip class) and FA275701 (star-delta overload position), plus actual manufacturer time-current curves and starter coordination tables. The workbook invokes an outdated AS/NZS3000:2000 edition, and some multiple choice questions are unsound as written.
Primary source: AS/NZS 3000:2018 incorporating Amendments 1–3 and Ruling 1 (2024), supplied licensed copy. Educational diagrams are conceptual, not installation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1A2C"/>
        </a:solidFill>
      </p:bgPr>
    </p:bg>
    <p:spTree>
      <p:nvGrpSpPr>
        <p:cNvPr id="1" name=""/>
        <p:cNvGrpSpPr/>
        <p:nvPr/>
      </p:nvGrpSpPr>
      <p:grpSpPr>
        <a:xfrm>
          <a:off x="0" y="0"/>
          <a:ext cx="0" cy="0"/>
          <a:chOff x="0" y="0"/>
          <a:chExt cx="0" cy="0"/>
        </a:xfrm>
      </p:grpSpPr>
      <p:sp>
        <p:nvSpPr>
          <p:cNvPr id="2" name="Text 0"/>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  /  WIRING RULES</a:t>
            </a:r>
            <a:endParaRPr lang="en-US" sz="900" dirty="0"/>
          </a:p>
        </p:txBody>
      </p:sp>
      <p:sp>
        <p:nvSpPr>
          <p:cNvPr id="3" name="Text 1"/>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01</a:t>
            </a:r>
            <a:endParaRPr lang="en-US" sz="900" dirty="0"/>
          </a:p>
        </p:txBody>
      </p:sp>
      <p:sp>
        <p:nvSpPr>
          <p:cNvPr id="4" name="Shape 2"/>
          <p:cNvSpPr/>
          <p:nvPr/>
        </p:nvSpPr>
        <p:spPr>
          <a:xfrm>
            <a:off x="0" y="91440"/>
            <a:ext cx="118872" cy="6419088"/>
          </a:xfrm>
          <a:prstGeom prst="rect">
            <a:avLst/>
          </a:prstGeom>
          <a:solidFill>
            <a:srgbClr val="20B9AA"/>
          </a:solidFill>
          <a:ln w="12700">
            <a:solidFill>
              <a:srgbClr val="20B9AA">
                <a:alpha val="0"/>
              </a:srgbClr>
            </a:solidFill>
            <a:prstDash val="solid"/>
          </a:ln>
        </p:spPr>
        <p:txBody>
          <a:bodyPr/>
          <a:p/>
        </p:txBody>
      </p:sp>
      <p:sp>
        <p:nvSpPr>
          <p:cNvPr id="5" name="Text 3"/>
          <p:cNvSpPr/>
          <p:nvPr/>
        </p:nvSpPr>
        <p:spPr>
          <a:xfrm>
            <a:off x="713232" y="548640"/>
            <a:ext cx="10058400" cy="320040"/>
          </a:xfrm>
          <a:prstGeom prst="rect">
            <a:avLst/>
          </a:prstGeom>
          <a:noFill/>
          <a:ln/>
        </p:spPr>
        <p:txBody>
          <a:bodyPr wrap="square" lIns="0" tIns="0" rIns="0" bIns="0" rtlCol="0" anchor="ctr">
            <a:normAutofit/>
          </a:bodyPr>
          <a:lstStyle/>
          <a:p>
            <a:pPr algn="l" indent="0" marL="0">
              <a:buNone/>
            </a:pPr>
            <a:r>
              <a:rPr lang="en-US" sz="1400" b="1" dirty="0">
                <a:solidFill>
                  <a:srgbClr val="20B9AA"/>
                </a:solidFill>
                <a:latin typeface="Arial" pitchFamily="34" charset="0"/>
                <a:ea typeface="Aptos" pitchFamily="34" charset="-122"/>
                <a:cs typeface="Aptos" pitchFamily="34" charset="-120"/>
              </a:rPr>
              <a:t>ELECTROTECHNOLOGY  /  WORKBOOK-GUIDED LESSON</a:t>
            </a:r>
            <a:endParaRPr lang="en-US" sz="1400" dirty="0"/>
          </a:p>
        </p:txBody>
      </p:sp>
      <p:sp>
        <p:nvSpPr>
          <p:cNvPr id="6" name="Text 4"/>
          <p:cNvSpPr/>
          <p:nvPr/>
        </p:nvSpPr>
        <p:spPr>
          <a:xfrm>
            <a:off x="694944" y="1399032"/>
            <a:ext cx="10881360" cy="996696"/>
          </a:xfrm>
          <a:prstGeom prst="rect">
            <a:avLst/>
          </a:prstGeom>
          <a:noFill/>
          <a:ln/>
        </p:spPr>
        <p:txBody>
          <a:bodyPr wrap="square" lIns="0" tIns="0" rIns="0" bIns="0" rtlCol="0" anchor="ctr">
            <a:normAutofit/>
          </a:bodyPr>
          <a:lstStyle/>
          <a:p>
            <a:pPr algn="l" indent="0" marL="0">
              <a:buNone/>
            </a:pPr>
            <a:r>
              <a:rPr lang="en-US" sz="4900" b="1" dirty="0">
                <a:solidFill>
                  <a:srgbClr val="FFFFFF"/>
                </a:solidFill>
                <a:latin typeface="Arial" pitchFamily="34" charset="0"/>
                <a:ea typeface="Aptos" pitchFamily="34" charset="-122"/>
                <a:cs typeface="Aptos" pitchFamily="34" charset="-120"/>
              </a:rPr>
              <a:t>Motor protection</a:t>
            </a:r>
            <a:endParaRPr lang="en-US" sz="4900" dirty="0"/>
          </a:p>
        </p:txBody>
      </p:sp>
      <p:sp>
        <p:nvSpPr>
          <p:cNvPr id="7" name="Text 5"/>
          <p:cNvSpPr/>
          <p:nvPr/>
        </p:nvSpPr>
        <p:spPr>
          <a:xfrm>
            <a:off x="713232" y="2624328"/>
            <a:ext cx="10561320" cy="1216152"/>
          </a:xfrm>
          <a:prstGeom prst="rect">
            <a:avLst/>
          </a:prstGeom>
          <a:noFill/>
          <a:ln/>
        </p:spPr>
        <p:txBody>
          <a:bodyPr wrap="square" lIns="0" tIns="0" rIns="0" bIns="0" rtlCol="0" anchor="ctr">
            <a:normAutofit/>
          </a:bodyPr>
          <a:lstStyle/>
          <a:p>
            <a:pPr algn="l" indent="0" marL="0">
              <a:buNone/>
            </a:pPr>
            <a:r>
              <a:rPr lang="en-US" sz="2900" b="1" dirty="0">
                <a:solidFill>
                  <a:srgbClr val="FFFFFF"/>
                </a:solidFill>
                <a:latin typeface="Arial" pitchFamily="34" charset="0"/>
                <a:ea typeface="Aptos" pitchFamily="34" charset="-122"/>
                <a:cs typeface="Aptos" pitchFamily="34" charset="-120"/>
              </a:rPr>
              <a:t>Protect the motor. Protect the circuit. Protect people.</a:t>
            </a:r>
            <a:endParaRPr lang="en-US" sz="2900" dirty="0"/>
          </a:p>
        </p:txBody>
      </p:sp>
      <p:sp>
        <p:nvSpPr>
          <p:cNvPr id="8" name="Text 6"/>
          <p:cNvSpPr/>
          <p:nvPr/>
        </p:nvSpPr>
        <p:spPr>
          <a:xfrm>
            <a:off x="722376" y="4251960"/>
            <a:ext cx="9966960" cy="457200"/>
          </a:xfrm>
          <a:prstGeom prst="rect">
            <a:avLst/>
          </a:prstGeom>
          <a:noFill/>
          <a:ln/>
        </p:spPr>
        <p:txBody>
          <a:bodyPr wrap="square" lIns="0" tIns="0" rIns="0" bIns="0" rtlCol="0" anchor="ctr">
            <a:normAutofit/>
          </a:bodyPr>
          <a:lstStyle/>
          <a:p>
            <a:pPr algn="l" indent="0" marL="0">
              <a:buNone/>
            </a:pPr>
            <a:r>
              <a:rPr lang="en-US" sz="1800" dirty="0">
                <a:solidFill>
                  <a:srgbClr val="D6E4E7"/>
                </a:solidFill>
                <a:latin typeface="Arial" pitchFamily="34" charset="0"/>
                <a:ea typeface="Aptos" pitchFamily="34" charset="-122"/>
                <a:cs typeface="Aptos" pitchFamily="34" charset="-120"/>
              </a:rPr>
              <a:t>AS/NZS 3000:2018 · Amendments 1–3 · Ruling 1 (2024)</a:t>
            </a:r>
            <a:endParaRPr lang="en-US" sz="1800" dirty="0"/>
          </a:p>
        </p:txBody>
      </p:sp>
      <p:sp>
        <p:nvSpPr>
          <p:cNvPr id="9" name="Shape 7"/>
          <p:cNvSpPr/>
          <p:nvPr/>
        </p:nvSpPr>
        <p:spPr>
          <a:xfrm>
            <a:off x="722376" y="5413248"/>
            <a:ext cx="10707624" cy="54864"/>
          </a:xfrm>
          <a:prstGeom prst="rect">
            <a:avLst/>
          </a:prstGeom>
          <a:solidFill>
            <a:srgbClr val="20B9AA"/>
          </a:solidFill>
          <a:ln w="12700">
            <a:solidFill>
              <a:srgbClr val="20B9AA">
                <a:alpha val="0"/>
              </a:srgbClr>
            </a:solidFill>
            <a:prstDash val="solid"/>
          </a:ln>
        </p:spPr>
        <p:txBody>
          <a:bodyPr/>
          <a:p/>
        </p:txBody>
      </p:sp>
      <p:sp>
        <p:nvSpPr>
          <p:cNvPr id="10" name="Text 8"/>
          <p:cNvSpPr/>
          <p:nvPr/>
        </p:nvSpPr>
        <p:spPr>
          <a:xfrm>
            <a:off x="722376" y="5815584"/>
            <a:ext cx="10698480" cy="393192"/>
          </a:xfrm>
          <a:prstGeom prst="rect">
            <a:avLst/>
          </a:prstGeom>
          <a:noFill/>
          <a:ln/>
        </p:spPr>
        <p:txBody>
          <a:bodyPr wrap="square" lIns="0" tIns="0" rIns="0" bIns="0" rtlCol="0" anchor="ctr">
            <a:normAutofit/>
          </a:bodyPr>
          <a:lstStyle/>
          <a:p>
            <a:pPr algn="l" indent="0" marL="0">
              <a:buNone/>
            </a:pPr>
            <a:r>
              <a:rPr lang="en-US" sz="1300" b="1" dirty="0">
                <a:solidFill>
                  <a:srgbClr val="FFFFFF"/>
                </a:solidFill>
                <a:latin typeface="Arial" pitchFamily="34" charset="0"/>
                <a:ea typeface="Aptos" pitchFamily="34" charset="-122"/>
                <a:cs typeface="Aptos" pitchFamily="34" charset="-120"/>
              </a:rPr>
              <a:t>LOOK UP THE RULE  •  EXPLAIN THE FAULT  •  SELECT THE PROTECTION</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02</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TODAY / LESSON MAP</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Work through it in four passes</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Students use their printed workbook and the Wiring Rules.</a:t>
            </a:r>
            <a:endParaRPr lang="en-US" sz="1700" dirty="0"/>
          </a:p>
        </p:txBody>
      </p:sp>
      <p:sp>
        <p:nvSpPr>
          <p:cNvPr id="9" name="Shape 7"/>
          <p:cNvSpPr/>
          <p:nvPr/>
        </p:nvSpPr>
        <p:spPr>
          <a:xfrm>
            <a:off x="713232" y="2121408"/>
            <a:ext cx="594360" cy="530352"/>
          </a:xfrm>
          <a:prstGeom prst="roundRect">
            <a:avLst>
              <a:gd name="adj" fmla="val 17241"/>
            </a:avLst>
          </a:prstGeom>
          <a:solidFill>
            <a:srgbClr val="117C78"/>
          </a:solidFill>
          <a:ln w="12700">
            <a:solidFill>
              <a:srgbClr val="117C78">
                <a:alpha val="0"/>
              </a:srgbClr>
            </a:solidFill>
            <a:prstDash val="solid"/>
          </a:ln>
        </p:spPr>
        <p:txBody>
          <a:bodyPr/>
          <a:p/>
        </p:txBody>
      </p:sp>
      <p:sp>
        <p:nvSpPr>
          <p:cNvPr id="10" name="Text 8"/>
          <p:cNvSpPr/>
          <p:nvPr/>
        </p:nvSpPr>
        <p:spPr>
          <a:xfrm>
            <a:off x="795528" y="2231136"/>
            <a:ext cx="448056" cy="246888"/>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01</a:t>
            </a:r>
            <a:endParaRPr lang="en-US" sz="1600" dirty="0"/>
          </a:p>
        </p:txBody>
      </p:sp>
      <p:sp>
        <p:nvSpPr>
          <p:cNvPr id="11" name="Text 9"/>
          <p:cNvSpPr/>
          <p:nvPr/>
        </p:nvSpPr>
        <p:spPr>
          <a:xfrm>
            <a:off x="1645920" y="2121408"/>
            <a:ext cx="3273552" cy="448056"/>
          </a:xfrm>
          <a:prstGeom prst="rect">
            <a:avLst/>
          </a:prstGeom>
          <a:noFill/>
          <a:ln/>
        </p:spPr>
        <p:txBody>
          <a:bodyPr wrap="square" lIns="0" tIns="0" rIns="0" bIns="0" rtlCol="0" anchor="ctr">
            <a:normAutofit/>
          </a:bodyPr>
          <a:lstStyle/>
          <a:p>
            <a:pPr algn="l" indent="0" marL="0">
              <a:buNone/>
            </a:pPr>
            <a:r>
              <a:rPr lang="en-US" sz="2100" b="1" dirty="0">
                <a:solidFill>
                  <a:srgbClr val="13243A"/>
                </a:solidFill>
                <a:latin typeface="Arial" pitchFamily="34" charset="0"/>
                <a:ea typeface="Aptos" pitchFamily="34" charset="-122"/>
                <a:cs typeface="Aptos" pitchFamily="34" charset="-120"/>
              </a:rPr>
              <a:t>Exercise 1</a:t>
            </a:r>
            <a:endParaRPr lang="en-US" sz="2100" dirty="0"/>
          </a:p>
        </p:txBody>
      </p:sp>
      <p:sp>
        <p:nvSpPr>
          <p:cNvPr id="12" name="Text 10"/>
          <p:cNvSpPr/>
          <p:nvPr/>
        </p:nvSpPr>
        <p:spPr>
          <a:xfrm>
            <a:off x="5074920" y="2167128"/>
            <a:ext cx="6080760" cy="38404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Find current motor clauses</a:t>
            </a:r>
            <a:endParaRPr lang="en-US" sz="1800" dirty="0"/>
          </a:p>
        </p:txBody>
      </p:sp>
      <p:sp>
        <p:nvSpPr>
          <p:cNvPr id="13" name="Shape 11"/>
          <p:cNvSpPr/>
          <p:nvPr/>
        </p:nvSpPr>
        <p:spPr>
          <a:xfrm>
            <a:off x="713232" y="3017520"/>
            <a:ext cx="594360" cy="530352"/>
          </a:xfrm>
          <a:prstGeom prst="roundRect">
            <a:avLst>
              <a:gd name="adj" fmla="val 17241"/>
            </a:avLst>
          </a:prstGeom>
          <a:solidFill>
            <a:srgbClr val="3473A7"/>
          </a:solidFill>
          <a:ln w="12700">
            <a:solidFill>
              <a:srgbClr val="3473A7">
                <a:alpha val="0"/>
              </a:srgbClr>
            </a:solidFill>
            <a:prstDash val="solid"/>
          </a:ln>
        </p:spPr>
        <p:txBody>
          <a:bodyPr/>
          <a:p/>
        </p:txBody>
      </p:sp>
      <p:sp>
        <p:nvSpPr>
          <p:cNvPr id="14" name="Text 12"/>
          <p:cNvSpPr/>
          <p:nvPr/>
        </p:nvSpPr>
        <p:spPr>
          <a:xfrm>
            <a:off x="795528" y="3127248"/>
            <a:ext cx="448056" cy="246888"/>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02</a:t>
            </a:r>
            <a:endParaRPr lang="en-US" sz="1600" dirty="0"/>
          </a:p>
        </p:txBody>
      </p:sp>
      <p:sp>
        <p:nvSpPr>
          <p:cNvPr id="15" name="Text 13"/>
          <p:cNvSpPr/>
          <p:nvPr/>
        </p:nvSpPr>
        <p:spPr>
          <a:xfrm>
            <a:off x="1645920" y="3017520"/>
            <a:ext cx="3273552" cy="448056"/>
          </a:xfrm>
          <a:prstGeom prst="rect">
            <a:avLst/>
          </a:prstGeom>
          <a:noFill/>
          <a:ln/>
        </p:spPr>
        <p:txBody>
          <a:bodyPr wrap="square" lIns="0" tIns="0" rIns="0" bIns="0" rtlCol="0" anchor="ctr">
            <a:normAutofit/>
          </a:bodyPr>
          <a:lstStyle/>
          <a:p>
            <a:pPr algn="l" indent="0" marL="0">
              <a:buNone/>
            </a:pPr>
            <a:r>
              <a:rPr lang="en-US" sz="2100" b="1" dirty="0">
                <a:solidFill>
                  <a:srgbClr val="13243A"/>
                </a:solidFill>
                <a:latin typeface="Arial" pitchFamily="34" charset="0"/>
                <a:ea typeface="Aptos" pitchFamily="34" charset="-122"/>
                <a:cs typeface="Aptos" pitchFamily="34" charset="-120"/>
              </a:rPr>
              <a:t>Motor protection</a:t>
            </a:r>
            <a:endParaRPr lang="en-US" sz="2100" dirty="0"/>
          </a:p>
        </p:txBody>
      </p:sp>
      <p:sp>
        <p:nvSpPr>
          <p:cNvPr id="16" name="Text 14"/>
          <p:cNvSpPr/>
          <p:nvPr/>
        </p:nvSpPr>
        <p:spPr>
          <a:xfrm>
            <a:off x="5074920" y="3063240"/>
            <a:ext cx="6080760" cy="38404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Understand devices and hazards</a:t>
            </a:r>
            <a:endParaRPr lang="en-US" sz="1800" dirty="0"/>
          </a:p>
        </p:txBody>
      </p:sp>
      <p:sp>
        <p:nvSpPr>
          <p:cNvPr id="17" name="Shape 15"/>
          <p:cNvSpPr/>
          <p:nvPr/>
        </p:nvSpPr>
        <p:spPr>
          <a:xfrm>
            <a:off x="713232" y="3913632"/>
            <a:ext cx="594360" cy="530352"/>
          </a:xfrm>
          <a:prstGeom prst="roundRect">
            <a:avLst>
              <a:gd name="adj" fmla="val 17241"/>
            </a:avLst>
          </a:prstGeom>
          <a:solidFill>
            <a:srgbClr val="117C78"/>
          </a:solidFill>
          <a:ln w="12700">
            <a:solidFill>
              <a:srgbClr val="117C78">
                <a:alpha val="0"/>
              </a:srgbClr>
            </a:solidFill>
            <a:prstDash val="solid"/>
          </a:ln>
        </p:spPr>
        <p:txBody>
          <a:bodyPr/>
          <a:p/>
        </p:txBody>
      </p:sp>
      <p:sp>
        <p:nvSpPr>
          <p:cNvPr id="18" name="Text 16"/>
          <p:cNvSpPr/>
          <p:nvPr/>
        </p:nvSpPr>
        <p:spPr>
          <a:xfrm>
            <a:off x="795528" y="4023360"/>
            <a:ext cx="448056" cy="246888"/>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03</a:t>
            </a:r>
            <a:endParaRPr lang="en-US" sz="1600" dirty="0"/>
          </a:p>
        </p:txBody>
      </p:sp>
      <p:sp>
        <p:nvSpPr>
          <p:cNvPr id="19" name="Text 17"/>
          <p:cNvSpPr/>
          <p:nvPr/>
        </p:nvSpPr>
        <p:spPr>
          <a:xfrm>
            <a:off x="1645920" y="3913632"/>
            <a:ext cx="3273552" cy="448056"/>
          </a:xfrm>
          <a:prstGeom prst="rect">
            <a:avLst/>
          </a:prstGeom>
          <a:noFill/>
          <a:ln/>
        </p:spPr>
        <p:txBody>
          <a:bodyPr wrap="square" lIns="0" tIns="0" rIns="0" bIns="0" rtlCol="0" anchor="ctr">
            <a:normAutofit/>
          </a:bodyPr>
          <a:lstStyle/>
          <a:p>
            <a:pPr algn="l" indent="0" marL="0">
              <a:buNone/>
            </a:pPr>
            <a:r>
              <a:rPr lang="en-US" sz="2100" b="1" dirty="0">
                <a:solidFill>
                  <a:srgbClr val="13243A"/>
                </a:solidFill>
                <a:latin typeface="Arial" pitchFamily="34" charset="0"/>
                <a:ea typeface="Aptos" pitchFamily="34" charset="-122"/>
                <a:cs typeface="Aptos" pitchFamily="34" charset="-120"/>
              </a:rPr>
              <a:t>Exercise 2 + virtual lab</a:t>
            </a:r>
            <a:endParaRPr lang="en-US" sz="2100" dirty="0"/>
          </a:p>
        </p:txBody>
      </p:sp>
      <p:sp>
        <p:nvSpPr>
          <p:cNvPr id="20" name="Text 18"/>
          <p:cNvSpPr/>
          <p:nvPr/>
        </p:nvSpPr>
        <p:spPr>
          <a:xfrm>
            <a:off x="5074920" y="3959352"/>
            <a:ext cx="6080760" cy="38404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Read curves; predict trip behaviour</a:t>
            </a:r>
            <a:endParaRPr lang="en-US" sz="1800" dirty="0"/>
          </a:p>
        </p:txBody>
      </p:sp>
      <p:sp>
        <p:nvSpPr>
          <p:cNvPr id="21" name="Shape 19"/>
          <p:cNvSpPr/>
          <p:nvPr/>
        </p:nvSpPr>
        <p:spPr>
          <a:xfrm>
            <a:off x="713232" y="4809744"/>
            <a:ext cx="594360" cy="530352"/>
          </a:xfrm>
          <a:prstGeom prst="roundRect">
            <a:avLst>
              <a:gd name="adj" fmla="val 17241"/>
            </a:avLst>
          </a:prstGeom>
          <a:solidFill>
            <a:srgbClr val="3473A7"/>
          </a:solidFill>
          <a:ln w="12700">
            <a:solidFill>
              <a:srgbClr val="3473A7">
                <a:alpha val="0"/>
              </a:srgbClr>
            </a:solidFill>
            <a:prstDash val="solid"/>
          </a:ln>
        </p:spPr>
        <p:txBody>
          <a:bodyPr/>
          <a:p/>
        </p:txBody>
      </p:sp>
      <p:sp>
        <p:nvSpPr>
          <p:cNvPr id="22" name="Text 20"/>
          <p:cNvSpPr/>
          <p:nvPr/>
        </p:nvSpPr>
        <p:spPr>
          <a:xfrm>
            <a:off x="795528" y="4919472"/>
            <a:ext cx="448056" cy="246888"/>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04</a:t>
            </a:r>
            <a:endParaRPr lang="en-US" sz="1600" dirty="0"/>
          </a:p>
        </p:txBody>
      </p:sp>
      <p:sp>
        <p:nvSpPr>
          <p:cNvPr id="23" name="Text 21"/>
          <p:cNvSpPr/>
          <p:nvPr/>
        </p:nvSpPr>
        <p:spPr>
          <a:xfrm>
            <a:off x="1645920" y="4809744"/>
            <a:ext cx="3273552" cy="448056"/>
          </a:xfrm>
          <a:prstGeom prst="rect">
            <a:avLst/>
          </a:prstGeom>
          <a:noFill/>
          <a:ln/>
        </p:spPr>
        <p:txBody>
          <a:bodyPr wrap="square" lIns="0" tIns="0" rIns="0" bIns="0" rtlCol="0" anchor="ctr">
            <a:normAutofit/>
          </a:bodyPr>
          <a:lstStyle/>
          <a:p>
            <a:pPr algn="l" indent="0" marL="0">
              <a:buNone/>
            </a:pPr>
            <a:r>
              <a:rPr lang="en-US" sz="2100" b="1" dirty="0">
                <a:solidFill>
                  <a:srgbClr val="13243A"/>
                </a:solidFill>
                <a:latin typeface="Arial" pitchFamily="34" charset="0"/>
                <a:ea typeface="Aptos" pitchFamily="34" charset="-122"/>
                <a:cs typeface="Aptos" pitchFamily="34" charset="-120"/>
              </a:rPr>
              <a:t>Review questions 1–17</a:t>
            </a:r>
            <a:endParaRPr lang="en-US" sz="2100" dirty="0"/>
          </a:p>
        </p:txBody>
      </p:sp>
      <p:sp>
        <p:nvSpPr>
          <p:cNvPr id="24" name="Text 22"/>
          <p:cNvSpPr/>
          <p:nvPr/>
        </p:nvSpPr>
        <p:spPr>
          <a:xfrm>
            <a:off x="5074920" y="4855464"/>
            <a:ext cx="6080760" cy="38404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Apply and check understanding</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03</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BIG IDEA</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Different faults need different protection</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One device seldom addresses every motor failure mode.</a:t>
            </a:r>
            <a:endParaRPr lang="en-US" sz="1700" dirty="0"/>
          </a:p>
        </p:txBody>
      </p:sp>
      <p:sp>
        <p:nvSpPr>
          <p:cNvPr id="9" name="Shape 7"/>
          <p:cNvSpPr/>
          <p:nvPr/>
        </p:nvSpPr>
        <p:spPr>
          <a:xfrm>
            <a:off x="704088" y="2231136"/>
            <a:ext cx="5166360" cy="1261872"/>
          </a:xfrm>
          <a:prstGeom prst="roundRect">
            <a:avLst>
              <a:gd name="adj" fmla="val 10145"/>
            </a:avLst>
          </a:prstGeom>
          <a:solidFill>
            <a:srgbClr val="F4F7FA"/>
          </a:solidFill>
          <a:ln w="12700">
            <a:solidFill>
              <a:srgbClr val="F4F7FA">
                <a:alpha val="0"/>
              </a:srgbClr>
            </a:solidFill>
            <a:prstDash val="solid"/>
          </a:ln>
        </p:spPr>
        <p:txBody>
          <a:bodyPr/>
          <a:p/>
        </p:txBody>
      </p:sp>
      <p:sp>
        <p:nvSpPr>
          <p:cNvPr id="10" name="Shape 8"/>
          <p:cNvSpPr/>
          <p:nvPr/>
        </p:nvSpPr>
        <p:spPr>
          <a:xfrm>
            <a:off x="704088" y="2231136"/>
            <a:ext cx="68580" cy="1261872"/>
          </a:xfrm>
          <a:prstGeom prst="rect">
            <a:avLst/>
          </a:prstGeom>
          <a:solidFill>
            <a:srgbClr val="B54C48"/>
          </a:solidFill>
          <a:ln w="12700">
            <a:solidFill>
              <a:srgbClr val="B54C48">
                <a:alpha val="0"/>
              </a:srgbClr>
            </a:solidFill>
            <a:prstDash val="solid"/>
          </a:ln>
        </p:spPr>
        <p:txBody>
          <a:bodyPr/>
          <a:p/>
        </p:txBody>
      </p:sp>
      <p:sp>
        <p:nvSpPr>
          <p:cNvPr id="11" name="Text 9"/>
          <p:cNvSpPr/>
          <p:nvPr/>
        </p:nvSpPr>
        <p:spPr>
          <a:xfrm>
            <a:off x="923544" y="2395728"/>
            <a:ext cx="476402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SHORT CIRCUIT</a:t>
            </a:r>
            <a:endParaRPr lang="en-US" sz="1900" dirty="0"/>
          </a:p>
        </p:txBody>
      </p:sp>
      <p:sp>
        <p:nvSpPr>
          <p:cNvPr id="12" name="Text 10"/>
          <p:cNvSpPr/>
          <p:nvPr/>
        </p:nvSpPr>
        <p:spPr>
          <a:xfrm>
            <a:off x="923544" y="2953512"/>
            <a:ext cx="4745736" cy="40233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Fault current · fast disconnection</a:t>
            </a:r>
            <a:endParaRPr lang="en-US" sz="1600" dirty="0"/>
          </a:p>
        </p:txBody>
      </p:sp>
      <p:sp>
        <p:nvSpPr>
          <p:cNvPr id="13" name="Shape 11"/>
          <p:cNvSpPr/>
          <p:nvPr/>
        </p:nvSpPr>
        <p:spPr>
          <a:xfrm>
            <a:off x="6254496" y="2231136"/>
            <a:ext cx="5166360" cy="1261872"/>
          </a:xfrm>
          <a:prstGeom prst="roundRect">
            <a:avLst>
              <a:gd name="adj" fmla="val 10145"/>
            </a:avLst>
          </a:prstGeom>
          <a:solidFill>
            <a:srgbClr val="F4F7FA"/>
          </a:solidFill>
          <a:ln w="12700">
            <a:solidFill>
              <a:srgbClr val="F4F7FA">
                <a:alpha val="0"/>
              </a:srgbClr>
            </a:solidFill>
            <a:prstDash val="solid"/>
          </a:ln>
        </p:spPr>
        <p:txBody>
          <a:bodyPr/>
          <a:p/>
        </p:txBody>
      </p:sp>
      <p:sp>
        <p:nvSpPr>
          <p:cNvPr id="14" name="Shape 12"/>
          <p:cNvSpPr/>
          <p:nvPr/>
        </p:nvSpPr>
        <p:spPr>
          <a:xfrm>
            <a:off x="6254496" y="2231136"/>
            <a:ext cx="68580" cy="1261872"/>
          </a:xfrm>
          <a:prstGeom prst="rect">
            <a:avLst/>
          </a:prstGeom>
          <a:solidFill>
            <a:srgbClr val="117C78"/>
          </a:solidFill>
          <a:ln w="12700">
            <a:solidFill>
              <a:srgbClr val="117C78">
                <a:alpha val="0"/>
              </a:srgbClr>
            </a:solidFill>
            <a:prstDash val="solid"/>
          </a:ln>
        </p:spPr>
        <p:txBody>
          <a:bodyPr/>
          <a:p/>
        </p:txBody>
      </p:sp>
      <p:sp>
        <p:nvSpPr>
          <p:cNvPr id="15" name="Text 13"/>
          <p:cNvSpPr/>
          <p:nvPr/>
        </p:nvSpPr>
        <p:spPr>
          <a:xfrm>
            <a:off x="6473952" y="2395728"/>
            <a:ext cx="476402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OVERLOAD</a:t>
            </a:r>
            <a:endParaRPr lang="en-US" sz="1900" dirty="0"/>
          </a:p>
        </p:txBody>
      </p:sp>
      <p:sp>
        <p:nvSpPr>
          <p:cNvPr id="16" name="Text 14"/>
          <p:cNvSpPr/>
          <p:nvPr/>
        </p:nvSpPr>
        <p:spPr>
          <a:xfrm>
            <a:off x="6473952" y="2953512"/>
            <a:ext cx="4745736" cy="40233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Too much current for too long</a:t>
            </a:r>
            <a:endParaRPr lang="en-US" sz="1600" dirty="0"/>
          </a:p>
        </p:txBody>
      </p:sp>
      <p:sp>
        <p:nvSpPr>
          <p:cNvPr id="17" name="Shape 15"/>
          <p:cNvSpPr/>
          <p:nvPr/>
        </p:nvSpPr>
        <p:spPr>
          <a:xfrm>
            <a:off x="704088" y="3739896"/>
            <a:ext cx="5166360" cy="1261872"/>
          </a:xfrm>
          <a:prstGeom prst="roundRect">
            <a:avLst>
              <a:gd name="adj" fmla="val 10145"/>
            </a:avLst>
          </a:prstGeom>
          <a:solidFill>
            <a:srgbClr val="F4F7FA"/>
          </a:solidFill>
          <a:ln w="12700">
            <a:solidFill>
              <a:srgbClr val="F4F7FA">
                <a:alpha val="0"/>
              </a:srgbClr>
            </a:solidFill>
            <a:prstDash val="solid"/>
          </a:ln>
        </p:spPr>
        <p:txBody>
          <a:bodyPr/>
          <a:p/>
        </p:txBody>
      </p:sp>
      <p:sp>
        <p:nvSpPr>
          <p:cNvPr id="18" name="Shape 16"/>
          <p:cNvSpPr/>
          <p:nvPr/>
        </p:nvSpPr>
        <p:spPr>
          <a:xfrm>
            <a:off x="704088" y="3739896"/>
            <a:ext cx="68580" cy="1261872"/>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923544" y="3904488"/>
            <a:ext cx="476402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OVERHEATING</a:t>
            </a:r>
            <a:endParaRPr lang="en-US" sz="1900" dirty="0"/>
          </a:p>
        </p:txBody>
      </p:sp>
      <p:sp>
        <p:nvSpPr>
          <p:cNvPr id="20" name="Text 18"/>
          <p:cNvSpPr/>
          <p:nvPr/>
        </p:nvSpPr>
        <p:spPr>
          <a:xfrm>
            <a:off x="923544" y="4462272"/>
            <a:ext cx="4745736" cy="40233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Winding temperature may rise without huge line current</a:t>
            </a:r>
            <a:endParaRPr lang="en-US" sz="1600" dirty="0"/>
          </a:p>
        </p:txBody>
      </p:sp>
      <p:sp>
        <p:nvSpPr>
          <p:cNvPr id="21" name="Shape 19"/>
          <p:cNvSpPr/>
          <p:nvPr/>
        </p:nvSpPr>
        <p:spPr>
          <a:xfrm>
            <a:off x="6254496" y="3739896"/>
            <a:ext cx="5166360" cy="1261872"/>
          </a:xfrm>
          <a:prstGeom prst="roundRect">
            <a:avLst>
              <a:gd name="adj" fmla="val 10145"/>
            </a:avLst>
          </a:prstGeom>
          <a:solidFill>
            <a:srgbClr val="F4F7FA"/>
          </a:solidFill>
          <a:ln w="12700">
            <a:solidFill>
              <a:srgbClr val="F4F7FA">
                <a:alpha val="0"/>
              </a:srgbClr>
            </a:solidFill>
            <a:prstDash val="solid"/>
          </a:ln>
        </p:spPr>
        <p:txBody>
          <a:bodyPr/>
          <a:p/>
        </p:txBody>
      </p:sp>
      <p:sp>
        <p:nvSpPr>
          <p:cNvPr id="22" name="Shape 20"/>
          <p:cNvSpPr/>
          <p:nvPr/>
        </p:nvSpPr>
        <p:spPr>
          <a:xfrm>
            <a:off x="6254496" y="3739896"/>
            <a:ext cx="68580" cy="1261872"/>
          </a:xfrm>
          <a:prstGeom prst="rect">
            <a:avLst/>
          </a:prstGeom>
          <a:solidFill>
            <a:srgbClr val="3473A7"/>
          </a:solidFill>
          <a:ln w="12700">
            <a:solidFill>
              <a:srgbClr val="3473A7">
                <a:alpha val="0"/>
              </a:srgbClr>
            </a:solidFill>
            <a:prstDash val="solid"/>
          </a:ln>
        </p:spPr>
        <p:txBody>
          <a:bodyPr/>
          <a:p/>
        </p:txBody>
      </p:sp>
      <p:sp>
        <p:nvSpPr>
          <p:cNvPr id="23" name="Text 21"/>
          <p:cNvSpPr/>
          <p:nvPr/>
        </p:nvSpPr>
        <p:spPr>
          <a:xfrm>
            <a:off x="6473952" y="3904488"/>
            <a:ext cx="476402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LOSS OF CONTROL</a:t>
            </a:r>
            <a:endParaRPr lang="en-US" sz="1900" dirty="0"/>
          </a:p>
        </p:txBody>
      </p:sp>
      <p:sp>
        <p:nvSpPr>
          <p:cNvPr id="24" name="Text 22"/>
          <p:cNvSpPr/>
          <p:nvPr/>
        </p:nvSpPr>
        <p:spPr>
          <a:xfrm>
            <a:off x="6473952" y="4462272"/>
            <a:ext cx="4745736" cy="40233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Phase loss · undervoltage · unexpected restart</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04</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WHY MOTORS FAIL</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Heat is the enemy that takes time</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Current causes winding losses. Cooling takes time too.</a:t>
            </a:r>
            <a:endParaRPr lang="en-US" sz="1700" dirty="0"/>
          </a:p>
        </p:txBody>
      </p:sp>
      <p:sp>
        <p:nvSpPr>
          <p:cNvPr id="9" name="Shape 7"/>
          <p:cNvSpPr/>
          <p:nvPr/>
        </p:nvSpPr>
        <p:spPr>
          <a:xfrm>
            <a:off x="731520" y="2267712"/>
            <a:ext cx="3255264" cy="2660904"/>
          </a:xfrm>
          <a:prstGeom prst="roundRect">
            <a:avLst>
              <a:gd name="adj" fmla="val 4811"/>
            </a:avLst>
          </a:prstGeom>
          <a:solidFill>
            <a:srgbClr val="EAF5F4"/>
          </a:solidFill>
          <a:ln w="12700">
            <a:solidFill>
              <a:srgbClr val="EAF5F4">
                <a:alpha val="0"/>
              </a:srgbClr>
            </a:solidFill>
            <a:prstDash val="solid"/>
          </a:ln>
        </p:spPr>
        <p:txBody>
          <a:bodyPr/>
          <a:p/>
        </p:txBody>
      </p:sp>
      <p:sp>
        <p:nvSpPr>
          <p:cNvPr id="10" name="Shape 8"/>
          <p:cNvSpPr/>
          <p:nvPr/>
        </p:nvSpPr>
        <p:spPr>
          <a:xfrm>
            <a:off x="731520" y="2267712"/>
            <a:ext cx="68580" cy="2660904"/>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50976" y="2432304"/>
            <a:ext cx="285292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Electrical heating</a:t>
            </a:r>
            <a:endParaRPr lang="en-US" sz="1900" dirty="0"/>
          </a:p>
        </p:txBody>
      </p:sp>
      <p:sp>
        <p:nvSpPr>
          <p:cNvPr id="12" name="Text 10"/>
          <p:cNvSpPr/>
          <p:nvPr/>
        </p:nvSpPr>
        <p:spPr>
          <a:xfrm>
            <a:off x="950976" y="2990088"/>
            <a:ext cx="2834640" cy="18013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Copper loss rises roughly with current squared (I²R).</a:t>
            </a:r>
            <a:endParaRPr lang="en-US" sz="1600" dirty="0"/>
          </a:p>
        </p:txBody>
      </p:sp>
      <p:sp>
        <p:nvSpPr>
          <p:cNvPr id="13" name="Shape 11"/>
          <p:cNvSpPr/>
          <p:nvPr/>
        </p:nvSpPr>
        <p:spPr>
          <a:xfrm>
            <a:off x="4443984" y="2267712"/>
            <a:ext cx="3255264" cy="2660904"/>
          </a:xfrm>
          <a:prstGeom prst="roundRect">
            <a:avLst>
              <a:gd name="adj" fmla="val 4811"/>
            </a:avLst>
          </a:prstGeom>
          <a:solidFill>
            <a:srgbClr val="ECF3FA"/>
          </a:solidFill>
          <a:ln w="12700">
            <a:solidFill>
              <a:srgbClr val="ECF3FA">
                <a:alpha val="0"/>
              </a:srgbClr>
            </a:solidFill>
            <a:prstDash val="solid"/>
          </a:ln>
        </p:spPr>
        <p:txBody>
          <a:bodyPr/>
          <a:p/>
        </p:txBody>
      </p:sp>
      <p:sp>
        <p:nvSpPr>
          <p:cNvPr id="14" name="Shape 12"/>
          <p:cNvSpPr/>
          <p:nvPr/>
        </p:nvSpPr>
        <p:spPr>
          <a:xfrm>
            <a:off x="4443984" y="2267712"/>
            <a:ext cx="68580" cy="2660904"/>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4663440" y="2432304"/>
            <a:ext cx="285292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Mechanical load</a:t>
            </a:r>
            <a:endParaRPr lang="en-US" sz="1900" dirty="0"/>
          </a:p>
        </p:txBody>
      </p:sp>
      <p:sp>
        <p:nvSpPr>
          <p:cNvPr id="16" name="Text 14"/>
          <p:cNvSpPr/>
          <p:nvPr/>
        </p:nvSpPr>
        <p:spPr>
          <a:xfrm>
            <a:off x="4663440" y="2990088"/>
            <a:ext cx="2834640" cy="18013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Blocked shafts, worn bearings and excessive torque increase demand.</a:t>
            </a:r>
            <a:endParaRPr lang="en-US" sz="1600" dirty="0"/>
          </a:p>
        </p:txBody>
      </p:sp>
      <p:sp>
        <p:nvSpPr>
          <p:cNvPr id="17" name="Shape 15"/>
          <p:cNvSpPr/>
          <p:nvPr/>
        </p:nvSpPr>
        <p:spPr>
          <a:xfrm>
            <a:off x="8156448" y="2267712"/>
            <a:ext cx="3255264" cy="2660904"/>
          </a:xfrm>
          <a:prstGeom prst="roundRect">
            <a:avLst>
              <a:gd name="adj" fmla="val 4811"/>
            </a:avLst>
          </a:prstGeom>
          <a:solidFill>
            <a:srgbClr val="FFF5E3"/>
          </a:solidFill>
          <a:ln w="12700">
            <a:solidFill>
              <a:srgbClr val="FFF5E3">
                <a:alpha val="0"/>
              </a:srgbClr>
            </a:solidFill>
            <a:prstDash val="solid"/>
          </a:ln>
        </p:spPr>
        <p:txBody>
          <a:bodyPr/>
          <a:p/>
        </p:txBody>
      </p:sp>
      <p:sp>
        <p:nvSpPr>
          <p:cNvPr id="18" name="Shape 16"/>
          <p:cNvSpPr/>
          <p:nvPr/>
        </p:nvSpPr>
        <p:spPr>
          <a:xfrm>
            <a:off x="8156448" y="2267712"/>
            <a:ext cx="68580" cy="2660904"/>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8375904" y="2432304"/>
            <a:ext cx="285292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Thermal memory</a:t>
            </a:r>
            <a:endParaRPr lang="en-US" sz="1900" dirty="0"/>
          </a:p>
        </p:txBody>
      </p:sp>
      <p:sp>
        <p:nvSpPr>
          <p:cNvPr id="20" name="Text 18"/>
          <p:cNvSpPr/>
          <p:nvPr/>
        </p:nvSpPr>
        <p:spPr>
          <a:xfrm>
            <a:off x="8375904" y="2990088"/>
            <a:ext cx="2834640" cy="18013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A warm motor starts with less spare temperature margin.</a:t>
            </a:r>
            <a:endParaRPr lang="en-US" sz="1600" dirty="0"/>
          </a:p>
        </p:txBody>
      </p:sp>
      <p:sp>
        <p:nvSpPr>
          <p:cNvPr id="21" name="Text 19"/>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The motor can be damaged even without an instantaneous short circuit.</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C1A2C"/>
        </a:solidFill>
      </p:bgPr>
    </p:bg>
    <p:spTree>
      <p:nvGrpSpPr>
        <p:cNvPr id="1" name=""/>
        <p:cNvGrpSpPr/>
        <p:nvPr/>
      </p:nvGrpSpPr>
      <p:grpSpPr>
        <a:xfrm>
          <a:off x="0" y="0"/>
          <a:ext cx="0" cy="0"/>
          <a:chOff x="0" y="0"/>
          <a:chExt cx="0" cy="0"/>
        </a:xfrm>
      </p:grpSpPr>
      <p:sp>
        <p:nvSpPr>
          <p:cNvPr id="2" name="Text 0"/>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3" name="Text 1"/>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05</a:t>
            </a:r>
            <a:endParaRPr lang="en-US" sz="900" dirty="0"/>
          </a:p>
        </p:txBody>
      </p:sp>
      <p:sp>
        <p:nvSpPr>
          <p:cNvPr id="4" name="Shape 2"/>
          <p:cNvSpPr/>
          <p:nvPr/>
        </p:nvSpPr>
        <p:spPr>
          <a:xfrm>
            <a:off x="0" y="91440"/>
            <a:ext cx="118872" cy="6400800"/>
          </a:xfrm>
          <a:prstGeom prst="rect">
            <a:avLst/>
          </a:prstGeom>
          <a:solidFill>
            <a:srgbClr val="20B9AA"/>
          </a:solidFill>
          <a:ln w="12700">
            <a:solidFill>
              <a:srgbClr val="20B9AA">
                <a:alpha val="0"/>
              </a:srgbClr>
            </a:solidFill>
            <a:prstDash val="solid"/>
          </a:ln>
        </p:spPr>
        <p:txBody>
          <a:bodyPr/>
          <a:p/>
        </p:txBody>
      </p:sp>
      <p:sp>
        <p:nvSpPr>
          <p:cNvPr id="5" name="Text 3"/>
          <p:cNvSpPr/>
          <p:nvPr/>
        </p:nvSpPr>
        <p:spPr>
          <a:xfrm>
            <a:off x="868680" y="1362456"/>
            <a:ext cx="1417320" cy="1005840"/>
          </a:xfrm>
          <a:prstGeom prst="rect">
            <a:avLst/>
          </a:prstGeom>
          <a:noFill/>
          <a:ln/>
        </p:spPr>
        <p:txBody>
          <a:bodyPr wrap="square" lIns="0" tIns="0" rIns="0" bIns="0" rtlCol="0" anchor="ctr">
            <a:normAutofit/>
          </a:bodyPr>
          <a:lstStyle/>
          <a:p>
            <a:pPr algn="l" indent="0" marL="0">
              <a:buNone/>
            </a:pPr>
            <a:r>
              <a:rPr lang="en-US" sz="6500" b="1" dirty="0">
                <a:solidFill>
                  <a:srgbClr val="FFFFFF"/>
                </a:solidFill>
                <a:latin typeface="Arial" pitchFamily="34" charset="0"/>
                <a:ea typeface="Aptos" pitchFamily="34" charset="-122"/>
                <a:cs typeface="Aptos" pitchFamily="34" charset="-120"/>
              </a:rPr>
              <a:t>01</a:t>
            </a:r>
            <a:endParaRPr lang="en-US" sz="6500" dirty="0"/>
          </a:p>
        </p:txBody>
      </p:sp>
      <p:sp>
        <p:nvSpPr>
          <p:cNvPr id="6" name="Text 4"/>
          <p:cNvSpPr/>
          <p:nvPr/>
        </p:nvSpPr>
        <p:spPr>
          <a:xfrm>
            <a:off x="2971800" y="1234440"/>
            <a:ext cx="8229600" cy="402336"/>
          </a:xfrm>
          <a:prstGeom prst="rect">
            <a:avLst/>
          </a:prstGeom>
          <a:noFill/>
          <a:ln/>
        </p:spPr>
        <p:txBody>
          <a:bodyPr wrap="square" lIns="0" tIns="0" rIns="0" bIns="0" rtlCol="0" anchor="ctr">
            <a:normAutofit/>
          </a:bodyPr>
          <a:lstStyle/>
          <a:p>
            <a:pPr algn="l" indent="0" marL="0">
              <a:buNone/>
            </a:pPr>
            <a:r>
              <a:rPr lang="en-US" sz="1500" b="1" dirty="0">
                <a:solidFill>
                  <a:srgbClr val="A3E0D9"/>
                </a:solidFill>
                <a:latin typeface="Arial" pitchFamily="34" charset="0"/>
                <a:ea typeface="Aptos" pitchFamily="34" charset="-122"/>
                <a:cs typeface="Aptos" pitchFamily="34" charset="-120"/>
              </a:rPr>
              <a:t>WORKBOOK / STUDENT EXERCISE 1</a:t>
            </a:r>
            <a:endParaRPr lang="en-US" sz="1500" dirty="0"/>
          </a:p>
        </p:txBody>
      </p:sp>
      <p:sp>
        <p:nvSpPr>
          <p:cNvPr id="7" name="Text 5"/>
          <p:cNvSpPr/>
          <p:nvPr/>
        </p:nvSpPr>
        <p:spPr>
          <a:xfrm>
            <a:off x="2916936" y="1883664"/>
            <a:ext cx="8257032" cy="1408176"/>
          </a:xfrm>
          <a:prstGeom prst="rect">
            <a:avLst/>
          </a:prstGeom>
          <a:noFill/>
          <a:ln/>
        </p:spPr>
        <p:txBody>
          <a:bodyPr wrap="square" lIns="0" tIns="0" rIns="0" bIns="0" rtlCol="0" anchor="ctr">
            <a:normAutofit/>
          </a:bodyPr>
          <a:lstStyle/>
          <a:p>
            <a:pPr algn="l" indent="0" marL="0">
              <a:buNone/>
            </a:pPr>
            <a:r>
              <a:rPr lang="en-US" sz="4000" b="1" dirty="0">
                <a:solidFill>
                  <a:srgbClr val="FFFFFF"/>
                </a:solidFill>
                <a:latin typeface="Arial" pitchFamily="34" charset="0"/>
                <a:ea typeface="Aptos" pitchFamily="34" charset="-122"/>
                <a:cs typeface="Aptos" pitchFamily="34" charset="-120"/>
              </a:rPr>
              <a:t>Find the rules in the right edition</a:t>
            </a:r>
            <a:endParaRPr lang="en-US" sz="4000" dirty="0"/>
          </a:p>
        </p:txBody>
      </p:sp>
      <p:sp>
        <p:nvSpPr>
          <p:cNvPr id="8" name="Text 6"/>
          <p:cNvSpPr/>
          <p:nvPr/>
        </p:nvSpPr>
        <p:spPr>
          <a:xfrm>
            <a:off x="2971800" y="4041648"/>
            <a:ext cx="7909560" cy="914400"/>
          </a:xfrm>
          <a:prstGeom prst="rect">
            <a:avLst/>
          </a:prstGeom>
          <a:noFill/>
          <a:ln/>
        </p:spPr>
        <p:txBody>
          <a:bodyPr wrap="square" lIns="0" tIns="0" rIns="0" bIns="0" rtlCol="0" anchor="ctr">
            <a:normAutofit/>
          </a:bodyPr>
          <a:lstStyle/>
          <a:p>
            <a:pPr algn="l" indent="0" marL="0">
              <a:buNone/>
            </a:pPr>
            <a:r>
              <a:rPr lang="en-US" sz="2300" dirty="0">
                <a:solidFill>
                  <a:srgbClr val="E0E9EE"/>
                </a:solidFill>
                <a:latin typeface="Arial" pitchFamily="34" charset="0"/>
                <a:ea typeface="Aptos" pitchFamily="34" charset="-122"/>
                <a:cs typeface="Aptos" pitchFamily="34" charset="-120"/>
              </a:rPr>
              <a:t>The workbook says AS/NZS 3000:2000. Use the supplied 2018 edition plus amendments.</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06</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WORKBOOK / EXERCISE 1</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Which motors require overload protection?</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Read the relevant Wiring Rules clause. Then answer in the workbook.</a:t>
            </a:r>
            <a:endParaRPr lang="en-US" sz="1700" dirty="0"/>
          </a:p>
        </p:txBody>
      </p:sp>
      <p:sp>
        <p:nvSpPr>
          <p:cNvPr id="9" name="Shape 7"/>
          <p:cNvSpPr/>
          <p:nvPr/>
        </p:nvSpPr>
        <p:spPr>
          <a:xfrm>
            <a:off x="621792" y="2057400"/>
            <a:ext cx="7370064" cy="3246120"/>
          </a:xfrm>
          <a:prstGeom prst="roundRect">
            <a:avLst>
              <a:gd name="adj" fmla="val 3944"/>
            </a:avLst>
          </a:prstGeom>
          <a:solidFill>
            <a:srgbClr val="F4F7FA"/>
          </a:solidFill>
          <a:ln w="12700">
            <a:solidFill>
              <a:srgbClr val="F4F7FA">
                <a:alpha val="0"/>
              </a:srgbClr>
            </a:solidFill>
            <a:prstDash val="solid"/>
          </a:ln>
        </p:spPr>
        <p:txBody>
          <a:bodyPr/>
          <a:p/>
        </p:txBody>
      </p:sp>
      <p:sp>
        <p:nvSpPr>
          <p:cNvPr id="10" name="Text 8"/>
          <p:cNvSpPr/>
          <p:nvPr/>
        </p:nvSpPr>
        <p:spPr>
          <a:xfrm>
            <a:off x="905256" y="2276856"/>
            <a:ext cx="6492240" cy="274320"/>
          </a:xfrm>
          <a:prstGeom prst="rect">
            <a:avLst/>
          </a:prstGeom>
          <a:noFill/>
          <a:ln/>
        </p:spPr>
        <p:txBody>
          <a:bodyPr wrap="square" lIns="0" tIns="0" rIns="0" bIns="0" rtlCol="0" anchor="ctr">
            <a:normAutofit/>
          </a:bodyPr>
          <a:lstStyle/>
          <a:p>
            <a:pPr algn="l" indent="0" marL="0">
              <a:buNone/>
            </a:pPr>
            <a:r>
              <a:rPr lang="en-US" sz="1200" b="1" dirty="0">
                <a:solidFill>
                  <a:srgbClr val="117C78"/>
                </a:solidFill>
                <a:latin typeface="Arial" pitchFamily="34" charset="0"/>
                <a:ea typeface="Aptos" pitchFamily="34" charset="-122"/>
                <a:cs typeface="Aptos" pitchFamily="34" charset="-120"/>
              </a:rPr>
              <a:t>DISCUSS → THEN RECORD</a:t>
            </a:r>
            <a:endParaRPr lang="en-US" sz="1200" dirty="0"/>
          </a:p>
        </p:txBody>
      </p:sp>
      <p:sp>
        <p:nvSpPr>
          <p:cNvPr id="11" name="Shape 9"/>
          <p:cNvSpPr/>
          <p:nvPr/>
        </p:nvSpPr>
        <p:spPr>
          <a:xfrm>
            <a:off x="914400" y="2816352"/>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2" name="Text 10"/>
          <p:cNvSpPr/>
          <p:nvPr/>
        </p:nvSpPr>
        <p:spPr>
          <a:xfrm>
            <a:off x="1298448" y="2642616"/>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Find the motor rating threshold.</a:t>
            </a:r>
            <a:endParaRPr lang="en-US" sz="1900" dirty="0"/>
          </a:p>
        </p:txBody>
      </p:sp>
      <p:sp>
        <p:nvSpPr>
          <p:cNvPr id="13" name="Shape 11"/>
          <p:cNvSpPr/>
          <p:nvPr/>
        </p:nvSpPr>
        <p:spPr>
          <a:xfrm>
            <a:off x="914400" y="3538728"/>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4" name="Text 12"/>
          <p:cNvSpPr/>
          <p:nvPr/>
        </p:nvSpPr>
        <p:spPr>
          <a:xfrm>
            <a:off x="1298448" y="3364992"/>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What is the exception for compliant equipment?</a:t>
            </a:r>
            <a:endParaRPr lang="en-US" sz="1900" dirty="0"/>
          </a:p>
        </p:txBody>
      </p:sp>
      <p:sp>
        <p:nvSpPr>
          <p:cNvPr id="15" name="Shape 13"/>
          <p:cNvSpPr/>
          <p:nvPr/>
        </p:nvSpPr>
        <p:spPr>
          <a:xfrm>
            <a:off x="914400" y="4261104"/>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6" name="Text 14"/>
          <p:cNvSpPr/>
          <p:nvPr/>
        </p:nvSpPr>
        <p:spPr>
          <a:xfrm>
            <a:off x="1298448" y="4087368"/>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What does an overload device protect?</a:t>
            </a:r>
            <a:endParaRPr lang="en-US" sz="1900" dirty="0"/>
          </a:p>
        </p:txBody>
      </p:sp>
      <p:sp>
        <p:nvSpPr>
          <p:cNvPr id="17" name="Shape 15"/>
          <p:cNvSpPr/>
          <p:nvPr/>
        </p:nvSpPr>
        <p:spPr>
          <a:xfrm>
            <a:off x="8293608" y="2057400"/>
            <a:ext cx="3227832" cy="3246120"/>
          </a:xfrm>
          <a:prstGeom prst="roundRect">
            <a:avLst>
              <a:gd name="adj" fmla="val 3966"/>
            </a:avLst>
          </a:prstGeom>
          <a:solidFill>
            <a:srgbClr val="EAF5F4"/>
          </a:solidFill>
          <a:ln w="12700">
            <a:solidFill>
              <a:srgbClr val="EAF5F4">
                <a:alpha val="0"/>
              </a:srgbClr>
            </a:solidFill>
            <a:prstDash val="solid"/>
          </a:ln>
        </p:spPr>
        <p:txBody>
          <a:bodyPr/>
          <a:p/>
        </p:txBody>
      </p:sp>
      <p:sp>
        <p:nvSpPr>
          <p:cNvPr id="18" name="Text 16"/>
          <p:cNvSpPr/>
          <p:nvPr/>
        </p:nvSpPr>
        <p:spPr>
          <a:xfrm>
            <a:off x="8567928" y="2441448"/>
            <a:ext cx="2651760" cy="320040"/>
          </a:xfrm>
          <a:prstGeom prst="rect">
            <a:avLst/>
          </a:prstGeom>
          <a:noFill/>
          <a:ln/>
        </p:spPr>
        <p:txBody>
          <a:bodyPr wrap="square" lIns="0" tIns="0" rIns="0" bIns="0" rtlCol="0" anchor="ctr">
            <a:normAutofit/>
          </a:bodyPr>
          <a:lstStyle/>
          <a:p>
            <a:pPr algn="l" indent="0" marL="0">
              <a:buNone/>
            </a:pPr>
            <a:r>
              <a:rPr lang="en-US" sz="1400" b="1" dirty="0">
                <a:solidFill>
                  <a:srgbClr val="667687"/>
                </a:solidFill>
                <a:latin typeface="Arial" pitchFamily="34" charset="0"/>
                <a:ea typeface="Aptos" pitchFamily="34" charset="-122"/>
                <a:cs typeface="Aptos" pitchFamily="34" charset="-120"/>
              </a:rPr>
              <a:t>LOOK UP</a:t>
            </a:r>
            <a:endParaRPr lang="en-US" sz="1400" dirty="0"/>
          </a:p>
        </p:txBody>
      </p:sp>
      <p:sp>
        <p:nvSpPr>
          <p:cNvPr id="19" name="Text 17"/>
          <p:cNvSpPr/>
          <p:nvPr/>
        </p:nvSpPr>
        <p:spPr>
          <a:xfrm>
            <a:off x="8549640" y="3136392"/>
            <a:ext cx="2697480" cy="914400"/>
          </a:xfrm>
          <a:prstGeom prst="rect">
            <a:avLst/>
          </a:prstGeom>
          <a:noFill/>
          <a:ln/>
        </p:spPr>
        <p:txBody>
          <a:bodyPr wrap="square" lIns="0" tIns="0" rIns="0" bIns="0" rtlCol="0" anchor="ctr">
            <a:normAutofit/>
          </a:bodyPr>
          <a:lstStyle/>
          <a:p>
            <a:pPr algn="ctr" indent="0" marL="0">
              <a:buNone/>
            </a:pPr>
            <a:r>
              <a:rPr lang="en-US" sz="2700" b="1" dirty="0">
                <a:solidFill>
                  <a:srgbClr val="13243A"/>
                </a:solidFill>
                <a:latin typeface="Arial" pitchFamily="34" charset="0"/>
                <a:ea typeface="Aptos" pitchFamily="34" charset="-122"/>
                <a:cs typeface="Aptos" pitchFamily="34" charset="-120"/>
              </a:rPr>
              <a:t>4.13.2</a:t>
            </a:r>
            <a:endParaRPr lang="en-US" sz="2700" dirty="0"/>
          </a:p>
        </p:txBody>
      </p:sp>
      <p:sp>
        <p:nvSpPr>
          <p:cNvPr id="20" name="Text 18"/>
          <p:cNvSpPr/>
          <p:nvPr/>
        </p:nvSpPr>
        <p:spPr>
          <a:xfrm>
            <a:off x="8540496" y="4443984"/>
            <a:ext cx="2706624" cy="557784"/>
          </a:xfrm>
          <a:prstGeom prst="rect">
            <a:avLst/>
          </a:prstGeom>
          <a:noFill/>
          <a:ln/>
        </p:spPr>
        <p:txBody>
          <a:bodyPr wrap="square" lIns="0" tIns="0" rIns="0" bIns="0" rtlCol="0" anchor="ctr">
            <a:normAutofit/>
          </a:bodyPr>
          <a:lstStyle/>
          <a:p>
            <a:pPr algn="ctr" indent="0" marL="0">
              <a:buNone/>
            </a:pPr>
            <a:r>
              <a:rPr lang="en-US" sz="1300" dirty="0">
                <a:solidFill>
                  <a:srgbClr val="117C78"/>
                </a:solidFill>
                <a:latin typeface="Arial" pitchFamily="34" charset="0"/>
                <a:ea typeface="Aptos" pitchFamily="34" charset="-122"/>
                <a:cs typeface="Aptos" pitchFamily="34" charset="-120"/>
              </a:rPr>
              <a:t>AS/NZS 3000</a:t>
            </a:r>
            <a:endParaRPr lang="en-US" sz="1300" dirty="0"/>
          </a:p>
          <a:p>
            <a:pPr algn="ctr" indent="0" marL="0">
              <a:buNone/>
            </a:pPr>
            <a:r>
              <a:rPr lang="en-US" sz="1300" dirty="0">
                <a:solidFill>
                  <a:srgbClr val="117C78"/>
                </a:solidFill>
                <a:latin typeface="Arial" pitchFamily="34" charset="0"/>
                <a:ea typeface="Aptos" pitchFamily="34" charset="-122"/>
                <a:cs typeface="Aptos" pitchFamily="34" charset="-120"/>
              </a:rPr>
              <a:t>2018 + amendments</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07</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WORKBOOK / EXERCISE 1</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When is overtemperature protection required?</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Read the relevant Wiring Rules clause. Then answer in the workbook.</a:t>
            </a:r>
            <a:endParaRPr lang="en-US" sz="1700" dirty="0"/>
          </a:p>
        </p:txBody>
      </p:sp>
      <p:sp>
        <p:nvSpPr>
          <p:cNvPr id="9" name="Shape 7"/>
          <p:cNvSpPr/>
          <p:nvPr/>
        </p:nvSpPr>
        <p:spPr>
          <a:xfrm>
            <a:off x="621792" y="2057400"/>
            <a:ext cx="7370064" cy="3246120"/>
          </a:xfrm>
          <a:prstGeom prst="roundRect">
            <a:avLst>
              <a:gd name="adj" fmla="val 3944"/>
            </a:avLst>
          </a:prstGeom>
          <a:solidFill>
            <a:srgbClr val="F4F7FA"/>
          </a:solidFill>
          <a:ln w="12700">
            <a:solidFill>
              <a:srgbClr val="F4F7FA">
                <a:alpha val="0"/>
              </a:srgbClr>
            </a:solidFill>
            <a:prstDash val="solid"/>
          </a:ln>
        </p:spPr>
        <p:txBody>
          <a:bodyPr/>
          <a:p/>
        </p:txBody>
      </p:sp>
      <p:sp>
        <p:nvSpPr>
          <p:cNvPr id="10" name="Text 8"/>
          <p:cNvSpPr/>
          <p:nvPr/>
        </p:nvSpPr>
        <p:spPr>
          <a:xfrm>
            <a:off x="905256" y="2276856"/>
            <a:ext cx="6492240" cy="274320"/>
          </a:xfrm>
          <a:prstGeom prst="rect">
            <a:avLst/>
          </a:prstGeom>
          <a:noFill/>
          <a:ln/>
        </p:spPr>
        <p:txBody>
          <a:bodyPr wrap="square" lIns="0" tIns="0" rIns="0" bIns="0" rtlCol="0" anchor="ctr">
            <a:normAutofit/>
          </a:bodyPr>
          <a:lstStyle/>
          <a:p>
            <a:pPr algn="l" indent="0" marL="0">
              <a:buNone/>
            </a:pPr>
            <a:r>
              <a:rPr lang="en-US" sz="1200" b="1" dirty="0">
                <a:solidFill>
                  <a:srgbClr val="117C78"/>
                </a:solidFill>
                <a:latin typeface="Arial" pitchFamily="34" charset="0"/>
                <a:ea typeface="Aptos" pitchFamily="34" charset="-122"/>
                <a:cs typeface="Aptos" pitchFamily="34" charset="-120"/>
              </a:rPr>
              <a:t>DISCUSS → THEN RECORD</a:t>
            </a:r>
            <a:endParaRPr lang="en-US" sz="1200" dirty="0"/>
          </a:p>
        </p:txBody>
      </p:sp>
      <p:sp>
        <p:nvSpPr>
          <p:cNvPr id="11" name="Shape 9"/>
          <p:cNvSpPr/>
          <p:nvPr/>
        </p:nvSpPr>
        <p:spPr>
          <a:xfrm>
            <a:off x="914400" y="2816352"/>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2" name="Text 10"/>
          <p:cNvSpPr/>
          <p:nvPr/>
        </p:nvSpPr>
        <p:spPr>
          <a:xfrm>
            <a:off x="1298448" y="2642616"/>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Look for unattended motor thresholds.</a:t>
            </a:r>
            <a:endParaRPr lang="en-US" sz="1900" dirty="0"/>
          </a:p>
        </p:txBody>
      </p:sp>
      <p:sp>
        <p:nvSpPr>
          <p:cNvPr id="13" name="Shape 11"/>
          <p:cNvSpPr/>
          <p:nvPr/>
        </p:nvSpPr>
        <p:spPr>
          <a:xfrm>
            <a:off x="914400" y="3538728"/>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4" name="Text 12"/>
          <p:cNvSpPr/>
          <p:nvPr/>
        </p:nvSpPr>
        <p:spPr>
          <a:xfrm>
            <a:off x="1298448" y="3364992"/>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Find the separate large-motor threshold.</a:t>
            </a:r>
            <a:endParaRPr lang="en-US" sz="1900" dirty="0"/>
          </a:p>
        </p:txBody>
      </p:sp>
      <p:sp>
        <p:nvSpPr>
          <p:cNvPr id="15" name="Shape 13"/>
          <p:cNvSpPr/>
          <p:nvPr/>
        </p:nvSpPr>
        <p:spPr>
          <a:xfrm>
            <a:off x="914400" y="4261104"/>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6" name="Text 14"/>
          <p:cNvSpPr/>
          <p:nvPr/>
        </p:nvSpPr>
        <p:spPr>
          <a:xfrm>
            <a:off x="1298448" y="4087368"/>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Distinguish watt ratings from VA ratings.</a:t>
            </a:r>
            <a:endParaRPr lang="en-US" sz="1900" dirty="0"/>
          </a:p>
        </p:txBody>
      </p:sp>
      <p:sp>
        <p:nvSpPr>
          <p:cNvPr id="17" name="Shape 15"/>
          <p:cNvSpPr/>
          <p:nvPr/>
        </p:nvSpPr>
        <p:spPr>
          <a:xfrm>
            <a:off x="8293608" y="2057400"/>
            <a:ext cx="3227832" cy="3246120"/>
          </a:xfrm>
          <a:prstGeom prst="roundRect">
            <a:avLst>
              <a:gd name="adj" fmla="val 3966"/>
            </a:avLst>
          </a:prstGeom>
          <a:solidFill>
            <a:srgbClr val="EAF5F4"/>
          </a:solidFill>
          <a:ln w="12700">
            <a:solidFill>
              <a:srgbClr val="EAF5F4">
                <a:alpha val="0"/>
              </a:srgbClr>
            </a:solidFill>
            <a:prstDash val="solid"/>
          </a:ln>
        </p:spPr>
        <p:txBody>
          <a:bodyPr/>
          <a:p/>
        </p:txBody>
      </p:sp>
      <p:sp>
        <p:nvSpPr>
          <p:cNvPr id="18" name="Text 16"/>
          <p:cNvSpPr/>
          <p:nvPr/>
        </p:nvSpPr>
        <p:spPr>
          <a:xfrm>
            <a:off x="8567928" y="2441448"/>
            <a:ext cx="2651760" cy="320040"/>
          </a:xfrm>
          <a:prstGeom prst="rect">
            <a:avLst/>
          </a:prstGeom>
          <a:noFill/>
          <a:ln/>
        </p:spPr>
        <p:txBody>
          <a:bodyPr wrap="square" lIns="0" tIns="0" rIns="0" bIns="0" rtlCol="0" anchor="ctr">
            <a:normAutofit/>
          </a:bodyPr>
          <a:lstStyle/>
          <a:p>
            <a:pPr algn="l" indent="0" marL="0">
              <a:buNone/>
            </a:pPr>
            <a:r>
              <a:rPr lang="en-US" sz="1400" b="1" dirty="0">
                <a:solidFill>
                  <a:srgbClr val="667687"/>
                </a:solidFill>
                <a:latin typeface="Arial" pitchFamily="34" charset="0"/>
                <a:ea typeface="Aptos" pitchFamily="34" charset="-122"/>
                <a:cs typeface="Aptos" pitchFamily="34" charset="-120"/>
              </a:rPr>
              <a:t>LOOK UP</a:t>
            </a:r>
            <a:endParaRPr lang="en-US" sz="1400" dirty="0"/>
          </a:p>
        </p:txBody>
      </p:sp>
      <p:sp>
        <p:nvSpPr>
          <p:cNvPr id="19" name="Text 17"/>
          <p:cNvSpPr/>
          <p:nvPr/>
        </p:nvSpPr>
        <p:spPr>
          <a:xfrm>
            <a:off x="8549640" y="3136392"/>
            <a:ext cx="2697480" cy="914400"/>
          </a:xfrm>
          <a:prstGeom prst="rect">
            <a:avLst/>
          </a:prstGeom>
          <a:noFill/>
          <a:ln/>
        </p:spPr>
        <p:txBody>
          <a:bodyPr wrap="square" lIns="0" tIns="0" rIns="0" bIns="0" rtlCol="0" anchor="ctr">
            <a:normAutofit/>
          </a:bodyPr>
          <a:lstStyle/>
          <a:p>
            <a:pPr algn="ctr" indent="0" marL="0">
              <a:buNone/>
            </a:pPr>
            <a:r>
              <a:rPr lang="en-US" sz="2700" b="1" dirty="0">
                <a:solidFill>
                  <a:srgbClr val="13243A"/>
                </a:solidFill>
                <a:latin typeface="Arial" pitchFamily="34" charset="0"/>
                <a:ea typeface="Aptos" pitchFamily="34" charset="-122"/>
                <a:cs typeface="Aptos" pitchFamily="34" charset="-120"/>
              </a:rPr>
              <a:t>4.13.3.1</a:t>
            </a:r>
            <a:endParaRPr lang="en-US" sz="2700" dirty="0"/>
          </a:p>
        </p:txBody>
      </p:sp>
      <p:sp>
        <p:nvSpPr>
          <p:cNvPr id="20" name="Text 18"/>
          <p:cNvSpPr/>
          <p:nvPr/>
        </p:nvSpPr>
        <p:spPr>
          <a:xfrm>
            <a:off x="8540496" y="4443984"/>
            <a:ext cx="2706624" cy="557784"/>
          </a:xfrm>
          <a:prstGeom prst="rect">
            <a:avLst/>
          </a:prstGeom>
          <a:noFill/>
          <a:ln/>
        </p:spPr>
        <p:txBody>
          <a:bodyPr wrap="square" lIns="0" tIns="0" rIns="0" bIns="0" rtlCol="0" anchor="ctr">
            <a:normAutofit/>
          </a:bodyPr>
          <a:lstStyle/>
          <a:p>
            <a:pPr algn="ctr" indent="0" marL="0">
              <a:buNone/>
            </a:pPr>
            <a:r>
              <a:rPr lang="en-US" sz="1300" dirty="0">
                <a:solidFill>
                  <a:srgbClr val="117C78"/>
                </a:solidFill>
                <a:latin typeface="Arial" pitchFamily="34" charset="0"/>
                <a:ea typeface="Aptos" pitchFamily="34" charset="-122"/>
                <a:cs typeface="Aptos" pitchFamily="34" charset="-120"/>
              </a:rPr>
              <a:t>AS/NZS 3000</a:t>
            </a:r>
            <a:endParaRPr lang="en-US" sz="1300" dirty="0"/>
          </a:p>
          <a:p>
            <a:pPr algn="ctr" indent="0" marL="0">
              <a:buNone/>
            </a:pPr>
            <a:r>
              <a:rPr lang="en-US" sz="1300" dirty="0">
                <a:solidFill>
                  <a:srgbClr val="117C78"/>
                </a:solidFill>
                <a:latin typeface="Arial" pitchFamily="34" charset="0"/>
                <a:ea typeface="Aptos" pitchFamily="34" charset="-122"/>
                <a:cs typeface="Aptos" pitchFamily="34" charset="-120"/>
              </a:rPr>
              <a:t>2018 + amendments</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08</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WORKBOOK / EXERCISE 1</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When must the motor keep running?</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Read the relevant Wiring Rules clause. Then answer in the workbook.</a:t>
            </a:r>
            <a:endParaRPr lang="en-US" sz="1700" dirty="0"/>
          </a:p>
        </p:txBody>
      </p:sp>
      <p:sp>
        <p:nvSpPr>
          <p:cNvPr id="9" name="Shape 7"/>
          <p:cNvSpPr/>
          <p:nvPr/>
        </p:nvSpPr>
        <p:spPr>
          <a:xfrm>
            <a:off x="621792" y="2057400"/>
            <a:ext cx="7370064" cy="3246120"/>
          </a:xfrm>
          <a:prstGeom prst="roundRect">
            <a:avLst>
              <a:gd name="adj" fmla="val 3944"/>
            </a:avLst>
          </a:prstGeom>
          <a:solidFill>
            <a:srgbClr val="F4F7FA"/>
          </a:solidFill>
          <a:ln w="12700">
            <a:solidFill>
              <a:srgbClr val="F4F7FA">
                <a:alpha val="0"/>
              </a:srgbClr>
            </a:solidFill>
            <a:prstDash val="solid"/>
          </a:ln>
        </p:spPr>
        <p:txBody>
          <a:bodyPr/>
          <a:p/>
        </p:txBody>
      </p:sp>
      <p:sp>
        <p:nvSpPr>
          <p:cNvPr id="10" name="Text 8"/>
          <p:cNvSpPr/>
          <p:nvPr/>
        </p:nvSpPr>
        <p:spPr>
          <a:xfrm>
            <a:off x="905256" y="2276856"/>
            <a:ext cx="6492240" cy="274320"/>
          </a:xfrm>
          <a:prstGeom prst="rect">
            <a:avLst/>
          </a:prstGeom>
          <a:noFill/>
          <a:ln/>
        </p:spPr>
        <p:txBody>
          <a:bodyPr wrap="square" lIns="0" tIns="0" rIns="0" bIns="0" rtlCol="0" anchor="ctr">
            <a:normAutofit/>
          </a:bodyPr>
          <a:lstStyle/>
          <a:p>
            <a:pPr algn="l" indent="0" marL="0">
              <a:buNone/>
            </a:pPr>
            <a:r>
              <a:rPr lang="en-US" sz="1200" b="1" dirty="0">
                <a:solidFill>
                  <a:srgbClr val="117C78"/>
                </a:solidFill>
                <a:latin typeface="Arial" pitchFamily="34" charset="0"/>
                <a:ea typeface="Aptos" pitchFamily="34" charset="-122"/>
                <a:cs typeface="Aptos" pitchFamily="34" charset="-120"/>
              </a:rPr>
              <a:t>DISCUSS → THEN RECORD</a:t>
            </a:r>
            <a:endParaRPr lang="en-US" sz="1200" dirty="0"/>
          </a:p>
        </p:txBody>
      </p:sp>
      <p:sp>
        <p:nvSpPr>
          <p:cNvPr id="11" name="Shape 9"/>
          <p:cNvSpPr/>
          <p:nvPr/>
        </p:nvSpPr>
        <p:spPr>
          <a:xfrm>
            <a:off x="914400" y="2816352"/>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2" name="Text 10"/>
          <p:cNvSpPr/>
          <p:nvPr/>
        </p:nvSpPr>
        <p:spPr>
          <a:xfrm>
            <a:off x="1298448" y="2642616"/>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Could switching off create a greater hazard?</a:t>
            </a:r>
            <a:endParaRPr lang="en-US" sz="1900" dirty="0"/>
          </a:p>
        </p:txBody>
      </p:sp>
      <p:sp>
        <p:nvSpPr>
          <p:cNvPr id="13" name="Shape 11"/>
          <p:cNvSpPr/>
          <p:nvPr/>
        </p:nvSpPr>
        <p:spPr>
          <a:xfrm>
            <a:off x="914400" y="3538728"/>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4" name="Text 12"/>
          <p:cNvSpPr/>
          <p:nvPr/>
        </p:nvSpPr>
        <p:spPr>
          <a:xfrm>
            <a:off x="1298448" y="3364992"/>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What special exception applies to certain submersible pumps?</a:t>
            </a:r>
            <a:endParaRPr lang="en-US" sz="1900" dirty="0"/>
          </a:p>
        </p:txBody>
      </p:sp>
      <p:sp>
        <p:nvSpPr>
          <p:cNvPr id="15" name="Shape 13"/>
          <p:cNvSpPr/>
          <p:nvPr/>
        </p:nvSpPr>
        <p:spPr>
          <a:xfrm>
            <a:off x="914400" y="4261104"/>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6" name="Text 14"/>
          <p:cNvSpPr/>
          <p:nvPr/>
        </p:nvSpPr>
        <p:spPr>
          <a:xfrm>
            <a:off x="1298448" y="4087368"/>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Why are safety services treated differently?</a:t>
            </a:r>
            <a:endParaRPr lang="en-US" sz="1900" dirty="0"/>
          </a:p>
        </p:txBody>
      </p:sp>
      <p:sp>
        <p:nvSpPr>
          <p:cNvPr id="17" name="Shape 15"/>
          <p:cNvSpPr/>
          <p:nvPr/>
        </p:nvSpPr>
        <p:spPr>
          <a:xfrm>
            <a:off x="8293608" y="2057400"/>
            <a:ext cx="3227832" cy="3246120"/>
          </a:xfrm>
          <a:prstGeom prst="roundRect">
            <a:avLst>
              <a:gd name="adj" fmla="val 3966"/>
            </a:avLst>
          </a:prstGeom>
          <a:solidFill>
            <a:srgbClr val="EAF5F4"/>
          </a:solidFill>
          <a:ln w="12700">
            <a:solidFill>
              <a:srgbClr val="EAF5F4">
                <a:alpha val="0"/>
              </a:srgbClr>
            </a:solidFill>
            <a:prstDash val="solid"/>
          </a:ln>
        </p:spPr>
        <p:txBody>
          <a:bodyPr/>
          <a:p/>
        </p:txBody>
      </p:sp>
      <p:sp>
        <p:nvSpPr>
          <p:cNvPr id="18" name="Text 16"/>
          <p:cNvSpPr/>
          <p:nvPr/>
        </p:nvSpPr>
        <p:spPr>
          <a:xfrm>
            <a:off x="8567928" y="2441448"/>
            <a:ext cx="2651760" cy="320040"/>
          </a:xfrm>
          <a:prstGeom prst="rect">
            <a:avLst/>
          </a:prstGeom>
          <a:noFill/>
          <a:ln/>
        </p:spPr>
        <p:txBody>
          <a:bodyPr wrap="square" lIns="0" tIns="0" rIns="0" bIns="0" rtlCol="0" anchor="ctr">
            <a:normAutofit/>
          </a:bodyPr>
          <a:lstStyle/>
          <a:p>
            <a:pPr algn="l" indent="0" marL="0">
              <a:buNone/>
            </a:pPr>
            <a:r>
              <a:rPr lang="en-US" sz="1400" b="1" dirty="0">
                <a:solidFill>
                  <a:srgbClr val="667687"/>
                </a:solidFill>
                <a:latin typeface="Arial" pitchFamily="34" charset="0"/>
                <a:ea typeface="Aptos" pitchFamily="34" charset="-122"/>
                <a:cs typeface="Aptos" pitchFamily="34" charset="-120"/>
              </a:rPr>
              <a:t>LOOK UP</a:t>
            </a:r>
            <a:endParaRPr lang="en-US" sz="1400" dirty="0"/>
          </a:p>
        </p:txBody>
      </p:sp>
      <p:sp>
        <p:nvSpPr>
          <p:cNvPr id="19" name="Text 17"/>
          <p:cNvSpPr/>
          <p:nvPr/>
        </p:nvSpPr>
        <p:spPr>
          <a:xfrm>
            <a:off x="8549640" y="3136392"/>
            <a:ext cx="2697480" cy="914400"/>
          </a:xfrm>
          <a:prstGeom prst="rect">
            <a:avLst/>
          </a:prstGeom>
          <a:noFill/>
          <a:ln/>
        </p:spPr>
        <p:txBody>
          <a:bodyPr wrap="square" lIns="0" tIns="0" rIns="0" bIns="0" rtlCol="0" anchor="ctr">
            <a:normAutofit/>
          </a:bodyPr>
          <a:lstStyle/>
          <a:p>
            <a:pPr algn="ctr" indent="0" marL="0">
              <a:buNone/>
            </a:pPr>
            <a:r>
              <a:rPr lang="en-US" sz="2700" b="1" dirty="0">
                <a:solidFill>
                  <a:srgbClr val="13243A"/>
                </a:solidFill>
                <a:latin typeface="Arial" pitchFamily="34" charset="0"/>
                <a:ea typeface="Aptos" pitchFamily="34" charset="-122"/>
                <a:cs typeface="Aptos" pitchFamily="34" charset="-120"/>
              </a:rPr>
              <a:t>4.13.3.2</a:t>
            </a:r>
            <a:endParaRPr lang="en-US" sz="2700" dirty="0"/>
          </a:p>
        </p:txBody>
      </p:sp>
      <p:sp>
        <p:nvSpPr>
          <p:cNvPr id="20" name="Text 18"/>
          <p:cNvSpPr/>
          <p:nvPr/>
        </p:nvSpPr>
        <p:spPr>
          <a:xfrm>
            <a:off x="8540496" y="4443984"/>
            <a:ext cx="2706624" cy="557784"/>
          </a:xfrm>
          <a:prstGeom prst="rect">
            <a:avLst/>
          </a:prstGeom>
          <a:noFill/>
          <a:ln/>
        </p:spPr>
        <p:txBody>
          <a:bodyPr wrap="square" lIns="0" tIns="0" rIns="0" bIns="0" rtlCol="0" anchor="ctr">
            <a:normAutofit/>
          </a:bodyPr>
          <a:lstStyle/>
          <a:p>
            <a:pPr algn="ctr" indent="0" marL="0">
              <a:buNone/>
            </a:pPr>
            <a:r>
              <a:rPr lang="en-US" sz="1300" dirty="0">
                <a:solidFill>
                  <a:srgbClr val="117C78"/>
                </a:solidFill>
                <a:latin typeface="Arial" pitchFamily="34" charset="0"/>
                <a:ea typeface="Aptos" pitchFamily="34" charset="-122"/>
                <a:cs typeface="Aptos" pitchFamily="34" charset="-120"/>
              </a:rPr>
              <a:t>AS/NZS 3000</a:t>
            </a:r>
            <a:endParaRPr lang="en-US" sz="1300" dirty="0"/>
          </a:p>
          <a:p>
            <a:pPr algn="ctr" indent="0" marL="0">
              <a:buNone/>
            </a:pPr>
            <a:r>
              <a:rPr lang="en-US" sz="1300" dirty="0">
                <a:solidFill>
                  <a:srgbClr val="117C78"/>
                </a:solidFill>
                <a:latin typeface="Arial" pitchFamily="34" charset="0"/>
                <a:ea typeface="Aptos" pitchFamily="34" charset="-122"/>
                <a:cs typeface="Aptos" pitchFamily="34" charset="-120"/>
              </a:rPr>
              <a:t>2018 + amendments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09</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WORKBOOK / EXERCISE 1</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How must overtemperature devices work?</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Read the relevant Wiring Rules clause. Then answer in the workbook.</a:t>
            </a:r>
            <a:endParaRPr lang="en-US" sz="1700" dirty="0"/>
          </a:p>
        </p:txBody>
      </p:sp>
      <p:sp>
        <p:nvSpPr>
          <p:cNvPr id="9" name="Shape 7"/>
          <p:cNvSpPr/>
          <p:nvPr/>
        </p:nvSpPr>
        <p:spPr>
          <a:xfrm>
            <a:off x="621792" y="2057400"/>
            <a:ext cx="7370064" cy="3246120"/>
          </a:xfrm>
          <a:prstGeom prst="roundRect">
            <a:avLst>
              <a:gd name="adj" fmla="val 3944"/>
            </a:avLst>
          </a:prstGeom>
          <a:solidFill>
            <a:srgbClr val="F4F7FA"/>
          </a:solidFill>
          <a:ln w="12700">
            <a:solidFill>
              <a:srgbClr val="F4F7FA">
                <a:alpha val="0"/>
              </a:srgbClr>
            </a:solidFill>
            <a:prstDash val="solid"/>
          </a:ln>
        </p:spPr>
        <p:txBody>
          <a:bodyPr/>
          <a:p/>
        </p:txBody>
      </p:sp>
      <p:sp>
        <p:nvSpPr>
          <p:cNvPr id="10" name="Text 8"/>
          <p:cNvSpPr/>
          <p:nvPr/>
        </p:nvSpPr>
        <p:spPr>
          <a:xfrm>
            <a:off x="905256" y="2276856"/>
            <a:ext cx="6492240" cy="274320"/>
          </a:xfrm>
          <a:prstGeom prst="rect">
            <a:avLst/>
          </a:prstGeom>
          <a:noFill/>
          <a:ln/>
        </p:spPr>
        <p:txBody>
          <a:bodyPr wrap="square" lIns="0" tIns="0" rIns="0" bIns="0" rtlCol="0" anchor="ctr">
            <a:normAutofit/>
          </a:bodyPr>
          <a:lstStyle/>
          <a:p>
            <a:pPr algn="l" indent="0" marL="0">
              <a:buNone/>
            </a:pPr>
            <a:r>
              <a:rPr lang="en-US" sz="1200" b="1" dirty="0">
                <a:solidFill>
                  <a:srgbClr val="117C78"/>
                </a:solidFill>
                <a:latin typeface="Arial" pitchFamily="34" charset="0"/>
                <a:ea typeface="Aptos" pitchFamily="34" charset="-122"/>
                <a:cs typeface="Aptos" pitchFamily="34" charset="-120"/>
              </a:rPr>
              <a:t>DISCUSS → THEN RECORD</a:t>
            </a:r>
            <a:endParaRPr lang="en-US" sz="1200" dirty="0"/>
          </a:p>
        </p:txBody>
      </p:sp>
      <p:sp>
        <p:nvSpPr>
          <p:cNvPr id="11" name="Shape 9"/>
          <p:cNvSpPr/>
          <p:nvPr/>
        </p:nvSpPr>
        <p:spPr>
          <a:xfrm>
            <a:off x="914400" y="2816352"/>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2" name="Text 10"/>
          <p:cNvSpPr/>
          <p:nvPr/>
        </p:nvSpPr>
        <p:spPr>
          <a:xfrm>
            <a:off x="1298448" y="2642616"/>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Which device technologies are acceptable?</a:t>
            </a:r>
            <a:endParaRPr lang="en-US" sz="1900" dirty="0"/>
          </a:p>
        </p:txBody>
      </p:sp>
      <p:sp>
        <p:nvSpPr>
          <p:cNvPr id="13" name="Shape 11"/>
          <p:cNvSpPr/>
          <p:nvPr/>
        </p:nvSpPr>
        <p:spPr>
          <a:xfrm>
            <a:off x="914400" y="3538728"/>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4" name="Text 12"/>
          <p:cNvSpPr/>
          <p:nvPr/>
        </p:nvSpPr>
        <p:spPr>
          <a:xfrm>
            <a:off x="1298448" y="3364992"/>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How many conductors must the device disconnect?</a:t>
            </a:r>
            <a:endParaRPr lang="en-US" sz="1900" dirty="0"/>
          </a:p>
        </p:txBody>
      </p:sp>
      <p:sp>
        <p:nvSpPr>
          <p:cNvPr id="15" name="Shape 13"/>
          <p:cNvSpPr/>
          <p:nvPr/>
        </p:nvSpPr>
        <p:spPr>
          <a:xfrm>
            <a:off x="914400" y="4261104"/>
            <a:ext cx="182880" cy="182880"/>
          </a:xfrm>
          <a:prstGeom prst="roundRect">
            <a:avLst>
              <a:gd name="adj" fmla="val 50000"/>
            </a:avLst>
          </a:prstGeom>
          <a:solidFill>
            <a:srgbClr val="117C78"/>
          </a:solidFill>
          <a:ln w="12700">
            <a:solidFill>
              <a:srgbClr val="117C78">
                <a:alpha val="0"/>
              </a:srgbClr>
            </a:solidFill>
            <a:prstDash val="solid"/>
          </a:ln>
        </p:spPr>
        <p:txBody>
          <a:bodyPr/>
          <a:p/>
        </p:txBody>
      </p:sp>
      <p:sp>
        <p:nvSpPr>
          <p:cNvPr id="16" name="Text 14"/>
          <p:cNvSpPr/>
          <p:nvPr/>
        </p:nvSpPr>
        <p:spPr>
          <a:xfrm>
            <a:off x="1298448" y="4087368"/>
            <a:ext cx="6291072" cy="56692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What about automatic reset on unattended motors?</a:t>
            </a:r>
            <a:endParaRPr lang="en-US" sz="1900" dirty="0"/>
          </a:p>
        </p:txBody>
      </p:sp>
      <p:sp>
        <p:nvSpPr>
          <p:cNvPr id="17" name="Shape 15"/>
          <p:cNvSpPr/>
          <p:nvPr/>
        </p:nvSpPr>
        <p:spPr>
          <a:xfrm>
            <a:off x="8293608" y="2057400"/>
            <a:ext cx="3227832" cy="3246120"/>
          </a:xfrm>
          <a:prstGeom prst="roundRect">
            <a:avLst>
              <a:gd name="adj" fmla="val 3966"/>
            </a:avLst>
          </a:prstGeom>
          <a:solidFill>
            <a:srgbClr val="EAF5F4"/>
          </a:solidFill>
          <a:ln w="12700">
            <a:solidFill>
              <a:srgbClr val="EAF5F4">
                <a:alpha val="0"/>
              </a:srgbClr>
            </a:solidFill>
            <a:prstDash val="solid"/>
          </a:ln>
        </p:spPr>
        <p:txBody>
          <a:bodyPr/>
          <a:p/>
        </p:txBody>
      </p:sp>
      <p:sp>
        <p:nvSpPr>
          <p:cNvPr id="18" name="Text 16"/>
          <p:cNvSpPr/>
          <p:nvPr/>
        </p:nvSpPr>
        <p:spPr>
          <a:xfrm>
            <a:off x="8567928" y="2441448"/>
            <a:ext cx="2651760" cy="320040"/>
          </a:xfrm>
          <a:prstGeom prst="rect">
            <a:avLst/>
          </a:prstGeom>
          <a:noFill/>
          <a:ln/>
        </p:spPr>
        <p:txBody>
          <a:bodyPr wrap="square" lIns="0" tIns="0" rIns="0" bIns="0" rtlCol="0" anchor="ctr">
            <a:normAutofit/>
          </a:bodyPr>
          <a:lstStyle/>
          <a:p>
            <a:pPr algn="l" indent="0" marL="0">
              <a:buNone/>
            </a:pPr>
            <a:r>
              <a:rPr lang="en-US" sz="1400" b="1" dirty="0">
                <a:solidFill>
                  <a:srgbClr val="667687"/>
                </a:solidFill>
                <a:latin typeface="Arial" pitchFamily="34" charset="0"/>
                <a:ea typeface="Aptos" pitchFamily="34" charset="-122"/>
                <a:cs typeface="Aptos" pitchFamily="34" charset="-120"/>
              </a:rPr>
              <a:t>LOOK UP</a:t>
            </a:r>
            <a:endParaRPr lang="en-US" sz="1400" dirty="0"/>
          </a:p>
        </p:txBody>
      </p:sp>
      <p:sp>
        <p:nvSpPr>
          <p:cNvPr id="19" name="Text 17"/>
          <p:cNvSpPr/>
          <p:nvPr/>
        </p:nvSpPr>
        <p:spPr>
          <a:xfrm>
            <a:off x="8549640" y="3136392"/>
            <a:ext cx="2697480" cy="914400"/>
          </a:xfrm>
          <a:prstGeom prst="rect">
            <a:avLst/>
          </a:prstGeom>
          <a:noFill/>
          <a:ln/>
        </p:spPr>
        <p:txBody>
          <a:bodyPr wrap="square" lIns="0" tIns="0" rIns="0" bIns="0" rtlCol="0" anchor="ctr">
            <a:normAutofit/>
          </a:bodyPr>
          <a:lstStyle/>
          <a:p>
            <a:pPr algn="ctr" indent="0" marL="0">
              <a:buNone/>
            </a:pPr>
            <a:r>
              <a:rPr lang="en-US" sz="2700" b="1" dirty="0">
                <a:solidFill>
                  <a:srgbClr val="13243A"/>
                </a:solidFill>
                <a:latin typeface="Arial" pitchFamily="34" charset="0"/>
                <a:ea typeface="Aptos" pitchFamily="34" charset="-122"/>
                <a:cs typeface="Aptos" pitchFamily="34" charset="-120"/>
              </a:rPr>
              <a:t>4.13.3.3</a:t>
            </a:r>
            <a:endParaRPr lang="en-US" sz="2700" dirty="0"/>
          </a:p>
        </p:txBody>
      </p:sp>
      <p:sp>
        <p:nvSpPr>
          <p:cNvPr id="20" name="Text 18"/>
          <p:cNvSpPr/>
          <p:nvPr/>
        </p:nvSpPr>
        <p:spPr>
          <a:xfrm>
            <a:off x="8540496" y="4443984"/>
            <a:ext cx="2706624" cy="557784"/>
          </a:xfrm>
          <a:prstGeom prst="rect">
            <a:avLst/>
          </a:prstGeom>
          <a:noFill/>
          <a:ln/>
        </p:spPr>
        <p:txBody>
          <a:bodyPr wrap="square" lIns="0" tIns="0" rIns="0" bIns="0" rtlCol="0" anchor="ctr">
            <a:normAutofit/>
          </a:bodyPr>
          <a:lstStyle/>
          <a:p>
            <a:pPr algn="ctr" indent="0" marL="0">
              <a:buNone/>
            </a:pPr>
            <a:r>
              <a:rPr lang="en-US" sz="1300" dirty="0">
                <a:solidFill>
                  <a:srgbClr val="117C78"/>
                </a:solidFill>
                <a:latin typeface="Arial" pitchFamily="34" charset="0"/>
                <a:ea typeface="Aptos" pitchFamily="34" charset="-122"/>
                <a:cs typeface="Aptos" pitchFamily="34" charset="-120"/>
              </a:rPr>
              <a:t>AS/NZS 3000</a:t>
            </a:r>
            <a:endParaRPr lang="en-US" sz="1300" dirty="0"/>
          </a:p>
          <a:p>
            <a:pPr algn="ctr" indent="0" marL="0">
              <a:buNone/>
            </a:pPr>
            <a:r>
              <a:rPr lang="en-US" sz="1300" dirty="0">
                <a:solidFill>
                  <a:srgbClr val="117C78"/>
                </a:solidFill>
                <a:latin typeface="Arial" pitchFamily="34" charset="0"/>
                <a:ea typeface="Aptos" pitchFamily="34" charset="-122"/>
                <a:cs typeface="Aptos" pitchFamily="34" charset="-120"/>
              </a:rPr>
              <a:t>2018 + amendments</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10</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B54C48"/>
                </a:solidFill>
                <a:latin typeface="Arial" pitchFamily="34" charset="0"/>
                <a:ea typeface="Aptos" pitchFamily="34" charset="-122"/>
                <a:cs typeface="Aptos" pitchFamily="34" charset="-120"/>
              </a:rPr>
              <a:t>WORKBOOK / EXERCISE 1</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Fire pump: the protection objective changes</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Fire service must work in an emergency—even when conditions are abnormal.</a:t>
            </a:r>
            <a:endParaRPr lang="en-US" sz="1700" dirty="0"/>
          </a:p>
        </p:txBody>
      </p:sp>
      <p:sp>
        <p:nvSpPr>
          <p:cNvPr id="9" name="Shape 7"/>
          <p:cNvSpPr/>
          <p:nvPr/>
        </p:nvSpPr>
        <p:spPr>
          <a:xfrm>
            <a:off x="722376" y="2240280"/>
            <a:ext cx="5193792" cy="2935224"/>
          </a:xfrm>
          <a:prstGeom prst="roundRect">
            <a:avLst>
              <a:gd name="adj" fmla="val 4361"/>
            </a:avLst>
          </a:prstGeom>
          <a:solidFill>
            <a:srgbClr val="EAF5F4"/>
          </a:solidFill>
          <a:ln w="12700">
            <a:solidFill>
              <a:srgbClr val="EAF5F4">
                <a:alpha val="0"/>
              </a:srgbClr>
            </a:solidFill>
            <a:prstDash val="solid"/>
          </a:ln>
        </p:spPr>
        <p:txBody>
          <a:bodyPr/>
          <a:p/>
        </p:txBody>
      </p:sp>
      <p:sp>
        <p:nvSpPr>
          <p:cNvPr id="10" name="Shape 8"/>
          <p:cNvSpPr/>
          <p:nvPr/>
        </p:nvSpPr>
        <p:spPr>
          <a:xfrm>
            <a:off x="722376" y="2240280"/>
            <a:ext cx="68580" cy="2935224"/>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41832" y="2404872"/>
            <a:ext cx="4791456"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Ordinary motor</a:t>
            </a:r>
            <a:endParaRPr lang="en-US" sz="1900" dirty="0"/>
          </a:p>
        </p:txBody>
      </p:sp>
      <p:sp>
        <p:nvSpPr>
          <p:cNvPr id="12" name="Text 10"/>
          <p:cNvSpPr/>
          <p:nvPr/>
        </p:nvSpPr>
        <p:spPr>
          <a:xfrm>
            <a:off x="941832" y="2962656"/>
            <a:ext cx="4773168" cy="207568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Avoid overheating, damage and unsafe restarting.</a:t>
            </a:r>
            <a:endParaRPr lang="en-US" sz="1600" dirty="0"/>
          </a:p>
        </p:txBody>
      </p:sp>
      <p:sp>
        <p:nvSpPr>
          <p:cNvPr id="13" name="Shape 11"/>
          <p:cNvSpPr/>
          <p:nvPr/>
        </p:nvSpPr>
        <p:spPr>
          <a:xfrm>
            <a:off x="6263640" y="2240280"/>
            <a:ext cx="5193792" cy="2935224"/>
          </a:xfrm>
          <a:prstGeom prst="roundRect">
            <a:avLst>
              <a:gd name="adj" fmla="val 4361"/>
            </a:avLst>
          </a:prstGeom>
          <a:solidFill>
            <a:srgbClr val="FCEDEC"/>
          </a:solidFill>
          <a:ln w="12700">
            <a:solidFill>
              <a:srgbClr val="FCEDEC">
                <a:alpha val="0"/>
              </a:srgbClr>
            </a:solidFill>
            <a:prstDash val="solid"/>
          </a:ln>
        </p:spPr>
        <p:txBody>
          <a:bodyPr/>
          <a:p/>
        </p:txBody>
      </p:sp>
      <p:sp>
        <p:nvSpPr>
          <p:cNvPr id="14" name="Shape 12"/>
          <p:cNvSpPr/>
          <p:nvPr/>
        </p:nvSpPr>
        <p:spPr>
          <a:xfrm>
            <a:off x="6263640" y="2240280"/>
            <a:ext cx="68580" cy="2935224"/>
          </a:xfrm>
          <a:prstGeom prst="rect">
            <a:avLst/>
          </a:prstGeom>
          <a:solidFill>
            <a:srgbClr val="B54C48"/>
          </a:solidFill>
          <a:ln w="12700">
            <a:solidFill>
              <a:srgbClr val="B54C48">
                <a:alpha val="0"/>
              </a:srgbClr>
            </a:solidFill>
            <a:prstDash val="solid"/>
          </a:ln>
        </p:spPr>
        <p:txBody>
          <a:bodyPr/>
          <a:p/>
        </p:txBody>
      </p:sp>
      <p:sp>
        <p:nvSpPr>
          <p:cNvPr id="15" name="Text 13"/>
          <p:cNvSpPr/>
          <p:nvPr/>
        </p:nvSpPr>
        <p:spPr>
          <a:xfrm>
            <a:off x="6483096" y="2404872"/>
            <a:ext cx="4791456"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Fire-pump motor</a:t>
            </a:r>
            <a:endParaRPr lang="en-US" sz="1900" dirty="0"/>
          </a:p>
        </p:txBody>
      </p:sp>
      <p:sp>
        <p:nvSpPr>
          <p:cNvPr id="16" name="Text 14"/>
          <p:cNvSpPr/>
          <p:nvPr/>
        </p:nvSpPr>
        <p:spPr>
          <a:xfrm>
            <a:off x="6483096" y="2962656"/>
            <a:ext cx="4773168" cy="207568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Give critical operation priority; apply the special fire-pump rules.</a:t>
            </a:r>
            <a:endParaRPr lang="en-US" sz="1600" dirty="0"/>
          </a:p>
        </p:txBody>
      </p:sp>
      <p:sp>
        <p:nvSpPr>
          <p:cNvPr id="17" name="Text 15"/>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Read 7.2.5.6.2 and 7.2.5.6.3 before writing workbook answers.</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11</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PROTECTION STRATEGY</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Locate the fault — choose the response</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Where should protection be installed, and what does it actually disconnect?</a:t>
            </a:r>
            <a:endParaRPr lang="en-US" sz="1700" dirty="0"/>
          </a:p>
        </p:txBody>
      </p:sp>
      <p:sp>
        <p:nvSpPr>
          <p:cNvPr id="9" name="Shape 7"/>
          <p:cNvSpPr/>
          <p:nvPr/>
        </p:nvSpPr>
        <p:spPr>
          <a:xfrm>
            <a:off x="749808" y="2697480"/>
            <a:ext cx="2267712" cy="1097280"/>
          </a:xfrm>
          <a:prstGeom prst="roundRect">
            <a:avLst>
              <a:gd name="adj" fmla="val 8333"/>
            </a:avLst>
          </a:prstGeom>
          <a:solidFill>
            <a:srgbClr val="B54C48"/>
          </a:solidFill>
          <a:ln w="12700">
            <a:solidFill>
              <a:srgbClr val="B54C48">
                <a:alpha val="0"/>
              </a:srgbClr>
            </a:solidFill>
            <a:prstDash val="solid"/>
          </a:ln>
        </p:spPr>
        <p:txBody>
          <a:bodyPr/>
          <a:p/>
        </p:txBody>
      </p:sp>
      <p:sp>
        <p:nvSpPr>
          <p:cNvPr id="10" name="Text 8"/>
          <p:cNvSpPr/>
          <p:nvPr/>
        </p:nvSpPr>
        <p:spPr>
          <a:xfrm>
            <a:off x="859536" y="2916936"/>
            <a:ext cx="2048256" cy="658368"/>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rial" pitchFamily="34" charset="0"/>
                <a:ea typeface="Aptos" pitchFamily="34" charset="-122"/>
                <a:cs typeface="Aptos" pitchFamily="34" charset="-120"/>
              </a:rPr>
              <a:t>SHORT-CIRCUIT</a:t>
            </a:r>
            <a:endParaRPr lang="en-US" sz="1700" dirty="0"/>
          </a:p>
          <a:p>
            <a:pPr algn="ctr" indent="0" marL="0">
              <a:buNone/>
            </a:pPr>
            <a:r>
              <a:rPr lang="en-US" sz="1700" b="1" dirty="0">
                <a:solidFill>
                  <a:srgbClr val="FFFFFF"/>
                </a:solidFill>
                <a:latin typeface="Arial" pitchFamily="34" charset="0"/>
                <a:ea typeface="Aptos" pitchFamily="34" charset="-122"/>
                <a:cs typeface="Aptos" pitchFamily="34" charset="-120"/>
              </a:rPr>
              <a:t>DEVICE</a:t>
            </a:r>
            <a:endParaRPr lang="en-US" sz="1700" dirty="0"/>
          </a:p>
        </p:txBody>
      </p:sp>
      <p:sp>
        <p:nvSpPr>
          <p:cNvPr id="11" name="Text 9"/>
          <p:cNvSpPr/>
          <p:nvPr/>
        </p:nvSpPr>
        <p:spPr>
          <a:xfrm>
            <a:off x="3072384" y="3008376"/>
            <a:ext cx="502920" cy="393192"/>
          </a:xfrm>
          <a:prstGeom prst="rect">
            <a:avLst/>
          </a:prstGeom>
          <a:noFill/>
          <a:ln/>
        </p:spPr>
        <p:txBody>
          <a:bodyPr wrap="square" lIns="0" tIns="0" rIns="0" bIns="0" rtlCol="0" anchor="ctr">
            <a:normAutofit/>
          </a:bodyPr>
          <a:lstStyle/>
          <a:p>
            <a:pPr algn="ctr" indent="0" marL="0">
              <a:buNone/>
            </a:pPr>
            <a:r>
              <a:rPr lang="en-US" sz="2300" dirty="0">
                <a:solidFill>
                  <a:srgbClr val="667687"/>
                </a:solidFill>
                <a:latin typeface="Arial" pitchFamily="34" charset="0"/>
                <a:ea typeface="Aptos" pitchFamily="34" charset="-122"/>
                <a:cs typeface="Aptos" pitchFamily="34" charset="-120"/>
              </a:rPr>
              <a:t>→</a:t>
            </a:r>
            <a:endParaRPr lang="en-US" sz="2300" dirty="0"/>
          </a:p>
        </p:txBody>
      </p:sp>
      <p:sp>
        <p:nvSpPr>
          <p:cNvPr id="12" name="Shape 10"/>
          <p:cNvSpPr/>
          <p:nvPr/>
        </p:nvSpPr>
        <p:spPr>
          <a:xfrm>
            <a:off x="3648456" y="2697480"/>
            <a:ext cx="2267712" cy="1097280"/>
          </a:xfrm>
          <a:prstGeom prst="roundRect">
            <a:avLst>
              <a:gd name="adj" fmla="val 8333"/>
            </a:avLst>
          </a:prstGeom>
          <a:solidFill>
            <a:srgbClr val="3473A7"/>
          </a:solidFill>
          <a:ln w="12700">
            <a:solidFill>
              <a:srgbClr val="3473A7">
                <a:alpha val="0"/>
              </a:srgbClr>
            </a:solidFill>
            <a:prstDash val="solid"/>
          </a:ln>
        </p:spPr>
        <p:txBody>
          <a:bodyPr/>
          <a:p/>
        </p:txBody>
      </p:sp>
      <p:sp>
        <p:nvSpPr>
          <p:cNvPr id="13" name="Text 11"/>
          <p:cNvSpPr/>
          <p:nvPr/>
        </p:nvSpPr>
        <p:spPr>
          <a:xfrm>
            <a:off x="3758184" y="2916936"/>
            <a:ext cx="2048256" cy="658368"/>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rial" pitchFamily="34" charset="0"/>
                <a:ea typeface="Aptos" pitchFamily="34" charset="-122"/>
                <a:cs typeface="Aptos" pitchFamily="34" charset="-120"/>
              </a:rPr>
              <a:t>CONTACTOR</a:t>
            </a:r>
            <a:endParaRPr lang="en-US" sz="1700" dirty="0"/>
          </a:p>
        </p:txBody>
      </p:sp>
      <p:sp>
        <p:nvSpPr>
          <p:cNvPr id="14" name="Text 12"/>
          <p:cNvSpPr/>
          <p:nvPr/>
        </p:nvSpPr>
        <p:spPr>
          <a:xfrm>
            <a:off x="5971032" y="3008376"/>
            <a:ext cx="502920" cy="393192"/>
          </a:xfrm>
          <a:prstGeom prst="rect">
            <a:avLst/>
          </a:prstGeom>
          <a:noFill/>
          <a:ln/>
        </p:spPr>
        <p:txBody>
          <a:bodyPr wrap="square" lIns="0" tIns="0" rIns="0" bIns="0" rtlCol="0" anchor="ctr">
            <a:normAutofit/>
          </a:bodyPr>
          <a:lstStyle/>
          <a:p>
            <a:pPr algn="ctr" indent="0" marL="0">
              <a:buNone/>
            </a:pPr>
            <a:r>
              <a:rPr lang="en-US" sz="2300" dirty="0">
                <a:solidFill>
                  <a:srgbClr val="667687"/>
                </a:solidFill>
                <a:latin typeface="Arial" pitchFamily="34" charset="0"/>
                <a:ea typeface="Aptos" pitchFamily="34" charset="-122"/>
                <a:cs typeface="Aptos" pitchFamily="34" charset="-120"/>
              </a:rPr>
              <a:t>→</a:t>
            </a:r>
            <a:endParaRPr lang="en-US" sz="2300" dirty="0"/>
          </a:p>
        </p:txBody>
      </p:sp>
      <p:sp>
        <p:nvSpPr>
          <p:cNvPr id="15" name="Shape 13"/>
          <p:cNvSpPr/>
          <p:nvPr/>
        </p:nvSpPr>
        <p:spPr>
          <a:xfrm>
            <a:off x="6547104" y="2697480"/>
            <a:ext cx="2267712" cy="1097280"/>
          </a:xfrm>
          <a:prstGeom prst="roundRect">
            <a:avLst>
              <a:gd name="adj" fmla="val 8333"/>
            </a:avLst>
          </a:prstGeom>
          <a:solidFill>
            <a:srgbClr val="117C78"/>
          </a:solidFill>
          <a:ln w="12700">
            <a:solidFill>
              <a:srgbClr val="117C78">
                <a:alpha val="0"/>
              </a:srgbClr>
            </a:solidFill>
            <a:prstDash val="solid"/>
          </a:ln>
        </p:spPr>
        <p:txBody>
          <a:bodyPr/>
          <a:p/>
        </p:txBody>
      </p:sp>
      <p:sp>
        <p:nvSpPr>
          <p:cNvPr id="16" name="Text 14"/>
          <p:cNvSpPr/>
          <p:nvPr/>
        </p:nvSpPr>
        <p:spPr>
          <a:xfrm>
            <a:off x="6656832" y="2916936"/>
            <a:ext cx="2048256" cy="658368"/>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rial" pitchFamily="34" charset="0"/>
                <a:ea typeface="Aptos" pitchFamily="34" charset="-122"/>
                <a:cs typeface="Aptos" pitchFamily="34" charset="-120"/>
              </a:rPr>
              <a:t>OVERLOAD</a:t>
            </a:r>
            <a:endParaRPr lang="en-US" sz="1700" dirty="0"/>
          </a:p>
          <a:p>
            <a:pPr algn="ctr" indent="0" marL="0">
              <a:buNone/>
            </a:pPr>
            <a:r>
              <a:rPr lang="en-US" sz="1700" b="1" dirty="0">
                <a:solidFill>
                  <a:srgbClr val="FFFFFF"/>
                </a:solidFill>
                <a:latin typeface="Arial" pitchFamily="34" charset="0"/>
                <a:ea typeface="Aptos" pitchFamily="34" charset="-122"/>
                <a:cs typeface="Aptos" pitchFamily="34" charset="-120"/>
              </a:rPr>
              <a:t>SENSORS</a:t>
            </a:r>
            <a:endParaRPr lang="en-US" sz="1700" dirty="0"/>
          </a:p>
        </p:txBody>
      </p:sp>
      <p:sp>
        <p:nvSpPr>
          <p:cNvPr id="17" name="Text 15"/>
          <p:cNvSpPr/>
          <p:nvPr/>
        </p:nvSpPr>
        <p:spPr>
          <a:xfrm>
            <a:off x="8869680" y="3008376"/>
            <a:ext cx="502920" cy="393192"/>
          </a:xfrm>
          <a:prstGeom prst="rect">
            <a:avLst/>
          </a:prstGeom>
          <a:noFill/>
          <a:ln/>
        </p:spPr>
        <p:txBody>
          <a:bodyPr wrap="square" lIns="0" tIns="0" rIns="0" bIns="0" rtlCol="0" anchor="ctr">
            <a:normAutofit/>
          </a:bodyPr>
          <a:lstStyle/>
          <a:p>
            <a:pPr algn="ctr" indent="0" marL="0">
              <a:buNone/>
            </a:pPr>
            <a:r>
              <a:rPr lang="en-US" sz="2300" dirty="0">
                <a:solidFill>
                  <a:srgbClr val="667687"/>
                </a:solidFill>
                <a:latin typeface="Arial" pitchFamily="34" charset="0"/>
                <a:ea typeface="Aptos" pitchFamily="34" charset="-122"/>
                <a:cs typeface="Aptos" pitchFamily="34" charset="-120"/>
              </a:rPr>
              <a:t>→</a:t>
            </a:r>
            <a:endParaRPr lang="en-US" sz="2300" dirty="0"/>
          </a:p>
        </p:txBody>
      </p:sp>
      <p:sp>
        <p:nvSpPr>
          <p:cNvPr id="18" name="Shape 16"/>
          <p:cNvSpPr/>
          <p:nvPr/>
        </p:nvSpPr>
        <p:spPr>
          <a:xfrm>
            <a:off x="9445752" y="2697480"/>
            <a:ext cx="1828800" cy="1097280"/>
          </a:xfrm>
          <a:prstGeom prst="roundRect">
            <a:avLst>
              <a:gd name="adj" fmla="val 8333"/>
            </a:avLst>
          </a:prstGeom>
          <a:solidFill>
            <a:srgbClr val="13243A"/>
          </a:solidFill>
          <a:ln w="12700">
            <a:solidFill>
              <a:srgbClr val="13243A">
                <a:alpha val="0"/>
              </a:srgbClr>
            </a:solidFill>
            <a:prstDash val="solid"/>
          </a:ln>
        </p:spPr>
        <p:txBody>
          <a:bodyPr/>
          <a:p/>
        </p:txBody>
      </p:sp>
      <p:sp>
        <p:nvSpPr>
          <p:cNvPr id="19" name="Text 17"/>
          <p:cNvSpPr/>
          <p:nvPr/>
        </p:nvSpPr>
        <p:spPr>
          <a:xfrm>
            <a:off x="9555480" y="2916936"/>
            <a:ext cx="1609344" cy="658368"/>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rial" pitchFamily="34" charset="0"/>
                <a:ea typeface="Aptos" pitchFamily="34" charset="-122"/>
                <a:cs typeface="Aptos" pitchFamily="34" charset="-120"/>
              </a:rPr>
              <a:t>MOTOR</a:t>
            </a:r>
            <a:endParaRPr lang="en-US" sz="1700" dirty="0"/>
          </a:p>
        </p:txBody>
      </p:sp>
      <p:sp>
        <p:nvSpPr>
          <p:cNvPr id="20" name="Shape 18"/>
          <p:cNvSpPr/>
          <p:nvPr/>
        </p:nvSpPr>
        <p:spPr>
          <a:xfrm>
            <a:off x="3593592" y="4325112"/>
            <a:ext cx="5093208" cy="832104"/>
          </a:xfrm>
          <a:prstGeom prst="roundRect">
            <a:avLst>
              <a:gd name="adj" fmla="val 13187"/>
            </a:avLst>
          </a:prstGeom>
          <a:solidFill>
            <a:srgbClr val="F4F7FA"/>
          </a:solidFill>
          <a:ln w="12700">
            <a:solidFill>
              <a:srgbClr val="F4F7FA">
                <a:alpha val="0"/>
              </a:srgbClr>
            </a:solidFill>
            <a:prstDash val="solid"/>
          </a:ln>
        </p:spPr>
        <p:txBody>
          <a:bodyPr/>
          <a:p/>
        </p:txBody>
      </p:sp>
      <p:sp>
        <p:nvSpPr>
          <p:cNvPr id="21" name="Text 19"/>
          <p:cNvSpPr/>
          <p:nvPr/>
        </p:nvSpPr>
        <p:spPr>
          <a:xfrm>
            <a:off x="3822192" y="4526280"/>
            <a:ext cx="4709160" cy="411480"/>
          </a:xfrm>
          <a:prstGeom prst="rect">
            <a:avLst/>
          </a:prstGeom>
          <a:noFill/>
          <a:ln/>
        </p:spPr>
        <p:txBody>
          <a:bodyPr wrap="square" lIns="0" tIns="0" rIns="0" bIns="0" rtlCol="0" anchor="ctr">
            <a:normAutofit/>
          </a:bodyPr>
          <a:lstStyle/>
          <a:p>
            <a:pPr algn="ctr" indent="0" marL="0">
              <a:buNone/>
            </a:pPr>
            <a:r>
              <a:rPr lang="en-US" sz="1800" b="1" dirty="0">
                <a:solidFill>
                  <a:srgbClr val="13243A"/>
                </a:solidFill>
                <a:latin typeface="Arial" pitchFamily="34" charset="0"/>
                <a:ea typeface="Aptos" pitchFamily="34" charset="-122"/>
                <a:cs typeface="Aptos" pitchFamily="34" charset="-120"/>
              </a:rPr>
              <a:t>Overload NC contact → contactor coil circuit</a:t>
            </a:r>
            <a:endParaRPr lang="en-US" sz="1800" dirty="0"/>
          </a:p>
        </p:txBody>
      </p:sp>
      <p:sp>
        <p:nvSpPr>
          <p:cNvPr id="22" name="Text 20"/>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An overload relay commonly trips a contactor rather than breaking motor current itself.</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12</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DEVICES</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Short-circuit protection is not an overload setting</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Fuses and circuit-breakers must withstand starting and clear faults.</a:t>
            </a:r>
            <a:endParaRPr lang="en-US" sz="1700" dirty="0"/>
          </a:p>
        </p:txBody>
      </p:sp>
      <p:sp>
        <p:nvSpPr>
          <p:cNvPr id="9" name="Shape 7"/>
          <p:cNvSpPr/>
          <p:nvPr/>
        </p:nvSpPr>
        <p:spPr>
          <a:xfrm>
            <a:off x="731520" y="2304288"/>
            <a:ext cx="5129784" cy="2697480"/>
          </a:xfrm>
          <a:prstGeom prst="roundRect">
            <a:avLst>
              <a:gd name="adj" fmla="val 4746"/>
            </a:avLst>
          </a:prstGeom>
          <a:solidFill>
            <a:srgbClr val="FCEDEC"/>
          </a:solidFill>
          <a:ln w="12700">
            <a:solidFill>
              <a:srgbClr val="FCEDEC">
                <a:alpha val="0"/>
              </a:srgbClr>
            </a:solidFill>
            <a:prstDash val="solid"/>
          </a:ln>
        </p:spPr>
        <p:txBody>
          <a:bodyPr/>
          <a:p/>
        </p:txBody>
      </p:sp>
      <p:sp>
        <p:nvSpPr>
          <p:cNvPr id="10" name="Shape 8"/>
          <p:cNvSpPr/>
          <p:nvPr/>
        </p:nvSpPr>
        <p:spPr>
          <a:xfrm>
            <a:off x="731520" y="2304288"/>
            <a:ext cx="68580" cy="2697480"/>
          </a:xfrm>
          <a:prstGeom prst="rect">
            <a:avLst/>
          </a:prstGeom>
          <a:solidFill>
            <a:srgbClr val="B54C48"/>
          </a:solidFill>
          <a:ln w="12700">
            <a:solidFill>
              <a:srgbClr val="B54C48">
                <a:alpha val="0"/>
              </a:srgbClr>
            </a:solidFill>
            <a:prstDash val="solid"/>
          </a:ln>
        </p:spPr>
        <p:txBody>
          <a:bodyPr/>
          <a:p/>
        </p:txBody>
      </p:sp>
      <p:sp>
        <p:nvSpPr>
          <p:cNvPr id="11" name="Text 9"/>
          <p:cNvSpPr/>
          <p:nvPr/>
        </p:nvSpPr>
        <p:spPr>
          <a:xfrm>
            <a:off x="950976" y="2468880"/>
            <a:ext cx="472744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HRC fuse</a:t>
            </a:r>
            <a:endParaRPr lang="en-US" sz="1900" dirty="0"/>
          </a:p>
        </p:txBody>
      </p:sp>
      <p:sp>
        <p:nvSpPr>
          <p:cNvPr id="12" name="Text 10"/>
          <p:cNvSpPr/>
          <p:nvPr/>
        </p:nvSpPr>
        <p:spPr>
          <a:xfrm>
            <a:off x="950976" y="3026664"/>
            <a:ext cx="4709160" cy="1837944"/>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High breaking capacity. Fuse selection depends on the motor-start profile and coordination.</a:t>
            </a:r>
            <a:endParaRPr lang="en-US" sz="1600" dirty="0"/>
          </a:p>
        </p:txBody>
      </p:sp>
      <p:sp>
        <p:nvSpPr>
          <p:cNvPr id="13" name="Shape 11"/>
          <p:cNvSpPr/>
          <p:nvPr/>
        </p:nvSpPr>
        <p:spPr>
          <a:xfrm>
            <a:off x="6327648" y="2304288"/>
            <a:ext cx="5129784" cy="2697480"/>
          </a:xfrm>
          <a:prstGeom prst="roundRect">
            <a:avLst>
              <a:gd name="adj" fmla="val 4746"/>
            </a:avLst>
          </a:prstGeom>
          <a:solidFill>
            <a:srgbClr val="ECF3FA"/>
          </a:solidFill>
          <a:ln w="12700">
            <a:solidFill>
              <a:srgbClr val="ECF3FA">
                <a:alpha val="0"/>
              </a:srgbClr>
            </a:solidFill>
            <a:prstDash val="solid"/>
          </a:ln>
        </p:spPr>
        <p:txBody>
          <a:bodyPr/>
          <a:p/>
        </p:txBody>
      </p:sp>
      <p:sp>
        <p:nvSpPr>
          <p:cNvPr id="14" name="Shape 12"/>
          <p:cNvSpPr/>
          <p:nvPr/>
        </p:nvSpPr>
        <p:spPr>
          <a:xfrm>
            <a:off x="6327648" y="2304288"/>
            <a:ext cx="68580" cy="2697480"/>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6547104" y="2468880"/>
            <a:ext cx="472744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Circuit-breaker</a:t>
            </a:r>
            <a:endParaRPr lang="en-US" sz="1900" dirty="0"/>
          </a:p>
        </p:txBody>
      </p:sp>
      <p:sp>
        <p:nvSpPr>
          <p:cNvPr id="16" name="Text 14"/>
          <p:cNvSpPr/>
          <p:nvPr/>
        </p:nvSpPr>
        <p:spPr>
          <a:xfrm>
            <a:off x="6547104" y="3026664"/>
            <a:ext cx="4709160" cy="1837944"/>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Magnetic/instantaneous function clears high faults. A motor protection breaker may also include adjustable overload.</a:t>
            </a:r>
            <a:endParaRPr lang="en-US" sz="1600" dirty="0"/>
          </a:p>
        </p:txBody>
      </p:sp>
      <p:sp>
        <p:nvSpPr>
          <p:cNvPr id="17" name="Text 15"/>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Select the complete starter combination using product ratings and manufacturer coordination tables.</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13</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DEVICES</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Three ways to detect motor overheating</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Different sensors detect different risks.</a:t>
            </a:r>
            <a:endParaRPr lang="en-US" sz="1700" dirty="0"/>
          </a:p>
        </p:txBody>
      </p:sp>
      <p:sp>
        <p:nvSpPr>
          <p:cNvPr id="9" name="Shape 7"/>
          <p:cNvSpPr/>
          <p:nvPr/>
        </p:nvSpPr>
        <p:spPr>
          <a:xfrm>
            <a:off x="685800" y="2459736"/>
            <a:ext cx="3520440" cy="2578608"/>
          </a:xfrm>
          <a:prstGeom prst="roundRect">
            <a:avLst>
              <a:gd name="adj" fmla="val 4965"/>
            </a:avLst>
          </a:prstGeom>
          <a:solidFill>
            <a:srgbClr val="F4F7FA"/>
          </a:solidFill>
          <a:ln w="12700">
            <a:solidFill>
              <a:srgbClr val="F4F7FA">
                <a:alpha val="0"/>
              </a:srgbClr>
            </a:solidFill>
            <a:prstDash val="solid"/>
          </a:ln>
        </p:spPr>
        <p:txBody>
          <a:bodyPr/>
          <a:p/>
        </p:txBody>
      </p:sp>
      <p:sp>
        <p:nvSpPr>
          <p:cNvPr id="10" name="Shape 8"/>
          <p:cNvSpPr/>
          <p:nvPr/>
        </p:nvSpPr>
        <p:spPr>
          <a:xfrm>
            <a:off x="685800" y="2459736"/>
            <a:ext cx="68580" cy="2578608"/>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05256" y="2624328"/>
            <a:ext cx="311810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THERMAL RELAY</a:t>
            </a:r>
            <a:endParaRPr lang="en-US" sz="1900" dirty="0"/>
          </a:p>
        </p:txBody>
      </p:sp>
      <p:sp>
        <p:nvSpPr>
          <p:cNvPr id="12" name="Text 10"/>
          <p:cNvSpPr/>
          <p:nvPr/>
        </p:nvSpPr>
        <p:spPr>
          <a:xfrm>
            <a:off x="905256" y="3182112"/>
            <a:ext cx="3099816" cy="1719072"/>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Bimetal heater responds to current over time.</a:t>
            </a:r>
            <a:endParaRPr lang="en-US" sz="1600" dirty="0"/>
          </a:p>
        </p:txBody>
      </p:sp>
      <p:sp>
        <p:nvSpPr>
          <p:cNvPr id="13" name="Shape 11"/>
          <p:cNvSpPr/>
          <p:nvPr/>
        </p:nvSpPr>
        <p:spPr>
          <a:xfrm>
            <a:off x="4526280" y="2459736"/>
            <a:ext cx="3520440" cy="2578608"/>
          </a:xfrm>
          <a:prstGeom prst="roundRect">
            <a:avLst>
              <a:gd name="adj" fmla="val 4965"/>
            </a:avLst>
          </a:prstGeom>
          <a:solidFill>
            <a:srgbClr val="F4F7FA"/>
          </a:solidFill>
          <a:ln w="12700">
            <a:solidFill>
              <a:srgbClr val="F4F7FA">
                <a:alpha val="0"/>
              </a:srgbClr>
            </a:solidFill>
            <a:prstDash val="solid"/>
          </a:ln>
        </p:spPr>
        <p:txBody>
          <a:bodyPr/>
          <a:p/>
        </p:txBody>
      </p:sp>
      <p:sp>
        <p:nvSpPr>
          <p:cNvPr id="14" name="Shape 12"/>
          <p:cNvSpPr/>
          <p:nvPr/>
        </p:nvSpPr>
        <p:spPr>
          <a:xfrm>
            <a:off x="4526280" y="2459736"/>
            <a:ext cx="68580" cy="2578608"/>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4745736" y="2624328"/>
            <a:ext cx="311810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ELECTRONIC RELAY</a:t>
            </a:r>
            <a:endParaRPr lang="en-US" sz="1900" dirty="0"/>
          </a:p>
        </p:txBody>
      </p:sp>
      <p:sp>
        <p:nvSpPr>
          <p:cNvPr id="16" name="Text 14"/>
          <p:cNvSpPr/>
          <p:nvPr/>
        </p:nvSpPr>
        <p:spPr>
          <a:xfrm>
            <a:off x="4745736" y="3182112"/>
            <a:ext cx="3099816" cy="1719072"/>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Measures line currents and models thermal capacity.</a:t>
            </a:r>
            <a:endParaRPr lang="en-US" sz="1600" dirty="0"/>
          </a:p>
        </p:txBody>
      </p:sp>
      <p:sp>
        <p:nvSpPr>
          <p:cNvPr id="17" name="Shape 15"/>
          <p:cNvSpPr/>
          <p:nvPr/>
        </p:nvSpPr>
        <p:spPr>
          <a:xfrm>
            <a:off x="8366760" y="2459736"/>
            <a:ext cx="3520440" cy="2578608"/>
          </a:xfrm>
          <a:prstGeom prst="roundRect">
            <a:avLst>
              <a:gd name="adj" fmla="val 4965"/>
            </a:avLst>
          </a:prstGeom>
          <a:solidFill>
            <a:srgbClr val="FFF5E3"/>
          </a:solidFill>
          <a:ln w="12700">
            <a:solidFill>
              <a:srgbClr val="FFF5E3">
                <a:alpha val="0"/>
              </a:srgbClr>
            </a:solidFill>
            <a:prstDash val="solid"/>
          </a:ln>
        </p:spPr>
        <p:txBody>
          <a:bodyPr/>
          <a:p/>
        </p:txBody>
      </p:sp>
      <p:sp>
        <p:nvSpPr>
          <p:cNvPr id="18" name="Shape 16"/>
          <p:cNvSpPr/>
          <p:nvPr/>
        </p:nvSpPr>
        <p:spPr>
          <a:xfrm>
            <a:off x="8366760" y="2459736"/>
            <a:ext cx="68580" cy="2578608"/>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8586216" y="2624328"/>
            <a:ext cx="311810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WINDING PTC</a:t>
            </a:r>
            <a:endParaRPr lang="en-US" sz="1900" dirty="0"/>
          </a:p>
        </p:txBody>
      </p:sp>
      <p:sp>
        <p:nvSpPr>
          <p:cNvPr id="20" name="Text 18"/>
          <p:cNvSpPr/>
          <p:nvPr/>
        </p:nvSpPr>
        <p:spPr>
          <a:xfrm>
            <a:off x="8586216" y="3182112"/>
            <a:ext cx="3099816" cy="1719072"/>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Thermistor responds to actual winding temperature.</a:t>
            </a:r>
            <a:endParaRPr lang="en-US" sz="1600" dirty="0"/>
          </a:p>
        </p:txBody>
      </p:sp>
      <p:sp>
        <p:nvSpPr>
          <p:cNvPr id="21" name="Text 19"/>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A winding PTC needs a compatible monitoring relay or controller.</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14</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MOTOR STARTER / SCHEMATIC</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Two circuits, two jobs</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Follow the energy path and then trace the trip signal.</a:t>
            </a:r>
            <a:endParaRPr lang="en-US" sz="1700" dirty="0"/>
          </a:p>
        </p:txBody>
      </p:sp>
      <p:sp>
        <p:nvSpPr>
          <p:cNvPr id="9" name="Shape 7"/>
          <p:cNvSpPr/>
          <p:nvPr/>
        </p:nvSpPr>
        <p:spPr>
          <a:xfrm>
            <a:off x="749808" y="2304288"/>
            <a:ext cx="2084832" cy="941832"/>
          </a:xfrm>
          <a:prstGeom prst="roundRect">
            <a:avLst>
              <a:gd name="adj" fmla="val 11650"/>
            </a:avLst>
          </a:prstGeom>
          <a:solidFill>
            <a:srgbClr val="B54C48"/>
          </a:solidFill>
          <a:ln w="12700">
            <a:solidFill>
              <a:srgbClr val="B54C48">
                <a:alpha val="0"/>
              </a:srgbClr>
            </a:solidFill>
            <a:prstDash val="solid"/>
          </a:ln>
        </p:spPr>
        <p:txBody>
          <a:bodyPr/>
          <a:p/>
        </p:txBody>
      </p:sp>
      <p:sp>
        <p:nvSpPr>
          <p:cNvPr id="10" name="Text 8"/>
          <p:cNvSpPr/>
          <p:nvPr/>
        </p:nvSpPr>
        <p:spPr>
          <a:xfrm>
            <a:off x="859536" y="2395728"/>
            <a:ext cx="1865376" cy="438912"/>
          </a:xfrm>
          <a:prstGeom prst="rect">
            <a:avLst/>
          </a:prstGeom>
          <a:noFill/>
          <a:ln/>
        </p:spPr>
        <p:txBody>
          <a:bodyPr wrap="square" lIns="0" tIns="0" rIns="0" bIns="0" rtlCol="0" anchor="ctr">
            <a:normAutofit/>
          </a:bodyPr>
          <a:lstStyle/>
          <a:p>
            <a:pPr algn="ctr" indent="0" marL="0">
              <a:buNone/>
            </a:pPr>
            <a:r>
              <a:rPr lang="en-US" sz="2600" b="1" dirty="0">
                <a:solidFill>
                  <a:srgbClr val="FFFFFF"/>
                </a:solidFill>
                <a:latin typeface="Arial" pitchFamily="34" charset="0"/>
                <a:ea typeface="Aptos" pitchFamily="34" charset="-122"/>
                <a:cs typeface="Aptos" pitchFamily="34" charset="-120"/>
              </a:rPr>
              <a:t>Q</a:t>
            </a:r>
            <a:endParaRPr lang="en-US" sz="2600" dirty="0"/>
          </a:p>
        </p:txBody>
      </p:sp>
      <p:sp>
        <p:nvSpPr>
          <p:cNvPr id="11" name="Text 9"/>
          <p:cNvSpPr/>
          <p:nvPr/>
        </p:nvSpPr>
        <p:spPr>
          <a:xfrm>
            <a:off x="749808" y="3346704"/>
            <a:ext cx="2075688" cy="292608"/>
          </a:xfrm>
          <a:prstGeom prst="rect">
            <a:avLst/>
          </a:prstGeom>
          <a:noFill/>
          <a:ln/>
        </p:spPr>
        <p:txBody>
          <a:bodyPr wrap="square" lIns="0" tIns="0" rIns="0" bIns="0" rtlCol="0" anchor="ctr">
            <a:normAutofit/>
          </a:bodyPr>
          <a:lstStyle/>
          <a:p>
            <a:pPr algn="ctr" indent="0" marL="0">
              <a:buNone/>
            </a:pPr>
            <a:r>
              <a:rPr lang="en-US" sz="1600" b="1" dirty="0">
                <a:solidFill>
                  <a:srgbClr val="13243A"/>
                </a:solidFill>
                <a:latin typeface="Arial" pitchFamily="34" charset="0"/>
                <a:ea typeface="Aptos" pitchFamily="34" charset="-122"/>
                <a:cs typeface="Aptos" pitchFamily="34" charset="-120"/>
              </a:rPr>
              <a:t>Protection</a:t>
            </a:r>
            <a:endParaRPr lang="en-US" sz="1600" dirty="0"/>
          </a:p>
        </p:txBody>
      </p:sp>
      <p:sp>
        <p:nvSpPr>
          <p:cNvPr id="12" name="Text 10"/>
          <p:cNvSpPr/>
          <p:nvPr/>
        </p:nvSpPr>
        <p:spPr>
          <a:xfrm>
            <a:off x="2962656" y="2514600"/>
            <a:ext cx="502920" cy="429768"/>
          </a:xfrm>
          <a:prstGeom prst="rect">
            <a:avLst/>
          </a:prstGeom>
          <a:noFill/>
          <a:ln/>
        </p:spPr>
        <p:txBody>
          <a:bodyPr wrap="square" lIns="0" tIns="0" rIns="0" bIns="0" rtlCol="0" anchor="ctr">
            <a:normAutofit/>
          </a:bodyPr>
          <a:lstStyle/>
          <a:p>
            <a:pPr algn="ctr" indent="0" marL="0">
              <a:buNone/>
            </a:pPr>
            <a:r>
              <a:rPr lang="en-US" sz="2700" b="1" dirty="0">
                <a:solidFill>
                  <a:srgbClr val="667687"/>
                </a:solidFill>
                <a:latin typeface="Arial" pitchFamily="34" charset="0"/>
                <a:ea typeface="Aptos" pitchFamily="34" charset="-122"/>
                <a:cs typeface="Aptos" pitchFamily="34" charset="-120"/>
              </a:rPr>
              <a:t>→</a:t>
            </a:r>
            <a:endParaRPr lang="en-US" sz="2700" dirty="0"/>
          </a:p>
        </p:txBody>
      </p:sp>
      <p:sp>
        <p:nvSpPr>
          <p:cNvPr id="13" name="Shape 11"/>
          <p:cNvSpPr/>
          <p:nvPr/>
        </p:nvSpPr>
        <p:spPr>
          <a:xfrm>
            <a:off x="3621024" y="2304288"/>
            <a:ext cx="2084832" cy="941832"/>
          </a:xfrm>
          <a:prstGeom prst="roundRect">
            <a:avLst>
              <a:gd name="adj" fmla="val 11650"/>
            </a:avLst>
          </a:prstGeom>
          <a:solidFill>
            <a:srgbClr val="3473A7"/>
          </a:solidFill>
          <a:ln w="12700">
            <a:solidFill>
              <a:srgbClr val="3473A7">
                <a:alpha val="0"/>
              </a:srgbClr>
            </a:solidFill>
            <a:prstDash val="solid"/>
          </a:ln>
        </p:spPr>
        <p:txBody>
          <a:bodyPr/>
          <a:p/>
        </p:txBody>
      </p:sp>
      <p:sp>
        <p:nvSpPr>
          <p:cNvPr id="14" name="Text 12"/>
          <p:cNvSpPr/>
          <p:nvPr/>
        </p:nvSpPr>
        <p:spPr>
          <a:xfrm>
            <a:off x="3730752" y="2395728"/>
            <a:ext cx="1865376" cy="438912"/>
          </a:xfrm>
          <a:prstGeom prst="rect">
            <a:avLst/>
          </a:prstGeom>
          <a:noFill/>
          <a:ln/>
        </p:spPr>
        <p:txBody>
          <a:bodyPr wrap="square" lIns="0" tIns="0" rIns="0" bIns="0" rtlCol="0" anchor="ctr">
            <a:normAutofit/>
          </a:bodyPr>
          <a:lstStyle/>
          <a:p>
            <a:pPr algn="ctr" indent="0" marL="0">
              <a:buNone/>
            </a:pPr>
            <a:r>
              <a:rPr lang="en-US" sz="2600" b="1" dirty="0">
                <a:solidFill>
                  <a:srgbClr val="FFFFFF"/>
                </a:solidFill>
                <a:latin typeface="Arial" pitchFamily="34" charset="0"/>
                <a:ea typeface="Aptos" pitchFamily="34" charset="-122"/>
                <a:cs typeface="Aptos" pitchFamily="34" charset="-120"/>
              </a:rPr>
              <a:t>K</a:t>
            </a:r>
            <a:endParaRPr lang="en-US" sz="2600" dirty="0"/>
          </a:p>
        </p:txBody>
      </p:sp>
      <p:sp>
        <p:nvSpPr>
          <p:cNvPr id="15" name="Text 13"/>
          <p:cNvSpPr/>
          <p:nvPr/>
        </p:nvSpPr>
        <p:spPr>
          <a:xfrm>
            <a:off x="3621024" y="3346704"/>
            <a:ext cx="2075688" cy="292608"/>
          </a:xfrm>
          <a:prstGeom prst="rect">
            <a:avLst/>
          </a:prstGeom>
          <a:noFill/>
          <a:ln/>
        </p:spPr>
        <p:txBody>
          <a:bodyPr wrap="square" lIns="0" tIns="0" rIns="0" bIns="0" rtlCol="0" anchor="ctr">
            <a:normAutofit/>
          </a:bodyPr>
          <a:lstStyle/>
          <a:p>
            <a:pPr algn="ctr" indent="0" marL="0">
              <a:buNone/>
            </a:pPr>
            <a:r>
              <a:rPr lang="en-US" sz="1600" b="1" dirty="0">
                <a:solidFill>
                  <a:srgbClr val="13243A"/>
                </a:solidFill>
                <a:latin typeface="Arial" pitchFamily="34" charset="0"/>
                <a:ea typeface="Aptos" pitchFamily="34" charset="-122"/>
                <a:cs typeface="Aptos" pitchFamily="34" charset="-120"/>
              </a:rPr>
              <a:t>Contactor</a:t>
            </a:r>
            <a:endParaRPr lang="en-US" sz="1600" dirty="0"/>
          </a:p>
        </p:txBody>
      </p:sp>
      <p:sp>
        <p:nvSpPr>
          <p:cNvPr id="16" name="Text 14"/>
          <p:cNvSpPr/>
          <p:nvPr/>
        </p:nvSpPr>
        <p:spPr>
          <a:xfrm>
            <a:off x="5833872" y="2514600"/>
            <a:ext cx="502920" cy="429768"/>
          </a:xfrm>
          <a:prstGeom prst="rect">
            <a:avLst/>
          </a:prstGeom>
          <a:noFill/>
          <a:ln/>
        </p:spPr>
        <p:txBody>
          <a:bodyPr wrap="square" lIns="0" tIns="0" rIns="0" bIns="0" rtlCol="0" anchor="ctr">
            <a:normAutofit/>
          </a:bodyPr>
          <a:lstStyle/>
          <a:p>
            <a:pPr algn="ctr" indent="0" marL="0">
              <a:buNone/>
            </a:pPr>
            <a:r>
              <a:rPr lang="en-US" sz="2700" b="1" dirty="0">
                <a:solidFill>
                  <a:srgbClr val="667687"/>
                </a:solidFill>
                <a:latin typeface="Arial" pitchFamily="34" charset="0"/>
                <a:ea typeface="Aptos" pitchFamily="34" charset="-122"/>
                <a:cs typeface="Aptos" pitchFamily="34" charset="-120"/>
              </a:rPr>
              <a:t>→</a:t>
            </a:r>
            <a:endParaRPr lang="en-US" sz="2700" dirty="0"/>
          </a:p>
        </p:txBody>
      </p:sp>
      <p:sp>
        <p:nvSpPr>
          <p:cNvPr id="17" name="Shape 15"/>
          <p:cNvSpPr/>
          <p:nvPr/>
        </p:nvSpPr>
        <p:spPr>
          <a:xfrm>
            <a:off x="6492240" y="2304288"/>
            <a:ext cx="2084832" cy="941832"/>
          </a:xfrm>
          <a:prstGeom prst="roundRect">
            <a:avLst>
              <a:gd name="adj" fmla="val 11650"/>
            </a:avLst>
          </a:prstGeom>
          <a:solidFill>
            <a:srgbClr val="117C78"/>
          </a:solidFill>
          <a:ln w="12700">
            <a:solidFill>
              <a:srgbClr val="117C78">
                <a:alpha val="0"/>
              </a:srgbClr>
            </a:solidFill>
            <a:prstDash val="solid"/>
          </a:ln>
        </p:spPr>
        <p:txBody>
          <a:bodyPr/>
          <a:p/>
        </p:txBody>
      </p:sp>
      <p:sp>
        <p:nvSpPr>
          <p:cNvPr id="18" name="Text 16"/>
          <p:cNvSpPr/>
          <p:nvPr/>
        </p:nvSpPr>
        <p:spPr>
          <a:xfrm>
            <a:off x="6601968" y="2395728"/>
            <a:ext cx="1865376" cy="438912"/>
          </a:xfrm>
          <a:prstGeom prst="rect">
            <a:avLst/>
          </a:prstGeom>
          <a:noFill/>
          <a:ln/>
        </p:spPr>
        <p:txBody>
          <a:bodyPr wrap="square" lIns="0" tIns="0" rIns="0" bIns="0" rtlCol="0" anchor="ctr">
            <a:normAutofit/>
          </a:bodyPr>
          <a:lstStyle/>
          <a:p>
            <a:pPr algn="ctr" indent="0" marL="0">
              <a:buNone/>
            </a:pPr>
            <a:r>
              <a:rPr lang="en-US" sz="2600" b="1" dirty="0">
                <a:solidFill>
                  <a:srgbClr val="FFFFFF"/>
                </a:solidFill>
                <a:latin typeface="Arial" pitchFamily="34" charset="0"/>
                <a:ea typeface="Aptos" pitchFamily="34" charset="-122"/>
                <a:cs typeface="Aptos" pitchFamily="34" charset="-120"/>
              </a:rPr>
              <a:t>OL</a:t>
            </a:r>
            <a:endParaRPr lang="en-US" sz="2600" dirty="0"/>
          </a:p>
        </p:txBody>
      </p:sp>
      <p:sp>
        <p:nvSpPr>
          <p:cNvPr id="19" name="Text 17"/>
          <p:cNvSpPr/>
          <p:nvPr/>
        </p:nvSpPr>
        <p:spPr>
          <a:xfrm>
            <a:off x="6492240" y="3346704"/>
            <a:ext cx="2075688" cy="292608"/>
          </a:xfrm>
          <a:prstGeom prst="rect">
            <a:avLst/>
          </a:prstGeom>
          <a:noFill/>
          <a:ln/>
        </p:spPr>
        <p:txBody>
          <a:bodyPr wrap="square" lIns="0" tIns="0" rIns="0" bIns="0" rtlCol="0" anchor="ctr">
            <a:normAutofit/>
          </a:bodyPr>
          <a:lstStyle/>
          <a:p>
            <a:pPr algn="ctr" indent="0" marL="0">
              <a:buNone/>
            </a:pPr>
            <a:r>
              <a:rPr lang="en-US" sz="1600" b="1" dirty="0">
                <a:solidFill>
                  <a:srgbClr val="13243A"/>
                </a:solidFill>
                <a:latin typeface="Arial" pitchFamily="34" charset="0"/>
                <a:ea typeface="Aptos" pitchFamily="34" charset="-122"/>
                <a:cs typeface="Aptos" pitchFamily="34" charset="-120"/>
              </a:rPr>
              <a:t>Overload</a:t>
            </a:r>
            <a:endParaRPr lang="en-US" sz="1600" dirty="0"/>
          </a:p>
        </p:txBody>
      </p:sp>
      <p:sp>
        <p:nvSpPr>
          <p:cNvPr id="20" name="Text 18"/>
          <p:cNvSpPr/>
          <p:nvPr/>
        </p:nvSpPr>
        <p:spPr>
          <a:xfrm>
            <a:off x="8705088" y="2514600"/>
            <a:ext cx="502920" cy="429768"/>
          </a:xfrm>
          <a:prstGeom prst="rect">
            <a:avLst/>
          </a:prstGeom>
          <a:noFill/>
          <a:ln/>
        </p:spPr>
        <p:txBody>
          <a:bodyPr wrap="square" lIns="0" tIns="0" rIns="0" bIns="0" rtlCol="0" anchor="ctr">
            <a:normAutofit/>
          </a:bodyPr>
          <a:lstStyle/>
          <a:p>
            <a:pPr algn="ctr" indent="0" marL="0">
              <a:buNone/>
            </a:pPr>
            <a:r>
              <a:rPr lang="en-US" sz="2700" b="1" dirty="0">
                <a:solidFill>
                  <a:srgbClr val="667687"/>
                </a:solidFill>
                <a:latin typeface="Arial" pitchFamily="34" charset="0"/>
                <a:ea typeface="Aptos" pitchFamily="34" charset="-122"/>
                <a:cs typeface="Aptos" pitchFamily="34" charset="-120"/>
              </a:rPr>
              <a:t>→</a:t>
            </a:r>
            <a:endParaRPr lang="en-US" sz="2700" dirty="0"/>
          </a:p>
        </p:txBody>
      </p:sp>
      <p:sp>
        <p:nvSpPr>
          <p:cNvPr id="21" name="Shape 19"/>
          <p:cNvSpPr/>
          <p:nvPr/>
        </p:nvSpPr>
        <p:spPr>
          <a:xfrm>
            <a:off x="9363456" y="2304288"/>
            <a:ext cx="2084832" cy="941832"/>
          </a:xfrm>
          <a:prstGeom prst="roundRect">
            <a:avLst>
              <a:gd name="adj" fmla="val 11650"/>
            </a:avLst>
          </a:prstGeom>
          <a:solidFill>
            <a:srgbClr val="13243A"/>
          </a:solidFill>
          <a:ln w="12700">
            <a:solidFill>
              <a:srgbClr val="13243A">
                <a:alpha val="0"/>
              </a:srgbClr>
            </a:solidFill>
            <a:prstDash val="solid"/>
          </a:ln>
        </p:spPr>
        <p:txBody>
          <a:bodyPr/>
          <a:p/>
        </p:txBody>
      </p:sp>
      <p:sp>
        <p:nvSpPr>
          <p:cNvPr id="22" name="Text 20"/>
          <p:cNvSpPr/>
          <p:nvPr/>
        </p:nvSpPr>
        <p:spPr>
          <a:xfrm>
            <a:off x="9473184" y="2395728"/>
            <a:ext cx="1865376" cy="438912"/>
          </a:xfrm>
          <a:prstGeom prst="rect">
            <a:avLst/>
          </a:prstGeom>
          <a:noFill/>
          <a:ln/>
        </p:spPr>
        <p:txBody>
          <a:bodyPr wrap="square" lIns="0" tIns="0" rIns="0" bIns="0" rtlCol="0" anchor="ctr">
            <a:normAutofit/>
          </a:bodyPr>
          <a:lstStyle/>
          <a:p>
            <a:pPr algn="ctr" indent="0" marL="0">
              <a:buNone/>
            </a:pPr>
            <a:r>
              <a:rPr lang="en-US" sz="2600" b="1" dirty="0">
                <a:solidFill>
                  <a:srgbClr val="FFFFFF"/>
                </a:solidFill>
                <a:latin typeface="Arial" pitchFamily="34" charset="0"/>
                <a:ea typeface="Aptos" pitchFamily="34" charset="-122"/>
                <a:cs typeface="Aptos" pitchFamily="34" charset="-120"/>
              </a:rPr>
              <a:t>M</a:t>
            </a:r>
            <a:endParaRPr lang="en-US" sz="2600" dirty="0"/>
          </a:p>
        </p:txBody>
      </p:sp>
      <p:sp>
        <p:nvSpPr>
          <p:cNvPr id="23" name="Text 21"/>
          <p:cNvSpPr/>
          <p:nvPr/>
        </p:nvSpPr>
        <p:spPr>
          <a:xfrm>
            <a:off x="9363456" y="3346704"/>
            <a:ext cx="2075688" cy="292608"/>
          </a:xfrm>
          <a:prstGeom prst="rect">
            <a:avLst/>
          </a:prstGeom>
          <a:noFill/>
          <a:ln/>
        </p:spPr>
        <p:txBody>
          <a:bodyPr wrap="square" lIns="0" tIns="0" rIns="0" bIns="0" rtlCol="0" anchor="ctr">
            <a:normAutofit/>
          </a:bodyPr>
          <a:lstStyle/>
          <a:p>
            <a:pPr algn="ctr" indent="0" marL="0">
              <a:buNone/>
            </a:pPr>
            <a:r>
              <a:rPr lang="en-US" sz="1600" b="1" dirty="0">
                <a:solidFill>
                  <a:srgbClr val="13243A"/>
                </a:solidFill>
                <a:latin typeface="Arial" pitchFamily="34" charset="0"/>
                <a:ea typeface="Aptos" pitchFamily="34" charset="-122"/>
                <a:cs typeface="Aptos" pitchFamily="34" charset="-120"/>
              </a:rPr>
              <a:t>Motor</a:t>
            </a:r>
            <a:endParaRPr lang="en-US" sz="1600" dirty="0"/>
          </a:p>
        </p:txBody>
      </p:sp>
      <p:sp>
        <p:nvSpPr>
          <p:cNvPr id="24" name="Shape 22"/>
          <p:cNvSpPr/>
          <p:nvPr/>
        </p:nvSpPr>
        <p:spPr>
          <a:xfrm>
            <a:off x="960120" y="4270248"/>
            <a:ext cx="10058400" cy="841248"/>
          </a:xfrm>
          <a:prstGeom prst="roundRect">
            <a:avLst>
              <a:gd name="adj" fmla="val 13043"/>
            </a:avLst>
          </a:prstGeom>
          <a:solidFill>
            <a:srgbClr val="F4F7FA"/>
          </a:solidFill>
          <a:ln w="12700">
            <a:solidFill>
              <a:srgbClr val="F4F7FA">
                <a:alpha val="0"/>
              </a:srgbClr>
            </a:solidFill>
            <a:prstDash val="solid"/>
          </a:ln>
        </p:spPr>
        <p:txBody>
          <a:bodyPr/>
          <a:p/>
        </p:txBody>
      </p:sp>
      <p:sp>
        <p:nvSpPr>
          <p:cNvPr id="25" name="Text 23"/>
          <p:cNvSpPr/>
          <p:nvPr/>
        </p:nvSpPr>
        <p:spPr>
          <a:xfrm>
            <a:off x="1271016" y="4434840"/>
            <a:ext cx="9445752" cy="438912"/>
          </a:xfrm>
          <a:prstGeom prst="rect">
            <a:avLst/>
          </a:prstGeom>
          <a:noFill/>
          <a:ln/>
        </p:spPr>
        <p:txBody>
          <a:bodyPr wrap="square" lIns="0" tIns="0" rIns="0" bIns="0" rtlCol="0" anchor="ctr">
            <a:normAutofit/>
          </a:bodyPr>
          <a:lstStyle/>
          <a:p>
            <a:pPr algn="ctr" indent="0" marL="0">
              <a:buNone/>
            </a:pPr>
            <a:r>
              <a:rPr lang="en-US" sz="1900" b="1" dirty="0">
                <a:solidFill>
                  <a:srgbClr val="13243A"/>
                </a:solidFill>
                <a:latin typeface="Arial" pitchFamily="34" charset="0"/>
                <a:ea typeface="Aptos" pitchFamily="34" charset="-122"/>
                <a:cs typeface="Aptos" pitchFamily="34" charset="-120"/>
              </a:rPr>
              <a:t>CONTROL:  STOP NC   →   OL auxiliary NC   →   contactor coil K</a:t>
            </a:r>
            <a:endParaRPr lang="en-US" sz="1900" dirty="0"/>
          </a:p>
        </p:txBody>
      </p:sp>
      <p:sp>
        <p:nvSpPr>
          <p:cNvPr id="26" name="Text 24"/>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When OL operates, the coil drops out and the main contactor opens.</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C1A2C"/>
        </a:solidFill>
      </p:bgPr>
    </p:bg>
    <p:spTree>
      <p:nvGrpSpPr>
        <p:cNvPr id="1" name=""/>
        <p:cNvGrpSpPr/>
        <p:nvPr/>
      </p:nvGrpSpPr>
      <p:grpSpPr>
        <a:xfrm>
          <a:off x="0" y="0"/>
          <a:ext cx="0" cy="0"/>
          <a:chOff x="0" y="0"/>
          <a:chExt cx="0" cy="0"/>
        </a:xfrm>
      </p:grpSpPr>
      <p:sp>
        <p:nvSpPr>
          <p:cNvPr id="2" name="Text 0"/>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3" name="Text 1"/>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15</a:t>
            </a:r>
            <a:endParaRPr lang="en-US" sz="900" dirty="0"/>
          </a:p>
        </p:txBody>
      </p:sp>
      <p:sp>
        <p:nvSpPr>
          <p:cNvPr id="4" name="Shape 2"/>
          <p:cNvSpPr/>
          <p:nvPr/>
        </p:nvSpPr>
        <p:spPr>
          <a:xfrm>
            <a:off x="0" y="91440"/>
            <a:ext cx="118872" cy="6400800"/>
          </a:xfrm>
          <a:prstGeom prst="rect">
            <a:avLst/>
          </a:prstGeom>
          <a:solidFill>
            <a:srgbClr val="20B9AA"/>
          </a:solidFill>
          <a:ln w="12700">
            <a:solidFill>
              <a:srgbClr val="20B9AA">
                <a:alpha val="0"/>
              </a:srgbClr>
            </a:solidFill>
            <a:prstDash val="solid"/>
          </a:ln>
        </p:spPr>
        <p:txBody>
          <a:bodyPr/>
          <a:p/>
        </p:txBody>
      </p:sp>
      <p:sp>
        <p:nvSpPr>
          <p:cNvPr id="5" name="Text 3"/>
          <p:cNvSpPr/>
          <p:nvPr/>
        </p:nvSpPr>
        <p:spPr>
          <a:xfrm>
            <a:off x="868680" y="1362456"/>
            <a:ext cx="1417320" cy="1005840"/>
          </a:xfrm>
          <a:prstGeom prst="rect">
            <a:avLst/>
          </a:prstGeom>
          <a:noFill/>
          <a:ln/>
        </p:spPr>
        <p:txBody>
          <a:bodyPr wrap="square" lIns="0" tIns="0" rIns="0" bIns="0" rtlCol="0" anchor="ctr">
            <a:normAutofit/>
          </a:bodyPr>
          <a:lstStyle/>
          <a:p>
            <a:pPr algn="l" indent="0" marL="0">
              <a:buNone/>
            </a:pPr>
            <a:r>
              <a:rPr lang="en-US" sz="6500" b="1" dirty="0">
                <a:solidFill>
                  <a:srgbClr val="FFFFFF"/>
                </a:solidFill>
                <a:latin typeface="Arial" pitchFamily="34" charset="0"/>
                <a:ea typeface="Aptos" pitchFamily="34" charset="-122"/>
                <a:cs typeface="Aptos" pitchFamily="34" charset="-120"/>
              </a:rPr>
              <a:t>02</a:t>
            </a:r>
            <a:endParaRPr lang="en-US" sz="6500" dirty="0"/>
          </a:p>
        </p:txBody>
      </p:sp>
      <p:sp>
        <p:nvSpPr>
          <p:cNvPr id="6" name="Text 4"/>
          <p:cNvSpPr/>
          <p:nvPr/>
        </p:nvSpPr>
        <p:spPr>
          <a:xfrm>
            <a:off x="2971800" y="1234440"/>
            <a:ext cx="8229600" cy="402336"/>
          </a:xfrm>
          <a:prstGeom prst="rect">
            <a:avLst/>
          </a:prstGeom>
          <a:noFill/>
          <a:ln/>
        </p:spPr>
        <p:txBody>
          <a:bodyPr wrap="square" lIns="0" tIns="0" rIns="0" bIns="0" rtlCol="0" anchor="ctr">
            <a:normAutofit/>
          </a:bodyPr>
          <a:lstStyle/>
          <a:p>
            <a:pPr algn="l" indent="0" marL="0">
              <a:buNone/>
            </a:pPr>
            <a:r>
              <a:rPr lang="en-US" sz="1500" b="1" dirty="0">
                <a:solidFill>
                  <a:srgbClr val="A3E0D9"/>
                </a:solidFill>
                <a:latin typeface="Arial" pitchFamily="34" charset="0"/>
                <a:ea typeface="Aptos" pitchFamily="34" charset="-122"/>
                <a:cs typeface="Aptos" pitchFamily="34" charset="-120"/>
              </a:rPr>
              <a:t>CURRENT AND TIME</a:t>
            </a:r>
            <a:endParaRPr lang="en-US" sz="1500" dirty="0"/>
          </a:p>
        </p:txBody>
      </p:sp>
      <p:sp>
        <p:nvSpPr>
          <p:cNvPr id="7" name="Text 5"/>
          <p:cNvSpPr/>
          <p:nvPr/>
        </p:nvSpPr>
        <p:spPr>
          <a:xfrm>
            <a:off x="2916936" y="1883664"/>
            <a:ext cx="8257032" cy="1408176"/>
          </a:xfrm>
          <a:prstGeom prst="rect">
            <a:avLst/>
          </a:prstGeom>
          <a:noFill/>
          <a:ln/>
        </p:spPr>
        <p:txBody>
          <a:bodyPr wrap="square" lIns="0" tIns="0" rIns="0" bIns="0" rtlCol="0" anchor="ctr">
            <a:normAutofit/>
          </a:bodyPr>
          <a:lstStyle/>
          <a:p>
            <a:pPr algn="l" indent="0" marL="0">
              <a:buNone/>
            </a:pPr>
            <a:r>
              <a:rPr lang="en-US" sz="4000" b="1" dirty="0">
                <a:solidFill>
                  <a:srgbClr val="FFFFFF"/>
                </a:solidFill>
                <a:latin typeface="Arial" pitchFamily="34" charset="0"/>
                <a:ea typeface="Aptos" pitchFamily="34" charset="-122"/>
                <a:cs typeface="Aptos" pitchFamily="34" charset="-120"/>
              </a:rPr>
              <a:t>An overload is not a short circuit</a:t>
            </a:r>
            <a:endParaRPr lang="en-US" sz="4000" dirty="0"/>
          </a:p>
        </p:txBody>
      </p:sp>
      <p:sp>
        <p:nvSpPr>
          <p:cNvPr id="8" name="Text 6"/>
          <p:cNvSpPr/>
          <p:nvPr/>
        </p:nvSpPr>
        <p:spPr>
          <a:xfrm>
            <a:off x="2971800" y="4041648"/>
            <a:ext cx="7909560" cy="914400"/>
          </a:xfrm>
          <a:prstGeom prst="rect">
            <a:avLst/>
          </a:prstGeom>
          <a:noFill/>
          <a:ln/>
        </p:spPr>
        <p:txBody>
          <a:bodyPr wrap="square" lIns="0" tIns="0" rIns="0" bIns="0" rtlCol="0" anchor="ctr">
            <a:normAutofit/>
          </a:bodyPr>
          <a:lstStyle/>
          <a:p>
            <a:pPr algn="l" indent="0" marL="0">
              <a:buNone/>
            </a:pPr>
            <a:r>
              <a:rPr lang="en-US" sz="2300" dirty="0">
                <a:solidFill>
                  <a:srgbClr val="E0E9EE"/>
                </a:solidFill>
                <a:latin typeface="Arial" pitchFamily="34" charset="0"/>
                <a:ea typeface="Aptos" pitchFamily="34" charset="-122"/>
                <a:cs typeface="Aptos" pitchFamily="34" charset="-120"/>
              </a:rPr>
              <a:t>Protection should tolerate starting—but not a permanently stalled motor.</a:t>
            </a:r>
            <a:endParaRPr lang="en-US" sz="2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16</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THERMAL BEHAVIOUR</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Why “inverse time” matters</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Bigger sustained overload → shorter time before operation.</a:t>
            </a:r>
            <a:endParaRPr lang="en-US" sz="1700" dirty="0"/>
          </a:p>
        </p:txBody>
      </p:sp>
      <p:sp>
        <p:nvSpPr>
          <p:cNvPr id="9" name="Shape 7"/>
          <p:cNvSpPr/>
          <p:nvPr/>
        </p:nvSpPr>
        <p:spPr>
          <a:xfrm>
            <a:off x="850392" y="2304288"/>
            <a:ext cx="6190488" cy="3191256"/>
          </a:xfrm>
          <a:prstGeom prst="roundRect">
            <a:avLst>
              <a:gd name="adj" fmla="val 2865"/>
            </a:avLst>
          </a:prstGeom>
          <a:solidFill>
            <a:srgbClr val="F4F7FA"/>
          </a:solidFill>
          <a:ln w="12700">
            <a:solidFill>
              <a:srgbClr val="F4F7FA">
                <a:alpha val="0"/>
              </a:srgbClr>
            </a:solidFill>
            <a:prstDash val="solid"/>
          </a:ln>
        </p:spPr>
        <p:txBody>
          <a:bodyPr/>
          <a:p/>
        </p:txBody>
      </p:sp>
      <p:sp>
        <p:nvSpPr>
          <p:cNvPr id="10" name="Shape 8"/>
          <p:cNvSpPr/>
          <p:nvPr/>
        </p:nvSpPr>
        <p:spPr>
          <a:xfrm>
            <a:off x="1508760" y="5047488"/>
            <a:ext cx="5111496" cy="0"/>
          </a:xfrm>
          <a:prstGeom prst="line">
            <a:avLst/>
          </a:prstGeom>
          <a:noFill/>
          <a:ln w="27940">
            <a:solidFill>
              <a:srgbClr val="13243A"/>
            </a:solidFill>
            <a:prstDash val="solid"/>
            <a:headEnd type="none"/>
            <a:tailEnd type="none"/>
          </a:ln>
        </p:spPr>
        <p:txBody>
          <a:bodyPr/>
          <a:p/>
        </p:txBody>
      </p:sp>
      <p:sp>
        <p:nvSpPr>
          <p:cNvPr id="11" name="Shape 9"/>
          <p:cNvSpPr/>
          <p:nvPr/>
        </p:nvSpPr>
        <p:spPr>
          <a:xfrm>
            <a:off x="1508760" y="5047488"/>
            <a:ext cx="0" cy="-2359152"/>
          </a:xfrm>
          <a:prstGeom prst="line">
            <a:avLst/>
          </a:prstGeom>
          <a:noFill/>
          <a:ln w="27940">
            <a:solidFill>
              <a:srgbClr val="13243A"/>
            </a:solidFill>
            <a:prstDash val="solid"/>
            <a:headEnd type="none"/>
            <a:tailEnd type="none"/>
          </a:ln>
        </p:spPr>
        <p:txBody>
          <a:bodyPr/>
          <a:p/>
        </p:txBody>
      </p:sp>
      <p:sp>
        <p:nvSpPr>
          <p:cNvPr id="12" name="Shape 10"/>
          <p:cNvSpPr/>
          <p:nvPr/>
        </p:nvSpPr>
        <p:spPr>
          <a:xfrm>
            <a:off x="1709928" y="2926080"/>
            <a:ext cx="103632" cy="178384"/>
          </a:xfrm>
          <a:prstGeom prst="line">
            <a:avLst/>
          </a:prstGeom>
          <a:noFill/>
          <a:ln w="38100">
            <a:solidFill>
              <a:srgbClr val="117C78"/>
            </a:solidFill>
            <a:prstDash val="solid"/>
            <a:headEnd type="none"/>
            <a:tailEnd type="none"/>
          </a:ln>
        </p:spPr>
        <p:txBody>
          <a:bodyPr/>
          <a:p/>
        </p:txBody>
      </p:sp>
      <p:sp>
        <p:nvSpPr>
          <p:cNvPr id="13" name="Shape 11"/>
          <p:cNvSpPr/>
          <p:nvPr/>
        </p:nvSpPr>
        <p:spPr>
          <a:xfrm>
            <a:off x="1813560" y="3104464"/>
            <a:ext cx="103632" cy="161409"/>
          </a:xfrm>
          <a:prstGeom prst="line">
            <a:avLst/>
          </a:prstGeom>
          <a:noFill/>
          <a:ln w="38100">
            <a:solidFill>
              <a:srgbClr val="117C78"/>
            </a:solidFill>
            <a:prstDash val="solid"/>
            <a:headEnd type="none"/>
            <a:tailEnd type="none"/>
          </a:ln>
        </p:spPr>
        <p:txBody>
          <a:bodyPr/>
          <a:p/>
        </p:txBody>
      </p:sp>
      <p:sp>
        <p:nvSpPr>
          <p:cNvPr id="14" name="Shape 12"/>
          <p:cNvSpPr/>
          <p:nvPr/>
        </p:nvSpPr>
        <p:spPr>
          <a:xfrm>
            <a:off x="1917192" y="3265873"/>
            <a:ext cx="103632" cy="146049"/>
          </a:xfrm>
          <a:prstGeom prst="line">
            <a:avLst/>
          </a:prstGeom>
          <a:noFill/>
          <a:ln w="38100">
            <a:solidFill>
              <a:srgbClr val="117C78"/>
            </a:solidFill>
            <a:prstDash val="solid"/>
            <a:headEnd type="none"/>
            <a:tailEnd type="none"/>
          </a:ln>
        </p:spPr>
        <p:txBody>
          <a:bodyPr/>
          <a:p/>
        </p:txBody>
      </p:sp>
      <p:sp>
        <p:nvSpPr>
          <p:cNvPr id="15" name="Shape 13"/>
          <p:cNvSpPr/>
          <p:nvPr/>
        </p:nvSpPr>
        <p:spPr>
          <a:xfrm>
            <a:off x="2020824" y="3411921"/>
            <a:ext cx="103632" cy="132150"/>
          </a:xfrm>
          <a:prstGeom prst="line">
            <a:avLst/>
          </a:prstGeom>
          <a:noFill/>
          <a:ln w="38100">
            <a:solidFill>
              <a:srgbClr val="117C78"/>
            </a:solidFill>
            <a:prstDash val="solid"/>
            <a:headEnd type="none"/>
            <a:tailEnd type="none"/>
          </a:ln>
        </p:spPr>
        <p:txBody>
          <a:bodyPr/>
          <a:p/>
        </p:txBody>
      </p:sp>
      <p:sp>
        <p:nvSpPr>
          <p:cNvPr id="16" name="Shape 14"/>
          <p:cNvSpPr/>
          <p:nvPr/>
        </p:nvSpPr>
        <p:spPr>
          <a:xfrm>
            <a:off x="2124456" y="3544072"/>
            <a:ext cx="103632" cy="119574"/>
          </a:xfrm>
          <a:prstGeom prst="line">
            <a:avLst/>
          </a:prstGeom>
          <a:noFill/>
          <a:ln w="38100">
            <a:solidFill>
              <a:srgbClr val="117C78"/>
            </a:solidFill>
            <a:prstDash val="solid"/>
            <a:headEnd type="none"/>
            <a:tailEnd type="none"/>
          </a:ln>
        </p:spPr>
        <p:txBody>
          <a:bodyPr/>
          <a:p/>
        </p:txBody>
      </p:sp>
      <p:sp>
        <p:nvSpPr>
          <p:cNvPr id="17" name="Shape 15"/>
          <p:cNvSpPr/>
          <p:nvPr/>
        </p:nvSpPr>
        <p:spPr>
          <a:xfrm>
            <a:off x="2228088" y="3663646"/>
            <a:ext cx="103632" cy="108195"/>
          </a:xfrm>
          <a:prstGeom prst="line">
            <a:avLst/>
          </a:prstGeom>
          <a:noFill/>
          <a:ln w="38100">
            <a:solidFill>
              <a:srgbClr val="117C78"/>
            </a:solidFill>
            <a:prstDash val="solid"/>
            <a:headEnd type="none"/>
            <a:tailEnd type="none"/>
          </a:ln>
        </p:spPr>
        <p:txBody>
          <a:bodyPr/>
          <a:p/>
        </p:txBody>
      </p:sp>
      <p:sp>
        <p:nvSpPr>
          <p:cNvPr id="18" name="Shape 16"/>
          <p:cNvSpPr/>
          <p:nvPr/>
        </p:nvSpPr>
        <p:spPr>
          <a:xfrm>
            <a:off x="2331720" y="3771842"/>
            <a:ext cx="103632" cy="97899"/>
          </a:xfrm>
          <a:prstGeom prst="line">
            <a:avLst/>
          </a:prstGeom>
          <a:noFill/>
          <a:ln w="38100">
            <a:solidFill>
              <a:srgbClr val="117C78"/>
            </a:solidFill>
            <a:prstDash val="solid"/>
            <a:headEnd type="none"/>
            <a:tailEnd type="none"/>
          </a:ln>
        </p:spPr>
        <p:txBody>
          <a:bodyPr/>
          <a:p/>
        </p:txBody>
      </p:sp>
      <p:sp>
        <p:nvSpPr>
          <p:cNvPr id="19" name="Shape 17"/>
          <p:cNvSpPr/>
          <p:nvPr/>
        </p:nvSpPr>
        <p:spPr>
          <a:xfrm>
            <a:off x="2435352" y="3869741"/>
            <a:ext cx="103632" cy="88583"/>
          </a:xfrm>
          <a:prstGeom prst="line">
            <a:avLst/>
          </a:prstGeom>
          <a:noFill/>
          <a:ln w="38100">
            <a:solidFill>
              <a:srgbClr val="117C78"/>
            </a:solidFill>
            <a:prstDash val="solid"/>
            <a:headEnd type="none"/>
            <a:tailEnd type="none"/>
          </a:ln>
        </p:spPr>
        <p:txBody>
          <a:bodyPr/>
          <a:p/>
        </p:txBody>
      </p:sp>
      <p:sp>
        <p:nvSpPr>
          <p:cNvPr id="20" name="Shape 18"/>
          <p:cNvSpPr/>
          <p:nvPr/>
        </p:nvSpPr>
        <p:spPr>
          <a:xfrm>
            <a:off x="2538984" y="3958324"/>
            <a:ext cx="103632" cy="80153"/>
          </a:xfrm>
          <a:prstGeom prst="line">
            <a:avLst/>
          </a:prstGeom>
          <a:noFill/>
          <a:ln w="38100">
            <a:solidFill>
              <a:srgbClr val="117C78"/>
            </a:solidFill>
            <a:prstDash val="solid"/>
            <a:headEnd type="none"/>
            <a:tailEnd type="none"/>
          </a:ln>
        </p:spPr>
        <p:txBody>
          <a:bodyPr/>
          <a:p/>
        </p:txBody>
      </p:sp>
      <p:sp>
        <p:nvSpPr>
          <p:cNvPr id="21" name="Shape 19"/>
          <p:cNvSpPr/>
          <p:nvPr/>
        </p:nvSpPr>
        <p:spPr>
          <a:xfrm>
            <a:off x="2642616" y="4038477"/>
            <a:ext cx="103632" cy="72526"/>
          </a:xfrm>
          <a:prstGeom prst="line">
            <a:avLst/>
          </a:prstGeom>
          <a:noFill/>
          <a:ln w="38100">
            <a:solidFill>
              <a:srgbClr val="117C78"/>
            </a:solidFill>
            <a:prstDash val="solid"/>
            <a:headEnd type="none"/>
            <a:tailEnd type="none"/>
          </a:ln>
        </p:spPr>
        <p:txBody>
          <a:bodyPr/>
          <a:p/>
        </p:txBody>
      </p:sp>
      <p:sp>
        <p:nvSpPr>
          <p:cNvPr id="22" name="Shape 20"/>
          <p:cNvSpPr/>
          <p:nvPr/>
        </p:nvSpPr>
        <p:spPr>
          <a:xfrm>
            <a:off x="2746248" y="4111003"/>
            <a:ext cx="103632" cy="65624"/>
          </a:xfrm>
          <a:prstGeom prst="line">
            <a:avLst/>
          </a:prstGeom>
          <a:noFill/>
          <a:ln w="38100">
            <a:solidFill>
              <a:srgbClr val="117C78"/>
            </a:solidFill>
            <a:prstDash val="solid"/>
            <a:headEnd type="none"/>
            <a:tailEnd type="none"/>
          </a:ln>
        </p:spPr>
        <p:txBody>
          <a:bodyPr/>
          <a:p/>
        </p:txBody>
      </p:sp>
      <p:sp>
        <p:nvSpPr>
          <p:cNvPr id="23" name="Shape 21"/>
          <p:cNvSpPr/>
          <p:nvPr/>
        </p:nvSpPr>
        <p:spPr>
          <a:xfrm>
            <a:off x="2849880" y="4176626"/>
            <a:ext cx="103632" cy="59379"/>
          </a:xfrm>
          <a:prstGeom prst="line">
            <a:avLst/>
          </a:prstGeom>
          <a:noFill/>
          <a:ln w="38100">
            <a:solidFill>
              <a:srgbClr val="117C78"/>
            </a:solidFill>
            <a:prstDash val="solid"/>
            <a:headEnd type="none"/>
            <a:tailEnd type="none"/>
          </a:ln>
        </p:spPr>
        <p:txBody>
          <a:bodyPr/>
          <a:p/>
        </p:txBody>
      </p:sp>
      <p:sp>
        <p:nvSpPr>
          <p:cNvPr id="24" name="Shape 22"/>
          <p:cNvSpPr/>
          <p:nvPr/>
        </p:nvSpPr>
        <p:spPr>
          <a:xfrm>
            <a:off x="2953512" y="4236005"/>
            <a:ext cx="103632" cy="53728"/>
          </a:xfrm>
          <a:prstGeom prst="line">
            <a:avLst/>
          </a:prstGeom>
          <a:noFill/>
          <a:ln w="38100">
            <a:solidFill>
              <a:srgbClr val="117C78"/>
            </a:solidFill>
            <a:prstDash val="solid"/>
            <a:headEnd type="none"/>
            <a:tailEnd type="none"/>
          </a:ln>
        </p:spPr>
        <p:txBody>
          <a:bodyPr/>
          <a:p/>
        </p:txBody>
      </p:sp>
      <p:sp>
        <p:nvSpPr>
          <p:cNvPr id="25" name="Shape 23"/>
          <p:cNvSpPr/>
          <p:nvPr/>
        </p:nvSpPr>
        <p:spPr>
          <a:xfrm>
            <a:off x="3057144" y="4289734"/>
            <a:ext cx="103632" cy="48615"/>
          </a:xfrm>
          <a:prstGeom prst="line">
            <a:avLst/>
          </a:prstGeom>
          <a:noFill/>
          <a:ln w="38100">
            <a:solidFill>
              <a:srgbClr val="117C78"/>
            </a:solidFill>
            <a:prstDash val="solid"/>
            <a:headEnd type="none"/>
            <a:tailEnd type="none"/>
          </a:ln>
        </p:spPr>
        <p:txBody>
          <a:bodyPr/>
          <a:p/>
        </p:txBody>
      </p:sp>
      <p:sp>
        <p:nvSpPr>
          <p:cNvPr id="26" name="Shape 24"/>
          <p:cNvSpPr/>
          <p:nvPr/>
        </p:nvSpPr>
        <p:spPr>
          <a:xfrm>
            <a:off x="3160776" y="4338349"/>
            <a:ext cx="103632" cy="43989"/>
          </a:xfrm>
          <a:prstGeom prst="line">
            <a:avLst/>
          </a:prstGeom>
          <a:noFill/>
          <a:ln w="38100">
            <a:solidFill>
              <a:srgbClr val="117C78"/>
            </a:solidFill>
            <a:prstDash val="solid"/>
            <a:headEnd type="none"/>
            <a:tailEnd type="none"/>
          </a:ln>
        </p:spPr>
        <p:txBody>
          <a:bodyPr/>
          <a:p/>
        </p:txBody>
      </p:sp>
      <p:sp>
        <p:nvSpPr>
          <p:cNvPr id="27" name="Shape 25"/>
          <p:cNvSpPr/>
          <p:nvPr/>
        </p:nvSpPr>
        <p:spPr>
          <a:xfrm>
            <a:off x="3264408" y="4382338"/>
            <a:ext cx="103632" cy="39803"/>
          </a:xfrm>
          <a:prstGeom prst="line">
            <a:avLst/>
          </a:prstGeom>
          <a:noFill/>
          <a:ln w="38100">
            <a:solidFill>
              <a:srgbClr val="117C78"/>
            </a:solidFill>
            <a:prstDash val="solid"/>
            <a:headEnd type="none"/>
            <a:tailEnd type="none"/>
          </a:ln>
        </p:spPr>
        <p:txBody>
          <a:bodyPr/>
          <a:p/>
        </p:txBody>
      </p:sp>
      <p:sp>
        <p:nvSpPr>
          <p:cNvPr id="28" name="Shape 26"/>
          <p:cNvSpPr/>
          <p:nvPr/>
        </p:nvSpPr>
        <p:spPr>
          <a:xfrm>
            <a:off x="3368040" y="4422141"/>
            <a:ext cx="103632" cy="36015"/>
          </a:xfrm>
          <a:prstGeom prst="line">
            <a:avLst/>
          </a:prstGeom>
          <a:noFill/>
          <a:ln w="38100">
            <a:solidFill>
              <a:srgbClr val="117C78"/>
            </a:solidFill>
            <a:prstDash val="solid"/>
            <a:headEnd type="none"/>
            <a:tailEnd type="none"/>
          </a:ln>
        </p:spPr>
        <p:txBody>
          <a:bodyPr/>
          <a:p/>
        </p:txBody>
      </p:sp>
      <p:sp>
        <p:nvSpPr>
          <p:cNvPr id="29" name="Shape 27"/>
          <p:cNvSpPr/>
          <p:nvPr/>
        </p:nvSpPr>
        <p:spPr>
          <a:xfrm>
            <a:off x="3471672" y="4458156"/>
            <a:ext cx="103632" cy="32588"/>
          </a:xfrm>
          <a:prstGeom prst="line">
            <a:avLst/>
          </a:prstGeom>
          <a:noFill/>
          <a:ln w="38100">
            <a:solidFill>
              <a:srgbClr val="117C78"/>
            </a:solidFill>
            <a:prstDash val="solid"/>
            <a:headEnd type="none"/>
            <a:tailEnd type="none"/>
          </a:ln>
        </p:spPr>
        <p:txBody>
          <a:bodyPr/>
          <a:p/>
        </p:txBody>
      </p:sp>
      <p:sp>
        <p:nvSpPr>
          <p:cNvPr id="30" name="Shape 28"/>
          <p:cNvSpPr/>
          <p:nvPr/>
        </p:nvSpPr>
        <p:spPr>
          <a:xfrm>
            <a:off x="3575304" y="4490744"/>
            <a:ext cx="103632" cy="29487"/>
          </a:xfrm>
          <a:prstGeom prst="line">
            <a:avLst/>
          </a:prstGeom>
          <a:noFill/>
          <a:ln w="38100">
            <a:solidFill>
              <a:srgbClr val="117C78"/>
            </a:solidFill>
            <a:prstDash val="solid"/>
            <a:headEnd type="none"/>
            <a:tailEnd type="none"/>
          </a:ln>
        </p:spPr>
        <p:txBody>
          <a:bodyPr/>
          <a:p/>
        </p:txBody>
      </p:sp>
      <p:sp>
        <p:nvSpPr>
          <p:cNvPr id="31" name="Shape 29"/>
          <p:cNvSpPr/>
          <p:nvPr/>
        </p:nvSpPr>
        <p:spPr>
          <a:xfrm>
            <a:off x="3678936" y="4520231"/>
            <a:ext cx="103632" cy="26681"/>
          </a:xfrm>
          <a:prstGeom prst="line">
            <a:avLst/>
          </a:prstGeom>
          <a:noFill/>
          <a:ln w="38100">
            <a:solidFill>
              <a:srgbClr val="117C78"/>
            </a:solidFill>
            <a:prstDash val="solid"/>
            <a:headEnd type="none"/>
            <a:tailEnd type="none"/>
          </a:ln>
        </p:spPr>
        <p:txBody>
          <a:bodyPr/>
          <a:p/>
        </p:txBody>
      </p:sp>
      <p:sp>
        <p:nvSpPr>
          <p:cNvPr id="32" name="Shape 30"/>
          <p:cNvSpPr/>
          <p:nvPr/>
        </p:nvSpPr>
        <p:spPr>
          <a:xfrm>
            <a:off x="3782568" y="4546911"/>
            <a:ext cx="103632" cy="24142"/>
          </a:xfrm>
          <a:prstGeom prst="line">
            <a:avLst/>
          </a:prstGeom>
          <a:noFill/>
          <a:ln w="38100">
            <a:solidFill>
              <a:srgbClr val="117C78"/>
            </a:solidFill>
            <a:prstDash val="solid"/>
            <a:headEnd type="none"/>
            <a:tailEnd type="none"/>
          </a:ln>
        </p:spPr>
        <p:txBody>
          <a:bodyPr/>
          <a:p/>
        </p:txBody>
      </p:sp>
      <p:sp>
        <p:nvSpPr>
          <p:cNvPr id="33" name="Shape 31"/>
          <p:cNvSpPr/>
          <p:nvPr/>
        </p:nvSpPr>
        <p:spPr>
          <a:xfrm>
            <a:off x="3886200" y="4571053"/>
            <a:ext cx="103632" cy="21844"/>
          </a:xfrm>
          <a:prstGeom prst="line">
            <a:avLst/>
          </a:prstGeom>
          <a:noFill/>
          <a:ln w="38100">
            <a:solidFill>
              <a:srgbClr val="117C78"/>
            </a:solidFill>
            <a:prstDash val="solid"/>
            <a:headEnd type="none"/>
            <a:tailEnd type="none"/>
          </a:ln>
        </p:spPr>
        <p:txBody>
          <a:bodyPr/>
          <a:p/>
        </p:txBody>
      </p:sp>
      <p:sp>
        <p:nvSpPr>
          <p:cNvPr id="34" name="Shape 32"/>
          <p:cNvSpPr/>
          <p:nvPr/>
        </p:nvSpPr>
        <p:spPr>
          <a:xfrm>
            <a:off x="3989832" y="4592897"/>
            <a:ext cx="103632" cy="19766"/>
          </a:xfrm>
          <a:prstGeom prst="line">
            <a:avLst/>
          </a:prstGeom>
          <a:noFill/>
          <a:ln w="38100">
            <a:solidFill>
              <a:srgbClr val="117C78"/>
            </a:solidFill>
            <a:prstDash val="solid"/>
            <a:headEnd type="none"/>
            <a:tailEnd type="none"/>
          </a:ln>
        </p:spPr>
        <p:txBody>
          <a:bodyPr/>
          <a:p/>
        </p:txBody>
      </p:sp>
      <p:sp>
        <p:nvSpPr>
          <p:cNvPr id="35" name="Shape 33"/>
          <p:cNvSpPr/>
          <p:nvPr/>
        </p:nvSpPr>
        <p:spPr>
          <a:xfrm>
            <a:off x="4093464" y="4612663"/>
            <a:ext cx="103632" cy="17885"/>
          </a:xfrm>
          <a:prstGeom prst="line">
            <a:avLst/>
          </a:prstGeom>
          <a:noFill/>
          <a:ln w="38100">
            <a:solidFill>
              <a:srgbClr val="117C78"/>
            </a:solidFill>
            <a:prstDash val="solid"/>
            <a:headEnd type="none"/>
            <a:tailEnd type="none"/>
          </a:ln>
        </p:spPr>
        <p:txBody>
          <a:bodyPr/>
          <a:p/>
        </p:txBody>
      </p:sp>
      <p:sp>
        <p:nvSpPr>
          <p:cNvPr id="36" name="Shape 34"/>
          <p:cNvSpPr/>
          <p:nvPr/>
        </p:nvSpPr>
        <p:spPr>
          <a:xfrm>
            <a:off x="4197096" y="4630547"/>
            <a:ext cx="103632" cy="16183"/>
          </a:xfrm>
          <a:prstGeom prst="line">
            <a:avLst/>
          </a:prstGeom>
          <a:noFill/>
          <a:ln w="38100">
            <a:solidFill>
              <a:srgbClr val="117C78"/>
            </a:solidFill>
            <a:prstDash val="solid"/>
            <a:headEnd type="none"/>
            <a:tailEnd type="none"/>
          </a:ln>
        </p:spPr>
        <p:txBody>
          <a:bodyPr/>
          <a:p/>
        </p:txBody>
      </p:sp>
      <p:sp>
        <p:nvSpPr>
          <p:cNvPr id="37" name="Shape 35"/>
          <p:cNvSpPr/>
          <p:nvPr/>
        </p:nvSpPr>
        <p:spPr>
          <a:xfrm>
            <a:off x="4300728" y="4646730"/>
            <a:ext cx="103632" cy="14643"/>
          </a:xfrm>
          <a:prstGeom prst="line">
            <a:avLst/>
          </a:prstGeom>
          <a:noFill/>
          <a:ln w="38100">
            <a:solidFill>
              <a:srgbClr val="117C78"/>
            </a:solidFill>
            <a:prstDash val="solid"/>
            <a:headEnd type="none"/>
            <a:tailEnd type="none"/>
          </a:ln>
        </p:spPr>
        <p:txBody>
          <a:bodyPr/>
          <a:p/>
        </p:txBody>
      </p:sp>
      <p:sp>
        <p:nvSpPr>
          <p:cNvPr id="38" name="Shape 36"/>
          <p:cNvSpPr/>
          <p:nvPr/>
        </p:nvSpPr>
        <p:spPr>
          <a:xfrm>
            <a:off x="4404360" y="4661373"/>
            <a:ext cx="103632" cy="13249"/>
          </a:xfrm>
          <a:prstGeom prst="line">
            <a:avLst/>
          </a:prstGeom>
          <a:noFill/>
          <a:ln w="38100">
            <a:solidFill>
              <a:srgbClr val="117C78"/>
            </a:solidFill>
            <a:prstDash val="solid"/>
            <a:headEnd type="none"/>
            <a:tailEnd type="none"/>
          </a:ln>
        </p:spPr>
        <p:txBody>
          <a:bodyPr/>
          <a:p/>
        </p:txBody>
      </p:sp>
      <p:sp>
        <p:nvSpPr>
          <p:cNvPr id="39" name="Shape 37"/>
          <p:cNvSpPr/>
          <p:nvPr/>
        </p:nvSpPr>
        <p:spPr>
          <a:xfrm>
            <a:off x="4507992" y="4674622"/>
            <a:ext cx="103632" cy="11988"/>
          </a:xfrm>
          <a:prstGeom prst="line">
            <a:avLst/>
          </a:prstGeom>
          <a:noFill/>
          <a:ln w="38100">
            <a:solidFill>
              <a:srgbClr val="117C78"/>
            </a:solidFill>
            <a:prstDash val="solid"/>
            <a:headEnd type="none"/>
            <a:tailEnd type="none"/>
          </a:ln>
        </p:spPr>
        <p:txBody>
          <a:bodyPr/>
          <a:p/>
        </p:txBody>
      </p:sp>
      <p:sp>
        <p:nvSpPr>
          <p:cNvPr id="40" name="Shape 38"/>
          <p:cNvSpPr/>
          <p:nvPr/>
        </p:nvSpPr>
        <p:spPr>
          <a:xfrm>
            <a:off x="4611624" y="4686610"/>
            <a:ext cx="103632" cy="10848"/>
          </a:xfrm>
          <a:prstGeom prst="line">
            <a:avLst/>
          </a:prstGeom>
          <a:noFill/>
          <a:ln w="38100">
            <a:solidFill>
              <a:srgbClr val="117C78"/>
            </a:solidFill>
            <a:prstDash val="solid"/>
            <a:headEnd type="none"/>
            <a:tailEnd type="none"/>
          </a:ln>
        </p:spPr>
        <p:txBody>
          <a:bodyPr/>
          <a:p/>
        </p:txBody>
      </p:sp>
      <p:sp>
        <p:nvSpPr>
          <p:cNvPr id="41" name="Shape 39"/>
          <p:cNvSpPr/>
          <p:nvPr/>
        </p:nvSpPr>
        <p:spPr>
          <a:xfrm>
            <a:off x="4715256" y="4697458"/>
            <a:ext cx="103632" cy="9815"/>
          </a:xfrm>
          <a:prstGeom prst="line">
            <a:avLst/>
          </a:prstGeom>
          <a:noFill/>
          <a:ln w="38100">
            <a:solidFill>
              <a:srgbClr val="117C78"/>
            </a:solidFill>
            <a:prstDash val="solid"/>
            <a:headEnd type="none"/>
            <a:tailEnd type="none"/>
          </a:ln>
        </p:spPr>
        <p:txBody>
          <a:bodyPr/>
          <a:p/>
        </p:txBody>
      </p:sp>
      <p:sp>
        <p:nvSpPr>
          <p:cNvPr id="42" name="Shape 40"/>
          <p:cNvSpPr/>
          <p:nvPr/>
        </p:nvSpPr>
        <p:spPr>
          <a:xfrm>
            <a:off x="4818888" y="4707273"/>
            <a:ext cx="103632" cy="8881"/>
          </a:xfrm>
          <a:prstGeom prst="line">
            <a:avLst/>
          </a:prstGeom>
          <a:noFill/>
          <a:ln w="38100">
            <a:solidFill>
              <a:srgbClr val="117C78"/>
            </a:solidFill>
            <a:prstDash val="solid"/>
            <a:headEnd type="none"/>
            <a:tailEnd type="none"/>
          </a:ln>
        </p:spPr>
        <p:txBody>
          <a:bodyPr/>
          <a:p/>
        </p:txBody>
      </p:sp>
      <p:sp>
        <p:nvSpPr>
          <p:cNvPr id="43" name="Shape 41"/>
          <p:cNvSpPr/>
          <p:nvPr/>
        </p:nvSpPr>
        <p:spPr>
          <a:xfrm>
            <a:off x="4922520" y="4716154"/>
            <a:ext cx="103632" cy="8036"/>
          </a:xfrm>
          <a:prstGeom prst="line">
            <a:avLst/>
          </a:prstGeom>
          <a:noFill/>
          <a:ln w="38100">
            <a:solidFill>
              <a:srgbClr val="117C78"/>
            </a:solidFill>
            <a:prstDash val="solid"/>
            <a:headEnd type="none"/>
            <a:tailEnd type="none"/>
          </a:ln>
        </p:spPr>
        <p:txBody>
          <a:bodyPr/>
          <a:p/>
        </p:txBody>
      </p:sp>
      <p:sp>
        <p:nvSpPr>
          <p:cNvPr id="44" name="Shape 42"/>
          <p:cNvSpPr/>
          <p:nvPr/>
        </p:nvSpPr>
        <p:spPr>
          <a:xfrm>
            <a:off x="5026152" y="4724190"/>
            <a:ext cx="103632" cy="7271"/>
          </a:xfrm>
          <a:prstGeom prst="line">
            <a:avLst/>
          </a:prstGeom>
          <a:noFill/>
          <a:ln w="38100">
            <a:solidFill>
              <a:srgbClr val="117C78"/>
            </a:solidFill>
            <a:prstDash val="solid"/>
            <a:headEnd type="none"/>
            <a:tailEnd type="none"/>
          </a:ln>
        </p:spPr>
        <p:txBody>
          <a:bodyPr/>
          <a:p/>
        </p:txBody>
      </p:sp>
      <p:sp>
        <p:nvSpPr>
          <p:cNvPr id="45" name="Shape 43"/>
          <p:cNvSpPr/>
          <p:nvPr/>
        </p:nvSpPr>
        <p:spPr>
          <a:xfrm>
            <a:off x="5129784" y="4731462"/>
            <a:ext cx="103632" cy="6579"/>
          </a:xfrm>
          <a:prstGeom prst="line">
            <a:avLst/>
          </a:prstGeom>
          <a:noFill/>
          <a:ln w="38100">
            <a:solidFill>
              <a:srgbClr val="117C78"/>
            </a:solidFill>
            <a:prstDash val="solid"/>
            <a:headEnd type="none"/>
            <a:tailEnd type="none"/>
          </a:ln>
        </p:spPr>
        <p:txBody>
          <a:bodyPr/>
          <a:p/>
        </p:txBody>
      </p:sp>
      <p:sp>
        <p:nvSpPr>
          <p:cNvPr id="46" name="Shape 44"/>
          <p:cNvSpPr/>
          <p:nvPr/>
        </p:nvSpPr>
        <p:spPr>
          <a:xfrm>
            <a:off x="5233416" y="4738041"/>
            <a:ext cx="103632" cy="5953"/>
          </a:xfrm>
          <a:prstGeom prst="line">
            <a:avLst/>
          </a:prstGeom>
          <a:noFill/>
          <a:ln w="38100">
            <a:solidFill>
              <a:srgbClr val="117C78"/>
            </a:solidFill>
            <a:prstDash val="solid"/>
            <a:headEnd type="none"/>
            <a:tailEnd type="none"/>
          </a:ln>
        </p:spPr>
        <p:txBody>
          <a:bodyPr/>
          <a:p/>
        </p:txBody>
      </p:sp>
      <p:sp>
        <p:nvSpPr>
          <p:cNvPr id="47" name="Shape 45"/>
          <p:cNvSpPr/>
          <p:nvPr/>
        </p:nvSpPr>
        <p:spPr>
          <a:xfrm>
            <a:off x="5337048" y="4743994"/>
            <a:ext cx="103632" cy="5387"/>
          </a:xfrm>
          <a:prstGeom prst="line">
            <a:avLst/>
          </a:prstGeom>
          <a:noFill/>
          <a:ln w="38100">
            <a:solidFill>
              <a:srgbClr val="117C78"/>
            </a:solidFill>
            <a:prstDash val="solid"/>
            <a:headEnd type="none"/>
            <a:tailEnd type="none"/>
          </a:ln>
        </p:spPr>
        <p:txBody>
          <a:bodyPr/>
          <a:p/>
        </p:txBody>
      </p:sp>
      <p:sp>
        <p:nvSpPr>
          <p:cNvPr id="48" name="Shape 46"/>
          <p:cNvSpPr/>
          <p:nvPr/>
        </p:nvSpPr>
        <p:spPr>
          <a:xfrm>
            <a:off x="5440680" y="4749381"/>
            <a:ext cx="103632" cy="4874"/>
          </a:xfrm>
          <a:prstGeom prst="line">
            <a:avLst/>
          </a:prstGeom>
          <a:noFill/>
          <a:ln w="38100">
            <a:solidFill>
              <a:srgbClr val="117C78"/>
            </a:solidFill>
            <a:prstDash val="solid"/>
            <a:headEnd type="none"/>
            <a:tailEnd type="none"/>
          </a:ln>
        </p:spPr>
        <p:txBody>
          <a:bodyPr/>
          <a:p/>
        </p:txBody>
      </p:sp>
      <p:sp>
        <p:nvSpPr>
          <p:cNvPr id="49" name="Shape 47"/>
          <p:cNvSpPr/>
          <p:nvPr/>
        </p:nvSpPr>
        <p:spPr>
          <a:xfrm>
            <a:off x="5544312" y="4754255"/>
            <a:ext cx="103632" cy="4410"/>
          </a:xfrm>
          <a:prstGeom prst="line">
            <a:avLst/>
          </a:prstGeom>
          <a:noFill/>
          <a:ln w="38100">
            <a:solidFill>
              <a:srgbClr val="117C78"/>
            </a:solidFill>
            <a:prstDash val="solid"/>
            <a:headEnd type="none"/>
            <a:tailEnd type="none"/>
          </a:ln>
        </p:spPr>
        <p:txBody>
          <a:bodyPr/>
          <a:p/>
        </p:txBody>
      </p:sp>
      <p:sp>
        <p:nvSpPr>
          <p:cNvPr id="50" name="Shape 48"/>
          <p:cNvSpPr/>
          <p:nvPr/>
        </p:nvSpPr>
        <p:spPr>
          <a:xfrm>
            <a:off x="5647944" y="4758666"/>
            <a:ext cx="103632" cy="3991"/>
          </a:xfrm>
          <a:prstGeom prst="line">
            <a:avLst/>
          </a:prstGeom>
          <a:noFill/>
          <a:ln w="38100">
            <a:solidFill>
              <a:srgbClr val="117C78"/>
            </a:solidFill>
            <a:prstDash val="solid"/>
            <a:headEnd type="none"/>
            <a:tailEnd type="none"/>
          </a:ln>
        </p:spPr>
        <p:txBody>
          <a:bodyPr/>
          <a:p/>
        </p:txBody>
      </p:sp>
      <p:sp>
        <p:nvSpPr>
          <p:cNvPr id="51" name="Shape 49"/>
          <p:cNvSpPr/>
          <p:nvPr/>
        </p:nvSpPr>
        <p:spPr>
          <a:xfrm>
            <a:off x="5751576" y="4762656"/>
            <a:ext cx="103632" cy="3611"/>
          </a:xfrm>
          <a:prstGeom prst="line">
            <a:avLst/>
          </a:prstGeom>
          <a:noFill/>
          <a:ln w="38100">
            <a:solidFill>
              <a:srgbClr val="117C78"/>
            </a:solidFill>
            <a:prstDash val="solid"/>
            <a:headEnd type="none"/>
            <a:tailEnd type="none"/>
          </a:ln>
        </p:spPr>
        <p:txBody>
          <a:bodyPr/>
          <a:p/>
        </p:txBody>
      </p:sp>
      <p:sp>
        <p:nvSpPr>
          <p:cNvPr id="52" name="Shape 50"/>
          <p:cNvSpPr/>
          <p:nvPr/>
        </p:nvSpPr>
        <p:spPr>
          <a:xfrm>
            <a:off x="5855208" y="4766267"/>
            <a:ext cx="103632" cy="3267"/>
          </a:xfrm>
          <a:prstGeom prst="line">
            <a:avLst/>
          </a:prstGeom>
          <a:noFill/>
          <a:ln w="38100">
            <a:solidFill>
              <a:srgbClr val="117C78"/>
            </a:solidFill>
            <a:prstDash val="solid"/>
            <a:headEnd type="none"/>
            <a:tailEnd type="none"/>
          </a:ln>
        </p:spPr>
        <p:txBody>
          <a:bodyPr/>
          <a:p/>
        </p:txBody>
      </p:sp>
      <p:sp>
        <p:nvSpPr>
          <p:cNvPr id="53" name="Shape 51"/>
          <p:cNvSpPr/>
          <p:nvPr/>
        </p:nvSpPr>
        <p:spPr>
          <a:xfrm>
            <a:off x="5958840" y="4769534"/>
            <a:ext cx="103632" cy="2956"/>
          </a:xfrm>
          <a:prstGeom prst="line">
            <a:avLst/>
          </a:prstGeom>
          <a:noFill/>
          <a:ln w="38100">
            <a:solidFill>
              <a:srgbClr val="117C78"/>
            </a:solidFill>
            <a:prstDash val="solid"/>
            <a:headEnd type="none"/>
            <a:tailEnd type="none"/>
          </a:ln>
        </p:spPr>
        <p:txBody>
          <a:bodyPr/>
          <a:p/>
        </p:txBody>
      </p:sp>
      <p:sp>
        <p:nvSpPr>
          <p:cNvPr id="54" name="Shape 52"/>
          <p:cNvSpPr/>
          <p:nvPr/>
        </p:nvSpPr>
        <p:spPr>
          <a:xfrm>
            <a:off x="6062472" y="4772490"/>
            <a:ext cx="103632" cy="2675"/>
          </a:xfrm>
          <a:prstGeom prst="line">
            <a:avLst/>
          </a:prstGeom>
          <a:noFill/>
          <a:ln w="38100">
            <a:solidFill>
              <a:srgbClr val="117C78"/>
            </a:solidFill>
            <a:prstDash val="solid"/>
            <a:headEnd type="none"/>
            <a:tailEnd type="none"/>
          </a:ln>
        </p:spPr>
        <p:txBody>
          <a:bodyPr/>
          <a:p/>
        </p:txBody>
      </p:sp>
      <p:sp>
        <p:nvSpPr>
          <p:cNvPr id="55" name="Shape 53"/>
          <p:cNvSpPr/>
          <p:nvPr/>
        </p:nvSpPr>
        <p:spPr>
          <a:xfrm>
            <a:off x="6166104" y="4775165"/>
            <a:ext cx="103632" cy="2420"/>
          </a:xfrm>
          <a:prstGeom prst="line">
            <a:avLst/>
          </a:prstGeom>
          <a:noFill/>
          <a:ln w="38100">
            <a:solidFill>
              <a:srgbClr val="117C78"/>
            </a:solidFill>
            <a:prstDash val="solid"/>
            <a:headEnd type="none"/>
            <a:tailEnd type="none"/>
          </a:ln>
        </p:spPr>
        <p:txBody>
          <a:bodyPr/>
          <a:p/>
        </p:txBody>
      </p:sp>
      <p:sp>
        <p:nvSpPr>
          <p:cNvPr id="56" name="Shape 54"/>
          <p:cNvSpPr/>
          <p:nvPr/>
        </p:nvSpPr>
        <p:spPr>
          <a:xfrm>
            <a:off x="6269736" y="4777586"/>
            <a:ext cx="103632" cy="2190"/>
          </a:xfrm>
          <a:prstGeom prst="line">
            <a:avLst/>
          </a:prstGeom>
          <a:noFill/>
          <a:ln w="38100">
            <a:solidFill>
              <a:srgbClr val="117C78"/>
            </a:solidFill>
            <a:prstDash val="solid"/>
            <a:headEnd type="none"/>
            <a:tailEnd type="none"/>
          </a:ln>
        </p:spPr>
        <p:txBody>
          <a:bodyPr/>
          <a:p/>
        </p:txBody>
      </p:sp>
      <p:sp>
        <p:nvSpPr>
          <p:cNvPr id="57" name="Text 55"/>
          <p:cNvSpPr/>
          <p:nvPr/>
        </p:nvSpPr>
        <p:spPr>
          <a:xfrm>
            <a:off x="3063240" y="5111496"/>
            <a:ext cx="3017520" cy="237744"/>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Overload current  →</a:t>
            </a:r>
            <a:endParaRPr lang="en-US" sz="1300" dirty="0"/>
          </a:p>
        </p:txBody>
      </p:sp>
      <p:sp>
        <p:nvSpPr>
          <p:cNvPr id="58" name="Text 56"/>
          <p:cNvSpPr/>
          <p:nvPr/>
        </p:nvSpPr>
        <p:spPr>
          <a:xfrm>
            <a:off x="886968" y="2441448"/>
            <a:ext cx="1920240" cy="27432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Time to trip</a:t>
            </a:r>
            <a:endParaRPr lang="en-US" sz="1300" dirty="0"/>
          </a:p>
        </p:txBody>
      </p:sp>
      <p:sp>
        <p:nvSpPr>
          <p:cNvPr id="59" name="Shape 57"/>
          <p:cNvSpPr/>
          <p:nvPr/>
        </p:nvSpPr>
        <p:spPr>
          <a:xfrm>
            <a:off x="7552944" y="2441448"/>
            <a:ext cx="3840480" cy="2432304"/>
          </a:xfrm>
          <a:prstGeom prst="roundRect">
            <a:avLst>
              <a:gd name="adj" fmla="val 5263"/>
            </a:avLst>
          </a:prstGeom>
          <a:solidFill>
            <a:srgbClr val="EAF5F4"/>
          </a:solidFill>
          <a:ln w="12700">
            <a:solidFill>
              <a:srgbClr val="EAF5F4">
                <a:alpha val="0"/>
              </a:srgbClr>
            </a:solidFill>
            <a:prstDash val="solid"/>
          </a:ln>
        </p:spPr>
        <p:txBody>
          <a:bodyPr/>
          <a:p/>
        </p:txBody>
      </p:sp>
      <p:sp>
        <p:nvSpPr>
          <p:cNvPr id="60" name="Shape 58"/>
          <p:cNvSpPr/>
          <p:nvPr/>
        </p:nvSpPr>
        <p:spPr>
          <a:xfrm>
            <a:off x="7552944" y="2441448"/>
            <a:ext cx="68580" cy="2432304"/>
          </a:xfrm>
          <a:prstGeom prst="rect">
            <a:avLst/>
          </a:prstGeom>
          <a:solidFill>
            <a:srgbClr val="117C78"/>
          </a:solidFill>
          <a:ln w="12700">
            <a:solidFill>
              <a:srgbClr val="117C78">
                <a:alpha val="0"/>
              </a:srgbClr>
            </a:solidFill>
            <a:prstDash val="solid"/>
          </a:ln>
        </p:spPr>
        <p:txBody>
          <a:bodyPr/>
          <a:p/>
        </p:txBody>
      </p:sp>
      <p:sp>
        <p:nvSpPr>
          <p:cNvPr id="61" name="Text 59"/>
          <p:cNvSpPr/>
          <p:nvPr/>
        </p:nvSpPr>
        <p:spPr>
          <a:xfrm>
            <a:off x="7772400" y="2606040"/>
            <a:ext cx="343814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Key distinction</a:t>
            </a:r>
            <a:endParaRPr lang="en-US" sz="1900" dirty="0"/>
          </a:p>
        </p:txBody>
      </p:sp>
      <p:sp>
        <p:nvSpPr>
          <p:cNvPr id="62" name="Text 60"/>
          <p:cNvSpPr/>
          <p:nvPr/>
        </p:nvSpPr>
        <p:spPr>
          <a:xfrm>
            <a:off x="7772400" y="3163824"/>
            <a:ext cx="3419856" cy="15727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At normal full-load current, the relay should carry the motor without nuisance tripping.</a:t>
            </a:r>
            <a:endParaRPr lang="en-US" sz="1600" dirty="0"/>
          </a:p>
        </p:txBody>
      </p:sp>
      <p:sp>
        <p:nvSpPr>
          <p:cNvPr id="63" name="Text 61"/>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Curve is illustrative; read the actual device curve or workbook Figure 7.1.</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17</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WORKBOOK / EXERCISE 2</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Read the original trip curve</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Use Figure 7.1 in your workbook, not this slide, for numbers.</a:t>
            </a:r>
            <a:endParaRPr lang="en-US" sz="1700" dirty="0"/>
          </a:p>
        </p:txBody>
      </p:sp>
      <p:pic>
        <p:nvPicPr>
          <p:cNvPr id="9" name="Image 0" descr="/mnt/data/_motor_assets/image1.png">    </p:cNvPr>
          <p:cNvPicPr>
            <a:picLocks noChangeAspect="1"/>
          </p:cNvPicPr>
          <p:nvPr/>
        </p:nvPicPr>
        <p:blipFill>
          <a:blip r:embed="rId1"/>
          <a:stretch>
            <a:fillRect/>
          </a:stretch>
        </p:blipFill>
        <p:spPr>
          <a:xfrm>
            <a:off x="950976" y="2002536"/>
            <a:ext cx="2523744" cy="3803904"/>
          </a:xfrm>
          <a:prstGeom prst="rect">
            <a:avLst/>
          </a:prstGeom>
        </p:spPr>
      </p:pic>
      <p:sp>
        <p:nvSpPr>
          <p:cNvPr id="10" name="Shape 7"/>
          <p:cNvSpPr/>
          <p:nvPr/>
        </p:nvSpPr>
        <p:spPr>
          <a:xfrm>
            <a:off x="4041648" y="2368296"/>
            <a:ext cx="6967728" cy="1289304"/>
          </a:xfrm>
          <a:prstGeom prst="roundRect">
            <a:avLst>
              <a:gd name="adj" fmla="val 9929"/>
            </a:avLst>
          </a:prstGeom>
          <a:solidFill>
            <a:srgbClr val="EAF5F4"/>
          </a:solidFill>
          <a:ln w="12700">
            <a:solidFill>
              <a:srgbClr val="EAF5F4">
                <a:alpha val="0"/>
              </a:srgbClr>
            </a:solidFill>
            <a:prstDash val="solid"/>
          </a:ln>
        </p:spPr>
        <p:txBody>
          <a:bodyPr/>
          <a:p/>
        </p:txBody>
      </p:sp>
      <p:sp>
        <p:nvSpPr>
          <p:cNvPr id="11" name="Shape 8"/>
          <p:cNvSpPr/>
          <p:nvPr/>
        </p:nvSpPr>
        <p:spPr>
          <a:xfrm>
            <a:off x="4041648" y="2368296"/>
            <a:ext cx="68580" cy="1289304"/>
          </a:xfrm>
          <a:prstGeom prst="rect">
            <a:avLst/>
          </a:prstGeom>
          <a:solidFill>
            <a:srgbClr val="117C78"/>
          </a:solidFill>
          <a:ln w="12700">
            <a:solidFill>
              <a:srgbClr val="117C78">
                <a:alpha val="0"/>
              </a:srgbClr>
            </a:solidFill>
            <a:prstDash val="solid"/>
          </a:ln>
        </p:spPr>
        <p:txBody>
          <a:bodyPr/>
          <a:p/>
        </p:txBody>
      </p:sp>
      <p:sp>
        <p:nvSpPr>
          <p:cNvPr id="12" name="Text 9"/>
          <p:cNvSpPr/>
          <p:nvPr/>
        </p:nvSpPr>
        <p:spPr>
          <a:xfrm>
            <a:off x="4261104" y="2532888"/>
            <a:ext cx="656539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PART A</a:t>
            </a:r>
            <a:endParaRPr lang="en-US" sz="1900" dirty="0"/>
          </a:p>
        </p:txBody>
      </p:sp>
      <p:sp>
        <p:nvSpPr>
          <p:cNvPr id="13" name="Text 10"/>
          <p:cNvSpPr/>
          <p:nvPr/>
        </p:nvSpPr>
        <p:spPr>
          <a:xfrm>
            <a:off x="4261104" y="3090672"/>
            <a:ext cx="6547104" cy="4297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At 2 × the overload current setting: find the time range.</a:t>
            </a:r>
            <a:endParaRPr lang="en-US" sz="1600" dirty="0"/>
          </a:p>
        </p:txBody>
      </p:sp>
      <p:sp>
        <p:nvSpPr>
          <p:cNvPr id="14" name="Shape 11"/>
          <p:cNvSpPr/>
          <p:nvPr/>
        </p:nvSpPr>
        <p:spPr>
          <a:xfrm>
            <a:off x="4041648" y="4014216"/>
            <a:ext cx="6967728" cy="1289304"/>
          </a:xfrm>
          <a:prstGeom prst="roundRect">
            <a:avLst>
              <a:gd name="adj" fmla="val 9929"/>
            </a:avLst>
          </a:prstGeom>
          <a:solidFill>
            <a:srgbClr val="ECF3FA"/>
          </a:solidFill>
          <a:ln w="12700">
            <a:solidFill>
              <a:srgbClr val="ECF3FA">
                <a:alpha val="0"/>
              </a:srgbClr>
            </a:solidFill>
            <a:prstDash val="solid"/>
          </a:ln>
        </p:spPr>
        <p:txBody>
          <a:bodyPr/>
          <a:p/>
        </p:txBody>
      </p:sp>
      <p:sp>
        <p:nvSpPr>
          <p:cNvPr id="15" name="Shape 12"/>
          <p:cNvSpPr/>
          <p:nvPr/>
        </p:nvSpPr>
        <p:spPr>
          <a:xfrm>
            <a:off x="4041648" y="4014216"/>
            <a:ext cx="68580" cy="1289304"/>
          </a:xfrm>
          <a:prstGeom prst="rect">
            <a:avLst/>
          </a:prstGeom>
          <a:solidFill>
            <a:srgbClr val="3473A7"/>
          </a:solidFill>
          <a:ln w="12700">
            <a:solidFill>
              <a:srgbClr val="3473A7">
                <a:alpha val="0"/>
              </a:srgbClr>
            </a:solidFill>
            <a:prstDash val="solid"/>
          </a:ln>
        </p:spPr>
        <p:txBody>
          <a:bodyPr/>
          <a:p/>
        </p:txBody>
      </p:sp>
      <p:sp>
        <p:nvSpPr>
          <p:cNvPr id="16" name="Text 13"/>
          <p:cNvSpPr/>
          <p:nvPr/>
        </p:nvSpPr>
        <p:spPr>
          <a:xfrm>
            <a:off x="4261104" y="4178808"/>
            <a:ext cx="656539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PART B</a:t>
            </a:r>
            <a:endParaRPr lang="en-US" sz="1900" dirty="0"/>
          </a:p>
        </p:txBody>
      </p:sp>
      <p:sp>
        <p:nvSpPr>
          <p:cNvPr id="17" name="Text 14"/>
          <p:cNvSpPr/>
          <p:nvPr/>
        </p:nvSpPr>
        <p:spPr>
          <a:xfrm>
            <a:off x="4261104" y="4736592"/>
            <a:ext cx="6547104" cy="4297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At 10 s: find the corresponding overload multiple / percentage.</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18</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RELAY SELECTION</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Trip class is a time scale—not a current dial</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The class must suit the motor starting time and duty.</a:t>
            </a:r>
            <a:endParaRPr lang="en-US" sz="1700" dirty="0"/>
          </a:p>
        </p:txBody>
      </p:sp>
      <p:sp>
        <p:nvSpPr>
          <p:cNvPr id="9" name="Shape 7"/>
          <p:cNvSpPr/>
          <p:nvPr/>
        </p:nvSpPr>
        <p:spPr>
          <a:xfrm>
            <a:off x="740664" y="2331720"/>
            <a:ext cx="3392424" cy="2542032"/>
          </a:xfrm>
          <a:prstGeom prst="roundRect">
            <a:avLst>
              <a:gd name="adj" fmla="val 5036"/>
            </a:avLst>
          </a:prstGeom>
          <a:solidFill>
            <a:srgbClr val="EAF5F4"/>
          </a:solidFill>
          <a:ln w="12700">
            <a:solidFill>
              <a:srgbClr val="EAF5F4">
                <a:alpha val="0"/>
              </a:srgbClr>
            </a:solidFill>
            <a:prstDash val="solid"/>
          </a:ln>
        </p:spPr>
        <p:txBody>
          <a:bodyPr/>
          <a:p/>
        </p:txBody>
      </p:sp>
      <p:sp>
        <p:nvSpPr>
          <p:cNvPr id="10" name="Shape 8"/>
          <p:cNvSpPr/>
          <p:nvPr/>
        </p:nvSpPr>
        <p:spPr>
          <a:xfrm>
            <a:off x="740664" y="2331720"/>
            <a:ext cx="68580" cy="2542032"/>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60120" y="2496312"/>
            <a:ext cx="299008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CLASS 10 / 10A</a:t>
            </a:r>
            <a:endParaRPr lang="en-US" sz="1900" dirty="0"/>
          </a:p>
        </p:txBody>
      </p:sp>
      <p:sp>
        <p:nvSpPr>
          <p:cNvPr id="12" name="Text 10"/>
          <p:cNvSpPr/>
          <p:nvPr/>
        </p:nvSpPr>
        <p:spPr>
          <a:xfrm>
            <a:off x="960120" y="3054096"/>
            <a:ext cx="2971800" cy="168249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Often normal starting duty.</a:t>
            </a:r>
            <a:endParaRPr lang="en-US" sz="1600" dirty="0"/>
          </a:p>
        </p:txBody>
      </p:sp>
      <p:sp>
        <p:nvSpPr>
          <p:cNvPr id="13" name="Shape 11"/>
          <p:cNvSpPr/>
          <p:nvPr/>
        </p:nvSpPr>
        <p:spPr>
          <a:xfrm>
            <a:off x="4398264" y="2331720"/>
            <a:ext cx="3392424" cy="2542032"/>
          </a:xfrm>
          <a:prstGeom prst="roundRect">
            <a:avLst>
              <a:gd name="adj" fmla="val 5036"/>
            </a:avLst>
          </a:prstGeom>
          <a:solidFill>
            <a:srgbClr val="ECF3FA"/>
          </a:solidFill>
          <a:ln w="12700">
            <a:solidFill>
              <a:srgbClr val="ECF3FA">
                <a:alpha val="0"/>
              </a:srgbClr>
            </a:solidFill>
            <a:prstDash val="solid"/>
          </a:ln>
        </p:spPr>
        <p:txBody>
          <a:bodyPr/>
          <a:p/>
        </p:txBody>
      </p:sp>
      <p:sp>
        <p:nvSpPr>
          <p:cNvPr id="14" name="Shape 12"/>
          <p:cNvSpPr/>
          <p:nvPr/>
        </p:nvSpPr>
        <p:spPr>
          <a:xfrm>
            <a:off x="4398264" y="2331720"/>
            <a:ext cx="68580" cy="2542032"/>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4617720" y="2496312"/>
            <a:ext cx="299008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CLASS 20</a:t>
            </a:r>
            <a:endParaRPr lang="en-US" sz="1900" dirty="0"/>
          </a:p>
        </p:txBody>
      </p:sp>
      <p:sp>
        <p:nvSpPr>
          <p:cNvPr id="16" name="Text 14"/>
          <p:cNvSpPr/>
          <p:nvPr/>
        </p:nvSpPr>
        <p:spPr>
          <a:xfrm>
            <a:off x="4617720" y="3054096"/>
            <a:ext cx="2971800" cy="168249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May suit longer starts, with correct protection coordination.</a:t>
            </a:r>
            <a:endParaRPr lang="en-US" sz="1600" dirty="0"/>
          </a:p>
        </p:txBody>
      </p:sp>
      <p:sp>
        <p:nvSpPr>
          <p:cNvPr id="17" name="Shape 15"/>
          <p:cNvSpPr/>
          <p:nvPr/>
        </p:nvSpPr>
        <p:spPr>
          <a:xfrm>
            <a:off x="8055864" y="2331720"/>
            <a:ext cx="3392424" cy="2542032"/>
          </a:xfrm>
          <a:prstGeom prst="roundRect">
            <a:avLst>
              <a:gd name="adj" fmla="val 5036"/>
            </a:avLst>
          </a:prstGeom>
          <a:solidFill>
            <a:srgbClr val="FFF5E3"/>
          </a:solidFill>
          <a:ln w="12700">
            <a:solidFill>
              <a:srgbClr val="FFF5E3">
                <a:alpha val="0"/>
              </a:srgbClr>
            </a:solidFill>
            <a:prstDash val="solid"/>
          </a:ln>
        </p:spPr>
        <p:txBody>
          <a:bodyPr/>
          <a:p/>
        </p:txBody>
      </p:sp>
      <p:sp>
        <p:nvSpPr>
          <p:cNvPr id="18" name="Shape 16"/>
          <p:cNvSpPr/>
          <p:nvPr/>
        </p:nvSpPr>
        <p:spPr>
          <a:xfrm>
            <a:off x="8055864" y="2331720"/>
            <a:ext cx="68580" cy="2542032"/>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8275320" y="2496312"/>
            <a:ext cx="299008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CLASS 30</a:t>
            </a:r>
            <a:endParaRPr lang="en-US" sz="1900" dirty="0"/>
          </a:p>
        </p:txBody>
      </p:sp>
      <p:sp>
        <p:nvSpPr>
          <p:cNvPr id="20" name="Text 18"/>
          <p:cNvSpPr/>
          <p:nvPr/>
        </p:nvSpPr>
        <p:spPr>
          <a:xfrm>
            <a:off x="8275320" y="3054096"/>
            <a:ext cx="2971800" cy="168249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Application-specific long starts; check thermal limits.</a:t>
            </a:r>
            <a:endParaRPr lang="en-US" sz="1600" dirty="0"/>
          </a:p>
        </p:txBody>
      </p:sp>
      <p:sp>
        <p:nvSpPr>
          <p:cNvPr id="21" name="Text 19"/>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Class numbers relate to a defined high-current test; check the manufacturer’s curves.</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19</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STARTING AND OVERLOADS</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The worst overheating may follow a “normal” start</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Motor heat accumulates with every start and stop.</a:t>
            </a:r>
            <a:endParaRPr lang="en-US" sz="1700" dirty="0"/>
          </a:p>
        </p:txBody>
      </p:sp>
      <p:sp>
        <p:nvSpPr>
          <p:cNvPr id="9" name="Shape 7"/>
          <p:cNvSpPr/>
          <p:nvPr/>
        </p:nvSpPr>
        <p:spPr>
          <a:xfrm>
            <a:off x="758952" y="2240280"/>
            <a:ext cx="3264408" cy="2633472"/>
          </a:xfrm>
          <a:prstGeom prst="roundRect">
            <a:avLst>
              <a:gd name="adj" fmla="val 4861"/>
            </a:avLst>
          </a:prstGeom>
          <a:solidFill>
            <a:srgbClr val="EAF5F4"/>
          </a:solidFill>
          <a:ln w="12700">
            <a:solidFill>
              <a:srgbClr val="EAF5F4">
                <a:alpha val="0"/>
              </a:srgbClr>
            </a:solidFill>
            <a:prstDash val="solid"/>
          </a:ln>
        </p:spPr>
        <p:txBody>
          <a:bodyPr/>
          <a:p/>
        </p:txBody>
      </p:sp>
      <p:sp>
        <p:nvSpPr>
          <p:cNvPr id="10" name="Shape 8"/>
          <p:cNvSpPr/>
          <p:nvPr/>
        </p:nvSpPr>
        <p:spPr>
          <a:xfrm>
            <a:off x="758952" y="2240280"/>
            <a:ext cx="68580" cy="2633472"/>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78408" y="2404872"/>
            <a:ext cx="286207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Normal run</a:t>
            </a:r>
            <a:endParaRPr lang="en-US" sz="1900" dirty="0"/>
          </a:p>
        </p:txBody>
      </p:sp>
      <p:sp>
        <p:nvSpPr>
          <p:cNvPr id="12" name="Text 10"/>
          <p:cNvSpPr/>
          <p:nvPr/>
        </p:nvSpPr>
        <p:spPr>
          <a:xfrm>
            <a:off x="978408" y="2962656"/>
            <a:ext cx="2843784" cy="177393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Current near full-load; cooling generally sufficient.</a:t>
            </a:r>
            <a:endParaRPr lang="en-US" sz="1600" dirty="0"/>
          </a:p>
        </p:txBody>
      </p:sp>
      <p:sp>
        <p:nvSpPr>
          <p:cNvPr id="13" name="Shape 11"/>
          <p:cNvSpPr/>
          <p:nvPr/>
        </p:nvSpPr>
        <p:spPr>
          <a:xfrm>
            <a:off x="4434840" y="2240280"/>
            <a:ext cx="3264408" cy="2633472"/>
          </a:xfrm>
          <a:prstGeom prst="roundRect">
            <a:avLst>
              <a:gd name="adj" fmla="val 4861"/>
            </a:avLst>
          </a:prstGeom>
          <a:solidFill>
            <a:srgbClr val="FFF5E3"/>
          </a:solidFill>
          <a:ln w="12700">
            <a:solidFill>
              <a:srgbClr val="FFF5E3">
                <a:alpha val="0"/>
              </a:srgbClr>
            </a:solidFill>
            <a:prstDash val="solid"/>
          </a:ln>
        </p:spPr>
        <p:txBody>
          <a:bodyPr/>
          <a:p/>
        </p:txBody>
      </p:sp>
      <p:sp>
        <p:nvSpPr>
          <p:cNvPr id="14" name="Shape 12"/>
          <p:cNvSpPr/>
          <p:nvPr/>
        </p:nvSpPr>
        <p:spPr>
          <a:xfrm>
            <a:off x="4434840" y="2240280"/>
            <a:ext cx="68580" cy="2633472"/>
          </a:xfrm>
          <a:prstGeom prst="rect">
            <a:avLst/>
          </a:prstGeom>
          <a:solidFill>
            <a:srgbClr val="B47B1E"/>
          </a:solidFill>
          <a:ln w="12700">
            <a:solidFill>
              <a:srgbClr val="B47B1E">
                <a:alpha val="0"/>
              </a:srgbClr>
            </a:solidFill>
            <a:prstDash val="solid"/>
          </a:ln>
        </p:spPr>
        <p:txBody>
          <a:bodyPr/>
          <a:p/>
        </p:txBody>
      </p:sp>
      <p:sp>
        <p:nvSpPr>
          <p:cNvPr id="15" name="Text 13"/>
          <p:cNvSpPr/>
          <p:nvPr/>
        </p:nvSpPr>
        <p:spPr>
          <a:xfrm>
            <a:off x="4654296" y="2404872"/>
            <a:ext cx="286207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Repeated starts</a:t>
            </a:r>
            <a:endParaRPr lang="en-US" sz="1900" dirty="0"/>
          </a:p>
        </p:txBody>
      </p:sp>
      <p:sp>
        <p:nvSpPr>
          <p:cNvPr id="16" name="Text 14"/>
          <p:cNvSpPr/>
          <p:nvPr/>
        </p:nvSpPr>
        <p:spPr>
          <a:xfrm>
            <a:off x="4654296" y="2962656"/>
            <a:ext cx="2843784" cy="177393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Large starting currents; not fully cooled between starts.</a:t>
            </a:r>
            <a:endParaRPr lang="en-US" sz="1600" dirty="0"/>
          </a:p>
        </p:txBody>
      </p:sp>
      <p:sp>
        <p:nvSpPr>
          <p:cNvPr id="17" name="Shape 15"/>
          <p:cNvSpPr/>
          <p:nvPr/>
        </p:nvSpPr>
        <p:spPr>
          <a:xfrm>
            <a:off x="8119872" y="2240280"/>
            <a:ext cx="3264408" cy="2633472"/>
          </a:xfrm>
          <a:prstGeom prst="roundRect">
            <a:avLst>
              <a:gd name="adj" fmla="val 4861"/>
            </a:avLst>
          </a:prstGeom>
          <a:solidFill>
            <a:srgbClr val="FCEDEC"/>
          </a:solidFill>
          <a:ln w="12700">
            <a:solidFill>
              <a:srgbClr val="FCEDEC">
                <a:alpha val="0"/>
              </a:srgbClr>
            </a:solidFill>
            <a:prstDash val="solid"/>
          </a:ln>
        </p:spPr>
        <p:txBody>
          <a:bodyPr/>
          <a:p/>
        </p:txBody>
      </p:sp>
      <p:sp>
        <p:nvSpPr>
          <p:cNvPr id="18" name="Shape 16"/>
          <p:cNvSpPr/>
          <p:nvPr/>
        </p:nvSpPr>
        <p:spPr>
          <a:xfrm>
            <a:off x="8119872" y="2240280"/>
            <a:ext cx="68580" cy="2633472"/>
          </a:xfrm>
          <a:prstGeom prst="rect">
            <a:avLst/>
          </a:prstGeom>
          <a:solidFill>
            <a:srgbClr val="B54C48"/>
          </a:solidFill>
          <a:ln w="12700">
            <a:solidFill>
              <a:srgbClr val="B54C48">
                <a:alpha val="0"/>
              </a:srgbClr>
            </a:solidFill>
            <a:prstDash val="solid"/>
          </a:ln>
        </p:spPr>
        <p:txBody>
          <a:bodyPr/>
          <a:p/>
        </p:txBody>
      </p:sp>
      <p:sp>
        <p:nvSpPr>
          <p:cNvPr id="19" name="Text 17"/>
          <p:cNvSpPr/>
          <p:nvPr/>
        </p:nvSpPr>
        <p:spPr>
          <a:xfrm>
            <a:off x="8339328" y="2404872"/>
            <a:ext cx="286207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Locked rotor</a:t>
            </a:r>
            <a:endParaRPr lang="en-US" sz="1900" dirty="0"/>
          </a:p>
        </p:txBody>
      </p:sp>
      <p:sp>
        <p:nvSpPr>
          <p:cNvPr id="20" name="Text 18"/>
          <p:cNvSpPr/>
          <p:nvPr/>
        </p:nvSpPr>
        <p:spPr>
          <a:xfrm>
            <a:off x="8339328" y="2962656"/>
            <a:ext cx="2843784" cy="177393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Large current persists without acceleration.</a:t>
            </a:r>
            <a:endParaRPr lang="en-US" sz="1600" dirty="0"/>
          </a:p>
        </p:txBody>
      </p:sp>
      <p:sp>
        <p:nvSpPr>
          <p:cNvPr id="21" name="Text 19"/>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Do not confuse an expected starting surge with a permanent stall.</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20</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RELAY SETTING</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What is the right overload current setting?</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Read the nameplate, then read the actual circuit.</a:t>
            </a:r>
            <a:endParaRPr lang="en-US" sz="1700" dirty="0"/>
          </a:p>
        </p:txBody>
      </p:sp>
      <p:sp>
        <p:nvSpPr>
          <p:cNvPr id="9" name="Shape 7"/>
          <p:cNvSpPr/>
          <p:nvPr/>
        </p:nvSpPr>
        <p:spPr>
          <a:xfrm>
            <a:off x="978408" y="2395728"/>
            <a:ext cx="4882896" cy="2459736"/>
          </a:xfrm>
          <a:prstGeom prst="roundRect">
            <a:avLst>
              <a:gd name="adj" fmla="val 4461"/>
            </a:avLst>
          </a:prstGeom>
          <a:solidFill>
            <a:srgbClr val="EAF5F4"/>
          </a:solidFill>
          <a:ln w="12700">
            <a:solidFill>
              <a:srgbClr val="EAF5F4">
                <a:alpha val="0"/>
              </a:srgbClr>
            </a:solidFill>
            <a:prstDash val="solid"/>
          </a:ln>
        </p:spPr>
        <p:txBody>
          <a:bodyPr/>
          <a:p/>
        </p:txBody>
      </p:sp>
      <p:sp>
        <p:nvSpPr>
          <p:cNvPr id="10" name="Text 8"/>
          <p:cNvSpPr/>
          <p:nvPr/>
        </p:nvSpPr>
        <p:spPr>
          <a:xfrm>
            <a:off x="1362456" y="2798064"/>
            <a:ext cx="4078224" cy="457200"/>
          </a:xfrm>
          <a:prstGeom prst="rect">
            <a:avLst/>
          </a:prstGeom>
          <a:noFill/>
          <a:ln/>
        </p:spPr>
        <p:txBody>
          <a:bodyPr wrap="square" lIns="0" tIns="0" rIns="0" bIns="0" rtlCol="0" anchor="ctr">
            <a:normAutofit/>
          </a:bodyPr>
          <a:lstStyle/>
          <a:p>
            <a:pPr algn="ctr" indent="0" marL="0">
              <a:buNone/>
            </a:pPr>
            <a:r>
              <a:rPr lang="en-US" sz="1700" b="1" dirty="0">
                <a:solidFill>
                  <a:srgbClr val="117C78"/>
                </a:solidFill>
                <a:latin typeface="Arial" pitchFamily="34" charset="0"/>
                <a:ea typeface="Aptos" pitchFamily="34" charset="-122"/>
                <a:cs typeface="Aptos" pitchFamily="34" charset="-120"/>
              </a:rPr>
              <a:t>MOTOR NAMEPLATE</a:t>
            </a:r>
            <a:endParaRPr lang="en-US" sz="1700" dirty="0"/>
          </a:p>
        </p:txBody>
      </p:sp>
      <p:sp>
        <p:nvSpPr>
          <p:cNvPr id="11" name="Text 9"/>
          <p:cNvSpPr/>
          <p:nvPr/>
        </p:nvSpPr>
        <p:spPr>
          <a:xfrm>
            <a:off x="1417320" y="3456432"/>
            <a:ext cx="4023360" cy="566928"/>
          </a:xfrm>
          <a:prstGeom prst="rect">
            <a:avLst/>
          </a:prstGeom>
          <a:noFill/>
          <a:ln/>
        </p:spPr>
        <p:txBody>
          <a:bodyPr wrap="square" lIns="0" tIns="0" rIns="0" bIns="0" rtlCol="0" anchor="ctr">
            <a:normAutofit/>
          </a:bodyPr>
          <a:lstStyle/>
          <a:p>
            <a:pPr algn="ctr" indent="0" marL="0">
              <a:buNone/>
            </a:pPr>
            <a:r>
              <a:rPr lang="en-US" sz="3200" b="1" dirty="0">
                <a:solidFill>
                  <a:srgbClr val="13243A"/>
                </a:solidFill>
                <a:latin typeface="Arial" pitchFamily="34" charset="0"/>
                <a:ea typeface="Aptos" pitchFamily="34" charset="-122"/>
                <a:cs typeface="Aptos" pitchFamily="34" charset="-120"/>
              </a:rPr>
              <a:t>FLC  =  10.0 A</a:t>
            </a:r>
            <a:endParaRPr lang="en-US" sz="3200" dirty="0"/>
          </a:p>
        </p:txBody>
      </p:sp>
      <p:sp>
        <p:nvSpPr>
          <p:cNvPr id="12" name="Shape 10"/>
          <p:cNvSpPr/>
          <p:nvPr/>
        </p:nvSpPr>
        <p:spPr>
          <a:xfrm>
            <a:off x="6409944" y="2395728"/>
            <a:ext cx="4882896" cy="2459736"/>
          </a:xfrm>
          <a:prstGeom prst="roundRect">
            <a:avLst>
              <a:gd name="adj" fmla="val 4461"/>
            </a:avLst>
          </a:prstGeom>
          <a:solidFill>
            <a:srgbClr val="F4F7FA"/>
          </a:solidFill>
          <a:ln w="12700">
            <a:solidFill>
              <a:srgbClr val="F4F7FA">
                <a:alpha val="0"/>
              </a:srgbClr>
            </a:solidFill>
            <a:prstDash val="solid"/>
          </a:ln>
        </p:spPr>
        <p:txBody>
          <a:bodyPr/>
          <a:p/>
        </p:txBody>
      </p:sp>
      <p:sp>
        <p:nvSpPr>
          <p:cNvPr id="13" name="Text 11"/>
          <p:cNvSpPr/>
          <p:nvPr/>
        </p:nvSpPr>
        <p:spPr>
          <a:xfrm>
            <a:off x="6793992" y="2798064"/>
            <a:ext cx="4078224" cy="457200"/>
          </a:xfrm>
          <a:prstGeom prst="rect">
            <a:avLst/>
          </a:prstGeom>
          <a:noFill/>
          <a:ln/>
        </p:spPr>
        <p:txBody>
          <a:bodyPr wrap="square" lIns="0" tIns="0" rIns="0" bIns="0" rtlCol="0" anchor="ctr">
            <a:normAutofit/>
          </a:bodyPr>
          <a:lstStyle/>
          <a:p>
            <a:pPr algn="ctr" indent="0" marL="0">
              <a:buNone/>
            </a:pPr>
            <a:r>
              <a:rPr lang="en-US" sz="1700" b="1" dirty="0">
                <a:solidFill>
                  <a:srgbClr val="3473A7"/>
                </a:solidFill>
                <a:latin typeface="Arial" pitchFamily="34" charset="0"/>
                <a:ea typeface="Aptos" pitchFamily="34" charset="-122"/>
                <a:cs typeface="Aptos" pitchFamily="34" charset="-120"/>
              </a:rPr>
              <a:t>RELAY CURRENT DIAL</a:t>
            </a:r>
            <a:endParaRPr lang="en-US" sz="1700" dirty="0"/>
          </a:p>
        </p:txBody>
      </p:sp>
      <p:sp>
        <p:nvSpPr>
          <p:cNvPr id="14" name="Text 12"/>
          <p:cNvSpPr/>
          <p:nvPr/>
        </p:nvSpPr>
        <p:spPr>
          <a:xfrm>
            <a:off x="6793992" y="3419856"/>
            <a:ext cx="4078224" cy="676656"/>
          </a:xfrm>
          <a:prstGeom prst="rect">
            <a:avLst/>
          </a:prstGeom>
          <a:noFill/>
          <a:ln/>
        </p:spPr>
        <p:txBody>
          <a:bodyPr wrap="square" lIns="0" tIns="0" rIns="0" bIns="0" rtlCol="0" anchor="ctr">
            <a:normAutofit/>
          </a:bodyPr>
          <a:lstStyle/>
          <a:p>
            <a:pPr algn="ctr" indent="0" marL="0">
              <a:buNone/>
            </a:pPr>
            <a:r>
              <a:rPr lang="en-US" sz="3800" b="1" dirty="0">
                <a:solidFill>
                  <a:srgbClr val="13243A"/>
                </a:solidFill>
                <a:latin typeface="Arial" pitchFamily="34" charset="0"/>
                <a:ea typeface="Aptos" pitchFamily="34" charset="-122"/>
                <a:cs typeface="Aptos" pitchFamily="34" charset="-120"/>
              </a:rPr>
              <a:t>? A</a:t>
            </a:r>
            <a:endParaRPr lang="en-US" sz="3800" dirty="0"/>
          </a:p>
        </p:txBody>
      </p:sp>
      <p:sp>
        <p:nvSpPr>
          <p:cNvPr id="15" name="Text 13"/>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The answer changes if the relay is inside the delta circuit.</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21</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FAULTS</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Phase loss can burn out a running motor</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“Single phasing” is not the same as a short circuit.</a:t>
            </a:r>
            <a:endParaRPr lang="en-US" sz="1700" dirty="0"/>
          </a:p>
        </p:txBody>
      </p:sp>
      <p:sp>
        <p:nvSpPr>
          <p:cNvPr id="9" name="Shape 7"/>
          <p:cNvSpPr/>
          <p:nvPr/>
        </p:nvSpPr>
        <p:spPr>
          <a:xfrm>
            <a:off x="1828800" y="3105302"/>
            <a:ext cx="1143000" cy="1585570"/>
          </a:xfrm>
          <a:prstGeom prst="roundRect">
            <a:avLst>
              <a:gd name="adj" fmla="val 4000"/>
            </a:avLst>
          </a:prstGeom>
          <a:solidFill>
            <a:srgbClr val="117C78"/>
          </a:solidFill>
          <a:ln w="12700">
            <a:solidFill>
              <a:srgbClr val="117C78">
                <a:alpha val="0"/>
              </a:srgbClr>
            </a:solidFill>
            <a:prstDash val="solid"/>
          </a:ln>
        </p:spPr>
        <p:txBody>
          <a:bodyPr/>
          <a:p/>
        </p:txBody>
      </p:sp>
      <p:sp>
        <p:nvSpPr>
          <p:cNvPr id="10" name="Text 8"/>
          <p:cNvSpPr/>
          <p:nvPr/>
        </p:nvSpPr>
        <p:spPr>
          <a:xfrm>
            <a:off x="1828800" y="4873752"/>
            <a:ext cx="1143000" cy="283464"/>
          </a:xfrm>
          <a:prstGeom prst="rect">
            <a:avLst/>
          </a:prstGeom>
          <a:noFill/>
          <a:ln/>
        </p:spPr>
        <p:txBody>
          <a:bodyPr wrap="square" lIns="0" tIns="0" rIns="0" bIns="0" rtlCol="0" anchor="ctr">
            <a:normAutofit/>
          </a:bodyPr>
          <a:lstStyle/>
          <a:p>
            <a:pPr algn="ctr" indent="0" marL="0">
              <a:buNone/>
            </a:pPr>
            <a:r>
              <a:rPr lang="en-US" sz="1700" b="1" dirty="0">
                <a:solidFill>
                  <a:srgbClr val="13243A"/>
                </a:solidFill>
                <a:latin typeface="Arial" pitchFamily="34" charset="0"/>
                <a:ea typeface="Aptos" pitchFamily="34" charset="-122"/>
                <a:cs typeface="Aptos" pitchFamily="34" charset="-120"/>
              </a:rPr>
              <a:t>L1</a:t>
            </a:r>
            <a:endParaRPr lang="en-US" sz="1700" dirty="0"/>
          </a:p>
        </p:txBody>
      </p:sp>
      <p:sp>
        <p:nvSpPr>
          <p:cNvPr id="11" name="Shape 9"/>
          <p:cNvSpPr/>
          <p:nvPr/>
        </p:nvSpPr>
        <p:spPr>
          <a:xfrm>
            <a:off x="3749040" y="4625584"/>
            <a:ext cx="1143000" cy="65288"/>
          </a:xfrm>
          <a:prstGeom prst="roundRect">
            <a:avLst>
              <a:gd name="adj" fmla="val 70028"/>
            </a:avLst>
          </a:prstGeom>
          <a:solidFill>
            <a:srgbClr val="B54C48"/>
          </a:solidFill>
          <a:ln w="12700">
            <a:solidFill>
              <a:srgbClr val="B54C48">
                <a:alpha val="0"/>
              </a:srgbClr>
            </a:solidFill>
            <a:prstDash val="solid"/>
          </a:ln>
        </p:spPr>
        <p:txBody>
          <a:bodyPr/>
          <a:p/>
        </p:txBody>
      </p:sp>
      <p:sp>
        <p:nvSpPr>
          <p:cNvPr id="12" name="Text 10"/>
          <p:cNvSpPr/>
          <p:nvPr/>
        </p:nvSpPr>
        <p:spPr>
          <a:xfrm>
            <a:off x="3749040" y="4873752"/>
            <a:ext cx="1143000" cy="283464"/>
          </a:xfrm>
          <a:prstGeom prst="rect">
            <a:avLst/>
          </a:prstGeom>
          <a:noFill/>
          <a:ln/>
        </p:spPr>
        <p:txBody>
          <a:bodyPr wrap="square" lIns="0" tIns="0" rIns="0" bIns="0" rtlCol="0" anchor="ctr">
            <a:normAutofit/>
          </a:bodyPr>
          <a:lstStyle/>
          <a:p>
            <a:pPr algn="ctr" indent="0" marL="0">
              <a:buNone/>
            </a:pPr>
            <a:r>
              <a:rPr lang="en-US" sz="1700" b="1" dirty="0">
                <a:solidFill>
                  <a:srgbClr val="13243A"/>
                </a:solidFill>
                <a:latin typeface="Arial" pitchFamily="34" charset="0"/>
                <a:ea typeface="Aptos" pitchFamily="34" charset="-122"/>
                <a:cs typeface="Aptos" pitchFamily="34" charset="-120"/>
              </a:rPr>
              <a:t>L2</a:t>
            </a:r>
            <a:endParaRPr lang="en-US" sz="1700" dirty="0"/>
          </a:p>
        </p:txBody>
      </p:sp>
      <p:sp>
        <p:nvSpPr>
          <p:cNvPr id="13" name="Shape 11"/>
          <p:cNvSpPr/>
          <p:nvPr/>
        </p:nvSpPr>
        <p:spPr>
          <a:xfrm>
            <a:off x="5669280" y="2881457"/>
            <a:ext cx="1143000" cy="1809415"/>
          </a:xfrm>
          <a:prstGeom prst="roundRect">
            <a:avLst>
              <a:gd name="adj" fmla="val 4000"/>
            </a:avLst>
          </a:prstGeom>
          <a:solidFill>
            <a:srgbClr val="117C78"/>
          </a:solidFill>
          <a:ln w="12700">
            <a:solidFill>
              <a:srgbClr val="117C78">
                <a:alpha val="0"/>
              </a:srgbClr>
            </a:solidFill>
            <a:prstDash val="solid"/>
          </a:ln>
        </p:spPr>
        <p:txBody>
          <a:bodyPr/>
          <a:p/>
        </p:txBody>
      </p:sp>
      <p:sp>
        <p:nvSpPr>
          <p:cNvPr id="14" name="Text 12"/>
          <p:cNvSpPr/>
          <p:nvPr/>
        </p:nvSpPr>
        <p:spPr>
          <a:xfrm>
            <a:off x="5669280" y="4873752"/>
            <a:ext cx="1143000" cy="283464"/>
          </a:xfrm>
          <a:prstGeom prst="rect">
            <a:avLst/>
          </a:prstGeom>
          <a:noFill/>
          <a:ln/>
        </p:spPr>
        <p:txBody>
          <a:bodyPr wrap="square" lIns="0" tIns="0" rIns="0" bIns="0" rtlCol="0" anchor="ctr">
            <a:normAutofit/>
          </a:bodyPr>
          <a:lstStyle/>
          <a:p>
            <a:pPr algn="ctr" indent="0" marL="0">
              <a:buNone/>
            </a:pPr>
            <a:r>
              <a:rPr lang="en-US" sz="1700" b="1" dirty="0">
                <a:solidFill>
                  <a:srgbClr val="13243A"/>
                </a:solidFill>
                <a:latin typeface="Arial" pitchFamily="34" charset="0"/>
                <a:ea typeface="Aptos" pitchFamily="34" charset="-122"/>
                <a:cs typeface="Aptos" pitchFamily="34" charset="-120"/>
              </a:rPr>
              <a:t>L3</a:t>
            </a:r>
            <a:endParaRPr lang="en-US" sz="1700" dirty="0"/>
          </a:p>
        </p:txBody>
      </p:sp>
      <p:sp>
        <p:nvSpPr>
          <p:cNvPr id="15" name="Shape 13"/>
          <p:cNvSpPr/>
          <p:nvPr/>
        </p:nvSpPr>
        <p:spPr>
          <a:xfrm>
            <a:off x="7607808" y="2459736"/>
            <a:ext cx="3767328" cy="2606040"/>
          </a:xfrm>
          <a:prstGeom prst="roundRect">
            <a:avLst>
              <a:gd name="adj" fmla="val 4912"/>
            </a:avLst>
          </a:prstGeom>
          <a:solidFill>
            <a:srgbClr val="ECF3FA"/>
          </a:solidFill>
          <a:ln w="12700">
            <a:solidFill>
              <a:srgbClr val="ECF3FA">
                <a:alpha val="0"/>
              </a:srgbClr>
            </a:solidFill>
            <a:prstDash val="solid"/>
          </a:ln>
        </p:spPr>
        <p:txBody>
          <a:bodyPr/>
          <a:p/>
        </p:txBody>
      </p:sp>
      <p:sp>
        <p:nvSpPr>
          <p:cNvPr id="16" name="Shape 14"/>
          <p:cNvSpPr/>
          <p:nvPr/>
        </p:nvSpPr>
        <p:spPr>
          <a:xfrm>
            <a:off x="7607808" y="2459736"/>
            <a:ext cx="68580" cy="2606040"/>
          </a:xfrm>
          <a:prstGeom prst="rect">
            <a:avLst/>
          </a:prstGeom>
          <a:solidFill>
            <a:srgbClr val="3473A7"/>
          </a:solidFill>
          <a:ln w="12700">
            <a:solidFill>
              <a:srgbClr val="3473A7">
                <a:alpha val="0"/>
              </a:srgbClr>
            </a:solidFill>
            <a:prstDash val="solid"/>
          </a:ln>
        </p:spPr>
        <p:txBody>
          <a:bodyPr/>
          <a:p/>
        </p:txBody>
      </p:sp>
      <p:sp>
        <p:nvSpPr>
          <p:cNvPr id="17" name="Text 15"/>
          <p:cNvSpPr/>
          <p:nvPr/>
        </p:nvSpPr>
        <p:spPr>
          <a:xfrm>
            <a:off x="7827264" y="2624328"/>
            <a:ext cx="336499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Ask: what happens?</a:t>
            </a:r>
            <a:endParaRPr lang="en-US" sz="1900" dirty="0"/>
          </a:p>
        </p:txBody>
      </p:sp>
      <p:sp>
        <p:nvSpPr>
          <p:cNvPr id="18" name="Text 16"/>
          <p:cNvSpPr/>
          <p:nvPr/>
        </p:nvSpPr>
        <p:spPr>
          <a:xfrm>
            <a:off x="7827264" y="3182112"/>
            <a:ext cx="3346704" cy="1746504"/>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Remaining phases can carry increased current. Phase-sensitive relays and monitoring provide appropriate response.</a:t>
            </a:r>
            <a:endParaRPr lang="en-US" sz="1600" dirty="0"/>
          </a:p>
        </p:txBody>
      </p:sp>
      <p:sp>
        <p:nvSpPr>
          <p:cNvPr id="19" name="Text 17"/>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Graph is conceptual; it is not a measured three-phase current record.</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22</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ENVIRONMENT</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The nameplate is not the whole installation</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The motor must survive its actual operating environment.</a:t>
            </a:r>
            <a:endParaRPr lang="en-US" sz="1700" dirty="0"/>
          </a:p>
        </p:txBody>
      </p:sp>
      <p:sp>
        <p:nvSpPr>
          <p:cNvPr id="9" name="Shape 7"/>
          <p:cNvSpPr/>
          <p:nvPr/>
        </p:nvSpPr>
        <p:spPr>
          <a:xfrm>
            <a:off x="768096" y="2203704"/>
            <a:ext cx="5148072" cy="1280160"/>
          </a:xfrm>
          <a:prstGeom prst="roundRect">
            <a:avLst>
              <a:gd name="adj" fmla="val 10000"/>
            </a:avLst>
          </a:prstGeom>
          <a:solidFill>
            <a:srgbClr val="F4F7FA"/>
          </a:solidFill>
          <a:ln w="12700">
            <a:solidFill>
              <a:srgbClr val="F4F7FA">
                <a:alpha val="0"/>
              </a:srgbClr>
            </a:solidFill>
            <a:prstDash val="solid"/>
          </a:ln>
        </p:spPr>
        <p:txBody>
          <a:bodyPr/>
          <a:p/>
        </p:txBody>
      </p:sp>
      <p:sp>
        <p:nvSpPr>
          <p:cNvPr id="10" name="Shape 8"/>
          <p:cNvSpPr/>
          <p:nvPr/>
        </p:nvSpPr>
        <p:spPr>
          <a:xfrm>
            <a:off x="768096" y="2203704"/>
            <a:ext cx="68580" cy="1280160"/>
          </a:xfrm>
          <a:prstGeom prst="rect">
            <a:avLst/>
          </a:prstGeom>
          <a:solidFill>
            <a:srgbClr val="B54C48"/>
          </a:solidFill>
          <a:ln w="12700">
            <a:solidFill>
              <a:srgbClr val="B54C48">
                <a:alpha val="0"/>
              </a:srgbClr>
            </a:solidFill>
            <a:prstDash val="solid"/>
          </a:ln>
        </p:spPr>
        <p:txBody>
          <a:bodyPr/>
          <a:p/>
        </p:txBody>
      </p:sp>
      <p:sp>
        <p:nvSpPr>
          <p:cNvPr id="11" name="Text 9"/>
          <p:cNvSpPr/>
          <p:nvPr/>
        </p:nvSpPr>
        <p:spPr>
          <a:xfrm>
            <a:off x="987552" y="2368296"/>
            <a:ext cx="4745736"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HIGH AMBIENT</a:t>
            </a:r>
            <a:endParaRPr lang="en-US" sz="1900" dirty="0"/>
          </a:p>
        </p:txBody>
      </p:sp>
      <p:sp>
        <p:nvSpPr>
          <p:cNvPr id="12" name="Text 10"/>
          <p:cNvSpPr/>
          <p:nvPr/>
        </p:nvSpPr>
        <p:spPr>
          <a:xfrm>
            <a:off x="987552" y="2926080"/>
            <a:ext cx="4727448" cy="420624"/>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Reduced cooling margin / derating</a:t>
            </a:r>
            <a:endParaRPr lang="en-US" sz="1600" dirty="0"/>
          </a:p>
        </p:txBody>
      </p:sp>
      <p:sp>
        <p:nvSpPr>
          <p:cNvPr id="13" name="Shape 11"/>
          <p:cNvSpPr/>
          <p:nvPr/>
        </p:nvSpPr>
        <p:spPr>
          <a:xfrm>
            <a:off x="6345936" y="2203704"/>
            <a:ext cx="5148072" cy="1280160"/>
          </a:xfrm>
          <a:prstGeom prst="roundRect">
            <a:avLst>
              <a:gd name="adj" fmla="val 10000"/>
            </a:avLst>
          </a:prstGeom>
          <a:solidFill>
            <a:srgbClr val="F4F7FA"/>
          </a:solidFill>
          <a:ln w="12700">
            <a:solidFill>
              <a:srgbClr val="F4F7FA">
                <a:alpha val="0"/>
              </a:srgbClr>
            </a:solidFill>
            <a:prstDash val="solid"/>
          </a:ln>
        </p:spPr>
        <p:txBody>
          <a:bodyPr/>
          <a:p/>
        </p:txBody>
      </p:sp>
      <p:sp>
        <p:nvSpPr>
          <p:cNvPr id="14" name="Shape 12"/>
          <p:cNvSpPr/>
          <p:nvPr/>
        </p:nvSpPr>
        <p:spPr>
          <a:xfrm>
            <a:off x="6345936" y="2203704"/>
            <a:ext cx="68580" cy="1280160"/>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6565392" y="2368296"/>
            <a:ext cx="4745736"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DAMP / HUMID</a:t>
            </a:r>
            <a:endParaRPr lang="en-US" sz="1900" dirty="0"/>
          </a:p>
        </p:txBody>
      </p:sp>
      <p:sp>
        <p:nvSpPr>
          <p:cNvPr id="16" name="Text 14"/>
          <p:cNvSpPr/>
          <p:nvPr/>
        </p:nvSpPr>
        <p:spPr>
          <a:xfrm>
            <a:off x="6565392" y="2926080"/>
            <a:ext cx="4727448" cy="420624"/>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Ingress, condensation, insulation issues</a:t>
            </a:r>
            <a:endParaRPr lang="en-US" sz="1600" dirty="0"/>
          </a:p>
        </p:txBody>
      </p:sp>
      <p:sp>
        <p:nvSpPr>
          <p:cNvPr id="17" name="Shape 15"/>
          <p:cNvSpPr/>
          <p:nvPr/>
        </p:nvSpPr>
        <p:spPr>
          <a:xfrm>
            <a:off x="768096" y="3721608"/>
            <a:ext cx="5148072" cy="1280160"/>
          </a:xfrm>
          <a:prstGeom prst="roundRect">
            <a:avLst>
              <a:gd name="adj" fmla="val 10000"/>
            </a:avLst>
          </a:prstGeom>
          <a:solidFill>
            <a:srgbClr val="F4F7FA"/>
          </a:solidFill>
          <a:ln w="12700">
            <a:solidFill>
              <a:srgbClr val="F4F7FA">
                <a:alpha val="0"/>
              </a:srgbClr>
            </a:solidFill>
            <a:prstDash val="solid"/>
          </a:ln>
        </p:spPr>
        <p:txBody>
          <a:bodyPr/>
          <a:p/>
        </p:txBody>
      </p:sp>
      <p:sp>
        <p:nvSpPr>
          <p:cNvPr id="18" name="Shape 16"/>
          <p:cNvSpPr/>
          <p:nvPr/>
        </p:nvSpPr>
        <p:spPr>
          <a:xfrm>
            <a:off x="768096" y="3721608"/>
            <a:ext cx="68580" cy="1280160"/>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987552" y="3886200"/>
            <a:ext cx="4745736"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CORROSIVE</a:t>
            </a:r>
            <a:endParaRPr lang="en-US" sz="1900" dirty="0"/>
          </a:p>
        </p:txBody>
      </p:sp>
      <p:sp>
        <p:nvSpPr>
          <p:cNvPr id="20" name="Text 18"/>
          <p:cNvSpPr/>
          <p:nvPr/>
        </p:nvSpPr>
        <p:spPr>
          <a:xfrm>
            <a:off x="987552" y="4443984"/>
            <a:ext cx="4727448" cy="420624"/>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Enclosures, terminals and materials</a:t>
            </a:r>
            <a:endParaRPr lang="en-US" sz="1600" dirty="0"/>
          </a:p>
        </p:txBody>
      </p:sp>
      <p:sp>
        <p:nvSpPr>
          <p:cNvPr id="21" name="Shape 19"/>
          <p:cNvSpPr/>
          <p:nvPr/>
        </p:nvSpPr>
        <p:spPr>
          <a:xfrm>
            <a:off x="6345936" y="3721608"/>
            <a:ext cx="5148072" cy="1280160"/>
          </a:xfrm>
          <a:prstGeom prst="roundRect">
            <a:avLst>
              <a:gd name="adj" fmla="val 10000"/>
            </a:avLst>
          </a:prstGeom>
          <a:solidFill>
            <a:srgbClr val="F4F7FA"/>
          </a:solidFill>
          <a:ln w="12700">
            <a:solidFill>
              <a:srgbClr val="F4F7FA">
                <a:alpha val="0"/>
              </a:srgbClr>
            </a:solidFill>
            <a:prstDash val="solid"/>
          </a:ln>
        </p:spPr>
        <p:txBody>
          <a:bodyPr/>
          <a:p/>
        </p:txBody>
      </p:sp>
      <p:sp>
        <p:nvSpPr>
          <p:cNvPr id="22" name="Shape 20"/>
          <p:cNvSpPr/>
          <p:nvPr/>
        </p:nvSpPr>
        <p:spPr>
          <a:xfrm>
            <a:off x="6345936" y="3721608"/>
            <a:ext cx="68580" cy="1280160"/>
          </a:xfrm>
          <a:prstGeom prst="rect">
            <a:avLst/>
          </a:prstGeom>
          <a:solidFill>
            <a:srgbClr val="117C78"/>
          </a:solidFill>
          <a:ln w="12700">
            <a:solidFill>
              <a:srgbClr val="117C78">
                <a:alpha val="0"/>
              </a:srgbClr>
            </a:solidFill>
            <a:prstDash val="solid"/>
          </a:ln>
        </p:spPr>
        <p:txBody>
          <a:bodyPr/>
          <a:p/>
        </p:txBody>
      </p:sp>
      <p:sp>
        <p:nvSpPr>
          <p:cNvPr id="23" name="Text 21"/>
          <p:cNvSpPr/>
          <p:nvPr/>
        </p:nvSpPr>
        <p:spPr>
          <a:xfrm>
            <a:off x="6565392" y="3886200"/>
            <a:ext cx="4745736"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VENTILATION</a:t>
            </a:r>
            <a:endParaRPr lang="en-US" sz="1900" dirty="0"/>
          </a:p>
        </p:txBody>
      </p:sp>
      <p:sp>
        <p:nvSpPr>
          <p:cNvPr id="24" name="Text 22"/>
          <p:cNvSpPr/>
          <p:nvPr/>
        </p:nvSpPr>
        <p:spPr>
          <a:xfrm>
            <a:off x="6565392" y="4443984"/>
            <a:ext cx="4727448" cy="420624"/>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Blocked cooling and higher winding temperature</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23</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VOLTAGE AND CONTROL</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A stalled motor is also a control problem</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Some hazards exist before the motor is thermally damaged.</a:t>
            </a:r>
            <a:endParaRPr lang="en-US" sz="1700" dirty="0"/>
          </a:p>
        </p:txBody>
      </p:sp>
      <p:sp>
        <p:nvSpPr>
          <p:cNvPr id="9" name="Shape 7"/>
          <p:cNvSpPr/>
          <p:nvPr/>
        </p:nvSpPr>
        <p:spPr>
          <a:xfrm>
            <a:off x="777240" y="2313432"/>
            <a:ext cx="5138928" cy="2660904"/>
          </a:xfrm>
          <a:prstGeom prst="roundRect">
            <a:avLst>
              <a:gd name="adj" fmla="val 4811"/>
            </a:avLst>
          </a:prstGeom>
          <a:solidFill>
            <a:srgbClr val="ECF3FA"/>
          </a:solidFill>
          <a:ln w="12700">
            <a:solidFill>
              <a:srgbClr val="ECF3FA">
                <a:alpha val="0"/>
              </a:srgbClr>
            </a:solidFill>
            <a:prstDash val="solid"/>
          </a:ln>
        </p:spPr>
        <p:txBody>
          <a:bodyPr/>
          <a:p/>
        </p:txBody>
      </p:sp>
      <p:sp>
        <p:nvSpPr>
          <p:cNvPr id="10" name="Shape 8"/>
          <p:cNvSpPr/>
          <p:nvPr/>
        </p:nvSpPr>
        <p:spPr>
          <a:xfrm>
            <a:off x="777240" y="2313432"/>
            <a:ext cx="68580" cy="2660904"/>
          </a:xfrm>
          <a:prstGeom prst="rect">
            <a:avLst/>
          </a:prstGeom>
          <a:solidFill>
            <a:srgbClr val="3473A7"/>
          </a:solidFill>
          <a:ln w="12700">
            <a:solidFill>
              <a:srgbClr val="3473A7">
                <a:alpha val="0"/>
              </a:srgbClr>
            </a:solidFill>
            <a:prstDash val="solid"/>
          </a:ln>
        </p:spPr>
        <p:txBody>
          <a:bodyPr/>
          <a:p/>
        </p:txBody>
      </p:sp>
      <p:sp>
        <p:nvSpPr>
          <p:cNvPr id="11" name="Text 9"/>
          <p:cNvSpPr/>
          <p:nvPr/>
        </p:nvSpPr>
        <p:spPr>
          <a:xfrm>
            <a:off x="996696" y="2478024"/>
            <a:ext cx="473659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Undervoltage / loss of supply</a:t>
            </a:r>
            <a:endParaRPr lang="en-US" sz="1900" dirty="0"/>
          </a:p>
        </p:txBody>
      </p:sp>
      <p:sp>
        <p:nvSpPr>
          <p:cNvPr id="12" name="Text 10"/>
          <p:cNvSpPr/>
          <p:nvPr/>
        </p:nvSpPr>
        <p:spPr>
          <a:xfrm>
            <a:off x="996696" y="3035808"/>
            <a:ext cx="4718304" cy="18013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Reduced torque can cause stall. Unexpected automatic restart may endanger people.</a:t>
            </a:r>
            <a:endParaRPr lang="en-US" sz="1600" dirty="0"/>
          </a:p>
        </p:txBody>
      </p:sp>
      <p:sp>
        <p:nvSpPr>
          <p:cNvPr id="13" name="Shape 11"/>
          <p:cNvSpPr/>
          <p:nvPr/>
        </p:nvSpPr>
        <p:spPr>
          <a:xfrm>
            <a:off x="6272784" y="2313432"/>
            <a:ext cx="5138928" cy="2660904"/>
          </a:xfrm>
          <a:prstGeom prst="roundRect">
            <a:avLst>
              <a:gd name="adj" fmla="val 4811"/>
            </a:avLst>
          </a:prstGeom>
          <a:solidFill>
            <a:srgbClr val="FFF5E3"/>
          </a:solidFill>
          <a:ln w="12700">
            <a:solidFill>
              <a:srgbClr val="FFF5E3">
                <a:alpha val="0"/>
              </a:srgbClr>
            </a:solidFill>
            <a:prstDash val="solid"/>
          </a:ln>
        </p:spPr>
        <p:txBody>
          <a:bodyPr/>
          <a:p/>
        </p:txBody>
      </p:sp>
      <p:sp>
        <p:nvSpPr>
          <p:cNvPr id="14" name="Shape 12"/>
          <p:cNvSpPr/>
          <p:nvPr/>
        </p:nvSpPr>
        <p:spPr>
          <a:xfrm>
            <a:off x="6272784" y="2313432"/>
            <a:ext cx="68580" cy="2660904"/>
          </a:xfrm>
          <a:prstGeom prst="rect">
            <a:avLst/>
          </a:prstGeom>
          <a:solidFill>
            <a:srgbClr val="B47B1E"/>
          </a:solidFill>
          <a:ln w="12700">
            <a:solidFill>
              <a:srgbClr val="B47B1E">
                <a:alpha val="0"/>
              </a:srgbClr>
            </a:solidFill>
            <a:prstDash val="solid"/>
          </a:ln>
        </p:spPr>
        <p:txBody>
          <a:bodyPr/>
          <a:p/>
        </p:txBody>
      </p:sp>
      <p:sp>
        <p:nvSpPr>
          <p:cNvPr id="15" name="Text 13"/>
          <p:cNvSpPr/>
          <p:nvPr/>
        </p:nvSpPr>
        <p:spPr>
          <a:xfrm>
            <a:off x="6492240" y="2478024"/>
            <a:ext cx="473659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Overvoltage / wrong frequency</a:t>
            </a:r>
            <a:endParaRPr lang="en-US" sz="1900" dirty="0"/>
          </a:p>
        </p:txBody>
      </p:sp>
      <p:sp>
        <p:nvSpPr>
          <p:cNvPr id="16" name="Text 14"/>
          <p:cNvSpPr/>
          <p:nvPr/>
        </p:nvSpPr>
        <p:spPr>
          <a:xfrm>
            <a:off x="6492240" y="3035808"/>
            <a:ext cx="4718304" cy="1801368"/>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May increase magnetic flux, heating and insulation stress; assess motor rating.</a:t>
            </a:r>
            <a:endParaRPr lang="en-US" sz="1600" dirty="0"/>
          </a:p>
        </p:txBody>
      </p:sp>
      <p:sp>
        <p:nvSpPr>
          <p:cNvPr id="17" name="Text 15"/>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Wiring Rules: 4.13.1.4 (restart/reversal), 2.8 (undervoltage).</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C1A2C"/>
        </a:solidFill>
      </p:bgPr>
    </p:bg>
    <p:spTree>
      <p:nvGrpSpPr>
        <p:cNvPr id="1" name=""/>
        <p:cNvGrpSpPr/>
        <p:nvPr/>
      </p:nvGrpSpPr>
      <p:grpSpPr>
        <a:xfrm>
          <a:off x="0" y="0"/>
          <a:ext cx="0" cy="0"/>
          <a:chOff x="0" y="0"/>
          <a:chExt cx="0" cy="0"/>
        </a:xfrm>
      </p:grpSpPr>
      <p:sp>
        <p:nvSpPr>
          <p:cNvPr id="2" name="Text 0"/>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3" name="Text 1"/>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24</a:t>
            </a:r>
            <a:endParaRPr lang="en-US" sz="900" dirty="0"/>
          </a:p>
        </p:txBody>
      </p:sp>
      <p:sp>
        <p:nvSpPr>
          <p:cNvPr id="4" name="Shape 2"/>
          <p:cNvSpPr/>
          <p:nvPr/>
        </p:nvSpPr>
        <p:spPr>
          <a:xfrm>
            <a:off x="0" y="91440"/>
            <a:ext cx="118872" cy="6400800"/>
          </a:xfrm>
          <a:prstGeom prst="rect">
            <a:avLst/>
          </a:prstGeom>
          <a:solidFill>
            <a:srgbClr val="20B9AA"/>
          </a:solidFill>
          <a:ln w="12700">
            <a:solidFill>
              <a:srgbClr val="20B9AA">
                <a:alpha val="0"/>
              </a:srgbClr>
            </a:solidFill>
            <a:prstDash val="solid"/>
          </a:ln>
        </p:spPr>
        <p:txBody>
          <a:bodyPr/>
          <a:p/>
        </p:txBody>
      </p:sp>
      <p:sp>
        <p:nvSpPr>
          <p:cNvPr id="5" name="Text 3"/>
          <p:cNvSpPr/>
          <p:nvPr/>
        </p:nvSpPr>
        <p:spPr>
          <a:xfrm>
            <a:off x="868680" y="1362456"/>
            <a:ext cx="1417320" cy="1005840"/>
          </a:xfrm>
          <a:prstGeom prst="rect">
            <a:avLst/>
          </a:prstGeom>
          <a:noFill/>
          <a:ln/>
        </p:spPr>
        <p:txBody>
          <a:bodyPr wrap="square" lIns="0" tIns="0" rIns="0" bIns="0" rtlCol="0" anchor="ctr">
            <a:normAutofit/>
          </a:bodyPr>
          <a:lstStyle/>
          <a:p>
            <a:pPr algn="l" indent="0" marL="0">
              <a:buNone/>
            </a:pPr>
            <a:r>
              <a:rPr lang="en-US" sz="6500" b="1" dirty="0">
                <a:solidFill>
                  <a:srgbClr val="FFFFFF"/>
                </a:solidFill>
                <a:latin typeface="Arial" pitchFamily="34" charset="0"/>
                <a:ea typeface="Aptos" pitchFamily="34" charset="-122"/>
                <a:cs typeface="Aptos" pitchFamily="34" charset="-120"/>
              </a:rPr>
              <a:t>03</a:t>
            </a:r>
            <a:endParaRPr lang="en-US" sz="6500" dirty="0"/>
          </a:p>
        </p:txBody>
      </p:sp>
      <p:sp>
        <p:nvSpPr>
          <p:cNvPr id="6" name="Text 4"/>
          <p:cNvSpPr/>
          <p:nvPr/>
        </p:nvSpPr>
        <p:spPr>
          <a:xfrm>
            <a:off x="2971800" y="1234440"/>
            <a:ext cx="8229600" cy="402336"/>
          </a:xfrm>
          <a:prstGeom prst="rect">
            <a:avLst/>
          </a:prstGeom>
          <a:noFill/>
          <a:ln/>
        </p:spPr>
        <p:txBody>
          <a:bodyPr wrap="square" lIns="0" tIns="0" rIns="0" bIns="0" rtlCol="0" anchor="ctr">
            <a:normAutofit/>
          </a:bodyPr>
          <a:lstStyle/>
          <a:p>
            <a:pPr algn="l" indent="0" marL="0">
              <a:buNone/>
            </a:pPr>
            <a:r>
              <a:rPr lang="en-US" sz="1500" b="1" dirty="0">
                <a:solidFill>
                  <a:srgbClr val="A3E0D9"/>
                </a:solidFill>
                <a:latin typeface="Arial" pitchFamily="34" charset="0"/>
                <a:ea typeface="Aptos" pitchFamily="34" charset="-122"/>
                <a:cs typeface="Aptos" pitchFamily="34" charset="-120"/>
              </a:rPr>
              <a:t>VIRTUAL PRACTICAL / DEMONSTRATION</a:t>
            </a:r>
            <a:endParaRPr lang="en-US" sz="1500" dirty="0"/>
          </a:p>
        </p:txBody>
      </p:sp>
      <p:sp>
        <p:nvSpPr>
          <p:cNvPr id="7" name="Text 5"/>
          <p:cNvSpPr/>
          <p:nvPr/>
        </p:nvSpPr>
        <p:spPr>
          <a:xfrm>
            <a:off x="2916936" y="1883664"/>
            <a:ext cx="8257032" cy="1408176"/>
          </a:xfrm>
          <a:prstGeom prst="rect">
            <a:avLst/>
          </a:prstGeom>
          <a:noFill/>
          <a:ln/>
        </p:spPr>
        <p:txBody>
          <a:bodyPr wrap="square" lIns="0" tIns="0" rIns="0" bIns="0" rtlCol="0" anchor="ctr">
            <a:normAutofit/>
          </a:bodyPr>
          <a:lstStyle/>
          <a:p>
            <a:pPr algn="l" indent="0" marL="0">
              <a:buNone/>
            </a:pPr>
            <a:r>
              <a:rPr lang="en-US" sz="4000" b="1" dirty="0">
                <a:solidFill>
                  <a:srgbClr val="FFFFFF"/>
                </a:solidFill>
                <a:latin typeface="Arial" pitchFamily="34" charset="0"/>
                <a:ea typeface="Aptos" pitchFamily="34" charset="-122"/>
                <a:cs typeface="Aptos" pitchFamily="34" charset="-120"/>
              </a:rPr>
              <a:t>Make the fault visible</a:t>
            </a:r>
            <a:endParaRPr lang="en-US" sz="4000" dirty="0"/>
          </a:p>
        </p:txBody>
      </p:sp>
      <p:sp>
        <p:nvSpPr>
          <p:cNvPr id="8" name="Text 6"/>
          <p:cNvSpPr/>
          <p:nvPr/>
        </p:nvSpPr>
        <p:spPr>
          <a:xfrm>
            <a:off x="2971800" y="4041648"/>
            <a:ext cx="7909560" cy="914400"/>
          </a:xfrm>
          <a:prstGeom prst="rect">
            <a:avLst/>
          </a:prstGeom>
          <a:noFill/>
          <a:ln/>
        </p:spPr>
        <p:txBody>
          <a:bodyPr wrap="square" lIns="0" tIns="0" rIns="0" bIns="0" rtlCol="0" anchor="ctr">
            <a:normAutofit/>
          </a:bodyPr>
          <a:lstStyle/>
          <a:p>
            <a:pPr algn="l" indent="0" marL="0">
              <a:buNone/>
            </a:pPr>
            <a:r>
              <a:rPr lang="en-US" sz="2300" dirty="0">
                <a:solidFill>
                  <a:srgbClr val="E0E9EE"/>
                </a:solidFill>
                <a:latin typeface="Arial" pitchFamily="34" charset="0"/>
                <a:ea typeface="Aptos" pitchFamily="34" charset="-122"/>
                <a:cs typeface="Aptos" pitchFamily="34" charset="-120"/>
              </a:rPr>
              <a:t>We cannot build the test rig today, but we can change current, temperature and relay settings.</a:t>
            </a:r>
            <a:endParaRPr lang="en-US" sz="2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25</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VIRTUAL PRACTICAL</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Use the companion motor-protection simulator</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Open Motor_Protection_Virtual_Lab.html in a browser.</a:t>
            </a:r>
            <a:endParaRPr lang="en-US" sz="1700" dirty="0"/>
          </a:p>
        </p:txBody>
      </p:sp>
      <p:sp>
        <p:nvSpPr>
          <p:cNvPr id="9" name="Shape 7"/>
          <p:cNvSpPr/>
          <p:nvPr/>
        </p:nvSpPr>
        <p:spPr>
          <a:xfrm>
            <a:off x="758952" y="2121408"/>
            <a:ext cx="521208" cy="475488"/>
          </a:xfrm>
          <a:prstGeom prst="roundRect">
            <a:avLst>
              <a:gd name="adj" fmla="val 21154"/>
            </a:avLst>
          </a:prstGeom>
          <a:solidFill>
            <a:srgbClr val="117C78"/>
          </a:solidFill>
          <a:ln w="12700">
            <a:solidFill>
              <a:srgbClr val="117C78">
                <a:alpha val="0"/>
              </a:srgbClr>
            </a:solidFill>
            <a:prstDash val="solid"/>
          </a:ln>
        </p:spPr>
        <p:txBody>
          <a:bodyPr/>
          <a:p/>
        </p:txBody>
      </p:sp>
      <p:sp>
        <p:nvSpPr>
          <p:cNvPr id="10" name="Text 8"/>
          <p:cNvSpPr/>
          <p:nvPr/>
        </p:nvSpPr>
        <p:spPr>
          <a:xfrm>
            <a:off x="914400" y="2203704"/>
            <a:ext cx="192024" cy="283464"/>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1</a:t>
            </a:r>
            <a:endParaRPr lang="en-US" sz="1600" dirty="0"/>
          </a:p>
        </p:txBody>
      </p:sp>
      <p:sp>
        <p:nvSpPr>
          <p:cNvPr id="11" name="Text 9"/>
          <p:cNvSpPr/>
          <p:nvPr/>
        </p:nvSpPr>
        <p:spPr>
          <a:xfrm>
            <a:off x="1554480" y="2139696"/>
            <a:ext cx="3767328" cy="39319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Choose starter and load</a:t>
            </a:r>
            <a:endParaRPr lang="en-US" sz="2000" dirty="0"/>
          </a:p>
        </p:txBody>
      </p:sp>
      <p:sp>
        <p:nvSpPr>
          <p:cNvPr id="12" name="Text 10"/>
          <p:cNvSpPr/>
          <p:nvPr/>
        </p:nvSpPr>
        <p:spPr>
          <a:xfrm>
            <a:off x="5596128" y="2176272"/>
            <a:ext cx="5376672" cy="33832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DOL or star–delta · normal or faulted</a:t>
            </a:r>
            <a:endParaRPr lang="en-US" sz="1800" dirty="0"/>
          </a:p>
        </p:txBody>
      </p:sp>
      <p:sp>
        <p:nvSpPr>
          <p:cNvPr id="13" name="Shape 11"/>
          <p:cNvSpPr/>
          <p:nvPr/>
        </p:nvSpPr>
        <p:spPr>
          <a:xfrm>
            <a:off x="758952" y="2944368"/>
            <a:ext cx="521208" cy="475488"/>
          </a:xfrm>
          <a:prstGeom prst="roundRect">
            <a:avLst>
              <a:gd name="adj" fmla="val 21154"/>
            </a:avLst>
          </a:prstGeom>
          <a:solidFill>
            <a:srgbClr val="3473A7"/>
          </a:solidFill>
          <a:ln w="12700">
            <a:solidFill>
              <a:srgbClr val="3473A7">
                <a:alpha val="0"/>
              </a:srgbClr>
            </a:solidFill>
            <a:prstDash val="solid"/>
          </a:ln>
        </p:spPr>
        <p:txBody>
          <a:bodyPr/>
          <a:p/>
        </p:txBody>
      </p:sp>
      <p:sp>
        <p:nvSpPr>
          <p:cNvPr id="14" name="Text 12"/>
          <p:cNvSpPr/>
          <p:nvPr/>
        </p:nvSpPr>
        <p:spPr>
          <a:xfrm>
            <a:off x="914400" y="3026664"/>
            <a:ext cx="192024" cy="283464"/>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2</a:t>
            </a:r>
            <a:endParaRPr lang="en-US" sz="1600" dirty="0"/>
          </a:p>
        </p:txBody>
      </p:sp>
      <p:sp>
        <p:nvSpPr>
          <p:cNvPr id="15" name="Text 13"/>
          <p:cNvSpPr/>
          <p:nvPr/>
        </p:nvSpPr>
        <p:spPr>
          <a:xfrm>
            <a:off x="1554480" y="2962656"/>
            <a:ext cx="3767328" cy="39319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Set the overload</a:t>
            </a:r>
            <a:endParaRPr lang="en-US" sz="2000" dirty="0"/>
          </a:p>
        </p:txBody>
      </p:sp>
      <p:sp>
        <p:nvSpPr>
          <p:cNvPr id="16" name="Text 14"/>
          <p:cNvSpPr/>
          <p:nvPr/>
        </p:nvSpPr>
        <p:spPr>
          <a:xfrm>
            <a:off x="5596128" y="2999232"/>
            <a:ext cx="5376672" cy="33832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Below / at / above nameplate FLC</a:t>
            </a:r>
            <a:endParaRPr lang="en-US" sz="1800" dirty="0"/>
          </a:p>
        </p:txBody>
      </p:sp>
      <p:sp>
        <p:nvSpPr>
          <p:cNvPr id="17" name="Shape 15"/>
          <p:cNvSpPr/>
          <p:nvPr/>
        </p:nvSpPr>
        <p:spPr>
          <a:xfrm>
            <a:off x="758952" y="3767328"/>
            <a:ext cx="521208" cy="475488"/>
          </a:xfrm>
          <a:prstGeom prst="roundRect">
            <a:avLst>
              <a:gd name="adj" fmla="val 21154"/>
            </a:avLst>
          </a:prstGeom>
          <a:solidFill>
            <a:srgbClr val="117C78"/>
          </a:solidFill>
          <a:ln w="12700">
            <a:solidFill>
              <a:srgbClr val="117C78">
                <a:alpha val="0"/>
              </a:srgbClr>
            </a:solidFill>
            <a:prstDash val="solid"/>
          </a:ln>
        </p:spPr>
        <p:txBody>
          <a:bodyPr/>
          <a:p/>
        </p:txBody>
      </p:sp>
      <p:sp>
        <p:nvSpPr>
          <p:cNvPr id="18" name="Text 16"/>
          <p:cNvSpPr/>
          <p:nvPr/>
        </p:nvSpPr>
        <p:spPr>
          <a:xfrm>
            <a:off x="914400" y="3849624"/>
            <a:ext cx="192024" cy="283464"/>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3</a:t>
            </a:r>
            <a:endParaRPr lang="en-US" sz="1600" dirty="0"/>
          </a:p>
        </p:txBody>
      </p:sp>
      <p:sp>
        <p:nvSpPr>
          <p:cNvPr id="19" name="Text 17"/>
          <p:cNvSpPr/>
          <p:nvPr/>
        </p:nvSpPr>
        <p:spPr>
          <a:xfrm>
            <a:off x="1554480" y="3785616"/>
            <a:ext cx="3767328" cy="39319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Watch the response</a:t>
            </a:r>
            <a:endParaRPr lang="en-US" sz="2000" dirty="0"/>
          </a:p>
        </p:txBody>
      </p:sp>
      <p:sp>
        <p:nvSpPr>
          <p:cNvPr id="20" name="Text 18"/>
          <p:cNvSpPr/>
          <p:nvPr/>
        </p:nvSpPr>
        <p:spPr>
          <a:xfrm>
            <a:off x="5596128" y="3822192"/>
            <a:ext cx="5376672" cy="33832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Trip time · thermal condition · contactor</a:t>
            </a:r>
            <a:endParaRPr lang="en-US" sz="1800" dirty="0"/>
          </a:p>
        </p:txBody>
      </p:sp>
      <p:sp>
        <p:nvSpPr>
          <p:cNvPr id="21" name="Shape 19"/>
          <p:cNvSpPr/>
          <p:nvPr/>
        </p:nvSpPr>
        <p:spPr>
          <a:xfrm>
            <a:off x="758952" y="4590288"/>
            <a:ext cx="521208" cy="475488"/>
          </a:xfrm>
          <a:prstGeom prst="roundRect">
            <a:avLst>
              <a:gd name="adj" fmla="val 21154"/>
            </a:avLst>
          </a:prstGeom>
          <a:solidFill>
            <a:srgbClr val="3473A7"/>
          </a:solidFill>
          <a:ln w="12700">
            <a:solidFill>
              <a:srgbClr val="3473A7">
                <a:alpha val="0"/>
              </a:srgbClr>
            </a:solidFill>
            <a:prstDash val="solid"/>
          </a:ln>
        </p:spPr>
        <p:txBody>
          <a:bodyPr/>
          <a:p/>
        </p:txBody>
      </p:sp>
      <p:sp>
        <p:nvSpPr>
          <p:cNvPr id="22" name="Text 20"/>
          <p:cNvSpPr/>
          <p:nvPr/>
        </p:nvSpPr>
        <p:spPr>
          <a:xfrm>
            <a:off x="914400" y="4672584"/>
            <a:ext cx="192024" cy="283464"/>
          </a:xfrm>
          <a:prstGeom prst="rect">
            <a:avLst/>
          </a:prstGeom>
          <a:noFill/>
          <a:ln/>
        </p:spPr>
        <p:txBody>
          <a:bodyPr wrap="square" lIns="0" tIns="0" rIns="0" bIns="0" rtlCol="0" anchor="ctr">
            <a:normAutofit/>
          </a:bodyPr>
          <a:lstStyle/>
          <a:p>
            <a:pPr algn="l" indent="0" marL="0">
              <a:buNone/>
            </a:pPr>
            <a:r>
              <a:rPr lang="en-US" sz="1600" b="1" dirty="0">
                <a:solidFill>
                  <a:srgbClr val="FFFFFF"/>
                </a:solidFill>
                <a:latin typeface="Arial" pitchFamily="34" charset="0"/>
                <a:ea typeface="Aptos" pitchFamily="34" charset="-122"/>
                <a:cs typeface="Aptos" pitchFamily="34" charset="-120"/>
              </a:rPr>
              <a:t>4</a:t>
            </a:r>
            <a:endParaRPr lang="en-US" sz="1600" dirty="0"/>
          </a:p>
        </p:txBody>
      </p:sp>
      <p:sp>
        <p:nvSpPr>
          <p:cNvPr id="23" name="Text 21"/>
          <p:cNvSpPr/>
          <p:nvPr/>
        </p:nvSpPr>
        <p:spPr>
          <a:xfrm>
            <a:off x="1554480" y="4608576"/>
            <a:ext cx="3767328" cy="39319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Explain the outcome</a:t>
            </a:r>
            <a:endParaRPr lang="en-US" sz="2000" dirty="0"/>
          </a:p>
        </p:txBody>
      </p:sp>
      <p:sp>
        <p:nvSpPr>
          <p:cNvPr id="24" name="Text 22"/>
          <p:cNvSpPr/>
          <p:nvPr/>
        </p:nvSpPr>
        <p:spPr>
          <a:xfrm>
            <a:off x="5596128" y="4645152"/>
            <a:ext cx="5376672" cy="338328"/>
          </a:xfrm>
          <a:prstGeom prst="rect">
            <a:avLst/>
          </a:prstGeom>
          <a:noFill/>
          <a:ln/>
        </p:spPr>
        <p:txBody>
          <a:bodyPr wrap="square" lIns="0" tIns="0" rIns="0" bIns="0" rtlCol="0" anchor="ctr">
            <a:normAutofit/>
          </a:bodyPr>
          <a:lstStyle/>
          <a:p>
            <a:pPr algn="l" indent="0" marL="0">
              <a:buNone/>
            </a:pPr>
            <a:r>
              <a:rPr lang="en-US" sz="1800" dirty="0">
                <a:solidFill>
                  <a:srgbClr val="667687"/>
                </a:solidFill>
                <a:latin typeface="Arial" pitchFamily="34" charset="0"/>
                <a:ea typeface="Aptos" pitchFamily="34" charset="-122"/>
                <a:cs typeface="Aptos" pitchFamily="34" charset="-120"/>
              </a:rPr>
              <a:t>Would the motor stay protected?</a:t>
            </a:r>
            <a:endParaRPr lang="en-US" sz="1800" dirty="0"/>
          </a:p>
        </p:txBody>
      </p:sp>
      <p:sp>
        <p:nvSpPr>
          <p:cNvPr id="25" name="Text 23"/>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This is an educational simulation, not a substitute for a compliant practical test.</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26</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VIRTUAL PRACTICAL / PREDICTION</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Four tests — four explanations</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Every test begins with a starting-current surge.</a:t>
            </a:r>
            <a:endParaRPr lang="en-US" sz="1700" dirty="0"/>
          </a:p>
        </p:txBody>
      </p:sp>
      <p:sp>
        <p:nvSpPr>
          <p:cNvPr id="9" name="Shape 7"/>
          <p:cNvSpPr/>
          <p:nvPr/>
        </p:nvSpPr>
        <p:spPr>
          <a:xfrm>
            <a:off x="749808" y="2176272"/>
            <a:ext cx="5239512" cy="1380744"/>
          </a:xfrm>
          <a:prstGeom prst="roundRect">
            <a:avLst>
              <a:gd name="adj" fmla="val 7947"/>
            </a:avLst>
          </a:prstGeom>
          <a:solidFill>
            <a:srgbClr val="F4F7FA"/>
          </a:solidFill>
          <a:ln w="12700">
            <a:solidFill>
              <a:srgbClr val="F4F7FA">
                <a:alpha val="0"/>
              </a:srgbClr>
            </a:solidFill>
            <a:prstDash val="solid"/>
          </a:ln>
        </p:spPr>
        <p:txBody>
          <a:bodyPr/>
          <a:p/>
        </p:txBody>
      </p:sp>
      <p:sp>
        <p:nvSpPr>
          <p:cNvPr id="10" name="Text 8"/>
          <p:cNvSpPr/>
          <p:nvPr/>
        </p:nvSpPr>
        <p:spPr>
          <a:xfrm>
            <a:off x="941832" y="2459736"/>
            <a:ext cx="484632" cy="438912"/>
          </a:xfrm>
          <a:prstGeom prst="rect">
            <a:avLst/>
          </a:prstGeom>
          <a:noFill/>
          <a:ln/>
        </p:spPr>
        <p:txBody>
          <a:bodyPr wrap="square" lIns="0" tIns="0" rIns="0" bIns="0" rtlCol="0" anchor="ctr">
            <a:normAutofit/>
          </a:bodyPr>
          <a:lstStyle/>
          <a:p>
            <a:pPr algn="l" indent="0" marL="0">
              <a:buNone/>
            </a:pPr>
            <a:r>
              <a:rPr lang="en-US" sz="2400" b="1" dirty="0">
                <a:solidFill>
                  <a:srgbClr val="117C78"/>
                </a:solidFill>
                <a:latin typeface="Arial" pitchFamily="34" charset="0"/>
                <a:ea typeface="Aptos" pitchFamily="34" charset="-122"/>
                <a:cs typeface="Aptos" pitchFamily="34" charset="-120"/>
              </a:rPr>
              <a:t>A</a:t>
            </a:r>
            <a:endParaRPr lang="en-US" sz="2400" dirty="0"/>
          </a:p>
        </p:txBody>
      </p:sp>
      <p:sp>
        <p:nvSpPr>
          <p:cNvPr id="11" name="Text 9"/>
          <p:cNvSpPr/>
          <p:nvPr/>
        </p:nvSpPr>
        <p:spPr>
          <a:xfrm>
            <a:off x="1609344" y="2331720"/>
            <a:ext cx="4069080" cy="43891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Normal run</a:t>
            </a:r>
            <a:endParaRPr lang="en-US" sz="2000" dirty="0"/>
          </a:p>
        </p:txBody>
      </p:sp>
      <p:sp>
        <p:nvSpPr>
          <p:cNvPr id="12" name="Text 10"/>
          <p:cNvSpPr/>
          <p:nvPr/>
        </p:nvSpPr>
        <p:spPr>
          <a:xfrm>
            <a:off x="1609344" y="2953512"/>
            <a:ext cx="4069080" cy="274320"/>
          </a:xfrm>
          <a:prstGeom prst="rect">
            <a:avLst/>
          </a:prstGeom>
          <a:noFill/>
          <a:ln/>
        </p:spPr>
        <p:txBody>
          <a:bodyPr wrap="square" lIns="0" tIns="0" rIns="0" bIns="0" rtlCol="0" anchor="ctr">
            <a:normAutofit/>
          </a:bodyPr>
          <a:lstStyle/>
          <a:p>
            <a:pPr algn="l" indent="0" marL="0">
              <a:buNone/>
            </a:pPr>
            <a:r>
              <a:rPr lang="en-US" sz="1500" dirty="0">
                <a:solidFill>
                  <a:srgbClr val="667687"/>
                </a:solidFill>
                <a:latin typeface="Arial" pitchFamily="34" charset="0"/>
                <a:ea typeface="Aptos" pitchFamily="34" charset="-122"/>
                <a:cs typeface="Aptos" pitchFamily="34" charset="-120"/>
              </a:rPr>
              <a:t>10 A motor; 10 A relay</a:t>
            </a:r>
            <a:endParaRPr lang="en-US" sz="1500" dirty="0"/>
          </a:p>
        </p:txBody>
      </p:sp>
      <p:sp>
        <p:nvSpPr>
          <p:cNvPr id="13" name="Shape 11"/>
          <p:cNvSpPr/>
          <p:nvPr/>
        </p:nvSpPr>
        <p:spPr>
          <a:xfrm>
            <a:off x="6364224" y="2176272"/>
            <a:ext cx="5239512" cy="1380744"/>
          </a:xfrm>
          <a:prstGeom prst="roundRect">
            <a:avLst>
              <a:gd name="adj" fmla="val 7947"/>
            </a:avLst>
          </a:prstGeom>
          <a:solidFill>
            <a:srgbClr val="F4F7FA"/>
          </a:solidFill>
          <a:ln w="12700">
            <a:solidFill>
              <a:srgbClr val="F4F7FA">
                <a:alpha val="0"/>
              </a:srgbClr>
            </a:solidFill>
            <a:prstDash val="solid"/>
          </a:ln>
        </p:spPr>
        <p:txBody>
          <a:bodyPr/>
          <a:p/>
        </p:txBody>
      </p:sp>
      <p:sp>
        <p:nvSpPr>
          <p:cNvPr id="14" name="Text 12"/>
          <p:cNvSpPr/>
          <p:nvPr/>
        </p:nvSpPr>
        <p:spPr>
          <a:xfrm>
            <a:off x="6556248" y="2459736"/>
            <a:ext cx="484632" cy="438912"/>
          </a:xfrm>
          <a:prstGeom prst="rect">
            <a:avLst/>
          </a:prstGeom>
          <a:noFill/>
          <a:ln/>
        </p:spPr>
        <p:txBody>
          <a:bodyPr wrap="square" lIns="0" tIns="0" rIns="0" bIns="0" rtlCol="0" anchor="ctr">
            <a:normAutofit/>
          </a:bodyPr>
          <a:lstStyle/>
          <a:p>
            <a:pPr algn="l" indent="0" marL="0">
              <a:buNone/>
            </a:pPr>
            <a:r>
              <a:rPr lang="en-US" sz="2400" b="1" dirty="0">
                <a:solidFill>
                  <a:srgbClr val="3473A7"/>
                </a:solidFill>
                <a:latin typeface="Arial" pitchFamily="34" charset="0"/>
                <a:ea typeface="Aptos" pitchFamily="34" charset="-122"/>
                <a:cs typeface="Aptos" pitchFamily="34" charset="-120"/>
              </a:rPr>
              <a:t>B</a:t>
            </a:r>
            <a:endParaRPr lang="en-US" sz="2400" dirty="0"/>
          </a:p>
        </p:txBody>
      </p:sp>
      <p:sp>
        <p:nvSpPr>
          <p:cNvPr id="15" name="Text 13"/>
          <p:cNvSpPr/>
          <p:nvPr/>
        </p:nvSpPr>
        <p:spPr>
          <a:xfrm>
            <a:off x="7223760" y="2331720"/>
            <a:ext cx="4069080" cy="43891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Heavy load</a:t>
            </a:r>
            <a:endParaRPr lang="en-US" sz="2000" dirty="0"/>
          </a:p>
        </p:txBody>
      </p:sp>
      <p:sp>
        <p:nvSpPr>
          <p:cNvPr id="16" name="Text 14"/>
          <p:cNvSpPr/>
          <p:nvPr/>
        </p:nvSpPr>
        <p:spPr>
          <a:xfrm>
            <a:off x="7223760" y="2953512"/>
            <a:ext cx="4069080" cy="274320"/>
          </a:xfrm>
          <a:prstGeom prst="rect">
            <a:avLst/>
          </a:prstGeom>
          <a:noFill/>
          <a:ln/>
        </p:spPr>
        <p:txBody>
          <a:bodyPr wrap="square" lIns="0" tIns="0" rIns="0" bIns="0" rtlCol="0" anchor="ctr">
            <a:normAutofit/>
          </a:bodyPr>
          <a:lstStyle/>
          <a:p>
            <a:pPr algn="l" indent="0" marL="0">
              <a:buNone/>
            </a:pPr>
            <a:r>
              <a:rPr lang="en-US" sz="1500" dirty="0">
                <a:solidFill>
                  <a:srgbClr val="667687"/>
                </a:solidFill>
                <a:latin typeface="Arial" pitchFamily="34" charset="0"/>
                <a:ea typeface="Aptos" pitchFamily="34" charset="-122"/>
                <a:cs typeface="Aptos" pitchFamily="34" charset="-120"/>
              </a:rPr>
              <a:t>15 A motor current; 10 A relay</a:t>
            </a:r>
            <a:endParaRPr lang="en-US" sz="1500" dirty="0"/>
          </a:p>
        </p:txBody>
      </p:sp>
      <p:sp>
        <p:nvSpPr>
          <p:cNvPr id="17" name="Shape 15"/>
          <p:cNvSpPr/>
          <p:nvPr/>
        </p:nvSpPr>
        <p:spPr>
          <a:xfrm>
            <a:off x="749808" y="3758184"/>
            <a:ext cx="5239512" cy="1380744"/>
          </a:xfrm>
          <a:prstGeom prst="roundRect">
            <a:avLst>
              <a:gd name="adj" fmla="val 7947"/>
            </a:avLst>
          </a:prstGeom>
          <a:solidFill>
            <a:srgbClr val="F4F7FA"/>
          </a:solidFill>
          <a:ln w="12700">
            <a:solidFill>
              <a:srgbClr val="F4F7FA">
                <a:alpha val="0"/>
              </a:srgbClr>
            </a:solidFill>
            <a:prstDash val="solid"/>
          </a:ln>
        </p:spPr>
        <p:txBody>
          <a:bodyPr/>
          <a:p/>
        </p:txBody>
      </p:sp>
      <p:sp>
        <p:nvSpPr>
          <p:cNvPr id="18" name="Text 16"/>
          <p:cNvSpPr/>
          <p:nvPr/>
        </p:nvSpPr>
        <p:spPr>
          <a:xfrm>
            <a:off x="941832" y="4041648"/>
            <a:ext cx="484632" cy="438912"/>
          </a:xfrm>
          <a:prstGeom prst="rect">
            <a:avLst/>
          </a:prstGeom>
          <a:noFill/>
          <a:ln/>
        </p:spPr>
        <p:txBody>
          <a:bodyPr wrap="square" lIns="0" tIns="0" rIns="0" bIns="0" rtlCol="0" anchor="ctr">
            <a:normAutofit/>
          </a:bodyPr>
          <a:lstStyle/>
          <a:p>
            <a:pPr algn="l" indent="0" marL="0">
              <a:buNone/>
            </a:pPr>
            <a:r>
              <a:rPr lang="en-US" sz="2400" b="1" dirty="0">
                <a:solidFill>
                  <a:srgbClr val="B54C48"/>
                </a:solidFill>
                <a:latin typeface="Arial" pitchFamily="34" charset="0"/>
                <a:ea typeface="Aptos" pitchFamily="34" charset="-122"/>
                <a:cs typeface="Aptos" pitchFamily="34" charset="-120"/>
              </a:rPr>
              <a:t>C</a:t>
            </a:r>
            <a:endParaRPr lang="en-US" sz="2400" dirty="0"/>
          </a:p>
        </p:txBody>
      </p:sp>
      <p:sp>
        <p:nvSpPr>
          <p:cNvPr id="19" name="Text 17"/>
          <p:cNvSpPr/>
          <p:nvPr/>
        </p:nvSpPr>
        <p:spPr>
          <a:xfrm>
            <a:off x="1609344" y="3913632"/>
            <a:ext cx="4069080" cy="43891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Blocked rotor</a:t>
            </a:r>
            <a:endParaRPr lang="en-US" sz="2000" dirty="0"/>
          </a:p>
        </p:txBody>
      </p:sp>
      <p:sp>
        <p:nvSpPr>
          <p:cNvPr id="20" name="Text 18"/>
          <p:cNvSpPr/>
          <p:nvPr/>
        </p:nvSpPr>
        <p:spPr>
          <a:xfrm>
            <a:off x="1609344" y="4535424"/>
            <a:ext cx="4069080" cy="274320"/>
          </a:xfrm>
          <a:prstGeom prst="rect">
            <a:avLst/>
          </a:prstGeom>
          <a:noFill/>
          <a:ln/>
        </p:spPr>
        <p:txBody>
          <a:bodyPr wrap="square" lIns="0" tIns="0" rIns="0" bIns="0" rtlCol="0" anchor="ctr">
            <a:normAutofit/>
          </a:bodyPr>
          <a:lstStyle/>
          <a:p>
            <a:pPr algn="l" indent="0" marL="0">
              <a:buNone/>
            </a:pPr>
            <a:r>
              <a:rPr lang="en-US" sz="1500" dirty="0">
                <a:solidFill>
                  <a:srgbClr val="667687"/>
                </a:solidFill>
                <a:latin typeface="Arial" pitchFamily="34" charset="0"/>
                <a:ea typeface="Aptos" pitchFamily="34" charset="-122"/>
                <a:cs typeface="Aptos" pitchFamily="34" charset="-120"/>
              </a:rPr>
              <a:t>60 A maintained; 10 A relay</a:t>
            </a:r>
            <a:endParaRPr lang="en-US" sz="1500" dirty="0"/>
          </a:p>
        </p:txBody>
      </p:sp>
      <p:sp>
        <p:nvSpPr>
          <p:cNvPr id="21" name="Shape 19"/>
          <p:cNvSpPr/>
          <p:nvPr/>
        </p:nvSpPr>
        <p:spPr>
          <a:xfrm>
            <a:off x="6364224" y="3758184"/>
            <a:ext cx="5239512" cy="1380744"/>
          </a:xfrm>
          <a:prstGeom prst="roundRect">
            <a:avLst>
              <a:gd name="adj" fmla="val 7947"/>
            </a:avLst>
          </a:prstGeom>
          <a:solidFill>
            <a:srgbClr val="F4F7FA"/>
          </a:solidFill>
          <a:ln w="12700">
            <a:solidFill>
              <a:srgbClr val="F4F7FA">
                <a:alpha val="0"/>
              </a:srgbClr>
            </a:solidFill>
            <a:prstDash val="solid"/>
          </a:ln>
        </p:spPr>
        <p:txBody>
          <a:bodyPr/>
          <a:p/>
        </p:txBody>
      </p:sp>
      <p:sp>
        <p:nvSpPr>
          <p:cNvPr id="22" name="Text 20"/>
          <p:cNvSpPr/>
          <p:nvPr/>
        </p:nvSpPr>
        <p:spPr>
          <a:xfrm>
            <a:off x="6556248" y="4041648"/>
            <a:ext cx="484632" cy="438912"/>
          </a:xfrm>
          <a:prstGeom prst="rect">
            <a:avLst/>
          </a:prstGeom>
          <a:noFill/>
          <a:ln/>
        </p:spPr>
        <p:txBody>
          <a:bodyPr wrap="square" lIns="0" tIns="0" rIns="0" bIns="0" rtlCol="0" anchor="ctr">
            <a:normAutofit/>
          </a:bodyPr>
          <a:lstStyle/>
          <a:p>
            <a:pPr algn="l" indent="0" marL="0">
              <a:buNone/>
            </a:pPr>
            <a:r>
              <a:rPr lang="en-US" sz="2400" b="1" dirty="0">
                <a:solidFill>
                  <a:srgbClr val="B47B1E"/>
                </a:solidFill>
                <a:latin typeface="Arial" pitchFamily="34" charset="0"/>
                <a:ea typeface="Aptos" pitchFamily="34" charset="-122"/>
                <a:cs typeface="Aptos" pitchFamily="34" charset="-120"/>
              </a:rPr>
              <a:t>D</a:t>
            </a:r>
            <a:endParaRPr lang="en-US" sz="2400" dirty="0"/>
          </a:p>
        </p:txBody>
      </p:sp>
      <p:sp>
        <p:nvSpPr>
          <p:cNvPr id="23" name="Text 21"/>
          <p:cNvSpPr/>
          <p:nvPr/>
        </p:nvSpPr>
        <p:spPr>
          <a:xfrm>
            <a:off x="7223760" y="3913632"/>
            <a:ext cx="4069080" cy="438912"/>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Incorrect setting</a:t>
            </a:r>
            <a:endParaRPr lang="en-US" sz="2000" dirty="0"/>
          </a:p>
        </p:txBody>
      </p:sp>
      <p:sp>
        <p:nvSpPr>
          <p:cNvPr id="24" name="Text 22"/>
          <p:cNvSpPr/>
          <p:nvPr/>
        </p:nvSpPr>
        <p:spPr>
          <a:xfrm>
            <a:off x="7223760" y="4535424"/>
            <a:ext cx="4069080" cy="274320"/>
          </a:xfrm>
          <a:prstGeom prst="rect">
            <a:avLst/>
          </a:prstGeom>
          <a:noFill/>
          <a:ln/>
        </p:spPr>
        <p:txBody>
          <a:bodyPr wrap="square" lIns="0" tIns="0" rIns="0" bIns="0" rtlCol="0" anchor="ctr">
            <a:normAutofit/>
          </a:bodyPr>
          <a:lstStyle/>
          <a:p>
            <a:pPr algn="l" indent="0" marL="0">
              <a:buNone/>
            </a:pPr>
            <a:r>
              <a:rPr lang="en-US" sz="1500" dirty="0">
                <a:solidFill>
                  <a:srgbClr val="667687"/>
                </a:solidFill>
                <a:latin typeface="Arial" pitchFamily="34" charset="0"/>
                <a:ea typeface="Aptos" pitchFamily="34" charset="-122"/>
                <a:cs typeface="Aptos" pitchFamily="34" charset="-120"/>
              </a:rPr>
              <a:t>10 A run; 7 A / 14 A relay</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27</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WORKBOOK / PRACTICAL REPLACEMENT</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Translate the virtual results into practical ideas</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We are not completing the hands-on workbook practical as written.</a:t>
            </a:r>
            <a:endParaRPr lang="en-US" sz="1700" dirty="0"/>
          </a:p>
        </p:txBody>
      </p:sp>
      <p:sp>
        <p:nvSpPr>
          <p:cNvPr id="9" name="Shape 7"/>
          <p:cNvSpPr/>
          <p:nvPr/>
        </p:nvSpPr>
        <p:spPr>
          <a:xfrm>
            <a:off x="768096" y="2350008"/>
            <a:ext cx="3429000" cy="2596896"/>
          </a:xfrm>
          <a:prstGeom prst="roundRect">
            <a:avLst>
              <a:gd name="adj" fmla="val 4930"/>
            </a:avLst>
          </a:prstGeom>
          <a:solidFill>
            <a:srgbClr val="EAF5F4"/>
          </a:solidFill>
          <a:ln w="12700">
            <a:solidFill>
              <a:srgbClr val="EAF5F4">
                <a:alpha val="0"/>
              </a:srgbClr>
            </a:solidFill>
            <a:prstDash val="solid"/>
          </a:ln>
        </p:spPr>
        <p:txBody>
          <a:bodyPr/>
          <a:p/>
        </p:txBody>
      </p:sp>
      <p:sp>
        <p:nvSpPr>
          <p:cNvPr id="10" name="Shape 8"/>
          <p:cNvSpPr/>
          <p:nvPr/>
        </p:nvSpPr>
        <p:spPr>
          <a:xfrm>
            <a:off x="768096" y="2350008"/>
            <a:ext cx="68580" cy="2596896"/>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87552" y="2514600"/>
            <a:ext cx="302666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SET</a:t>
            </a:r>
            <a:endParaRPr lang="en-US" sz="1900" dirty="0"/>
          </a:p>
        </p:txBody>
      </p:sp>
      <p:sp>
        <p:nvSpPr>
          <p:cNvPr id="12" name="Text 10"/>
          <p:cNvSpPr/>
          <p:nvPr/>
        </p:nvSpPr>
        <p:spPr>
          <a:xfrm>
            <a:off x="987552" y="3072384"/>
            <a:ext cx="3008376" cy="173736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Find FLC on a nameplate. Set the matching relay correctly.</a:t>
            </a:r>
            <a:endParaRPr lang="en-US" sz="1600" dirty="0"/>
          </a:p>
        </p:txBody>
      </p:sp>
      <p:sp>
        <p:nvSpPr>
          <p:cNvPr id="13" name="Shape 11"/>
          <p:cNvSpPr/>
          <p:nvPr/>
        </p:nvSpPr>
        <p:spPr>
          <a:xfrm>
            <a:off x="4370832" y="2350008"/>
            <a:ext cx="3429000" cy="2596896"/>
          </a:xfrm>
          <a:prstGeom prst="roundRect">
            <a:avLst>
              <a:gd name="adj" fmla="val 4930"/>
            </a:avLst>
          </a:prstGeom>
          <a:solidFill>
            <a:srgbClr val="ECF3FA"/>
          </a:solidFill>
          <a:ln w="12700">
            <a:solidFill>
              <a:srgbClr val="ECF3FA">
                <a:alpha val="0"/>
              </a:srgbClr>
            </a:solidFill>
            <a:prstDash val="solid"/>
          </a:ln>
        </p:spPr>
        <p:txBody>
          <a:bodyPr/>
          <a:p/>
        </p:txBody>
      </p:sp>
      <p:sp>
        <p:nvSpPr>
          <p:cNvPr id="14" name="Shape 12"/>
          <p:cNvSpPr/>
          <p:nvPr/>
        </p:nvSpPr>
        <p:spPr>
          <a:xfrm>
            <a:off x="4370832" y="2350008"/>
            <a:ext cx="68580" cy="2596896"/>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4590288" y="2514600"/>
            <a:ext cx="302666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MEASURE</a:t>
            </a:r>
            <a:endParaRPr lang="en-US" sz="1900" dirty="0"/>
          </a:p>
        </p:txBody>
      </p:sp>
      <p:sp>
        <p:nvSpPr>
          <p:cNvPr id="16" name="Text 14"/>
          <p:cNvSpPr/>
          <p:nvPr/>
        </p:nvSpPr>
        <p:spPr>
          <a:xfrm>
            <a:off x="4590288" y="3072384"/>
            <a:ext cx="3008376" cy="173736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In a real lab: line current and elapsed trip time. Here: observe the simulated model.</a:t>
            </a:r>
            <a:endParaRPr lang="en-US" sz="1600" dirty="0"/>
          </a:p>
        </p:txBody>
      </p:sp>
      <p:sp>
        <p:nvSpPr>
          <p:cNvPr id="17" name="Shape 15"/>
          <p:cNvSpPr/>
          <p:nvPr/>
        </p:nvSpPr>
        <p:spPr>
          <a:xfrm>
            <a:off x="7973568" y="2350008"/>
            <a:ext cx="3429000" cy="2596896"/>
          </a:xfrm>
          <a:prstGeom prst="roundRect">
            <a:avLst>
              <a:gd name="adj" fmla="val 4930"/>
            </a:avLst>
          </a:prstGeom>
          <a:solidFill>
            <a:srgbClr val="FFF5E3"/>
          </a:solidFill>
          <a:ln w="12700">
            <a:solidFill>
              <a:srgbClr val="FFF5E3">
                <a:alpha val="0"/>
              </a:srgbClr>
            </a:solidFill>
            <a:prstDash val="solid"/>
          </a:ln>
        </p:spPr>
        <p:txBody>
          <a:bodyPr/>
          <a:p/>
        </p:txBody>
      </p:sp>
      <p:sp>
        <p:nvSpPr>
          <p:cNvPr id="18" name="Shape 16"/>
          <p:cNvSpPr/>
          <p:nvPr/>
        </p:nvSpPr>
        <p:spPr>
          <a:xfrm>
            <a:off x="7973568" y="2350008"/>
            <a:ext cx="68580" cy="2596896"/>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8193024" y="2514600"/>
            <a:ext cx="302666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EVALUATE</a:t>
            </a:r>
            <a:endParaRPr lang="en-US" sz="1900" dirty="0"/>
          </a:p>
        </p:txBody>
      </p:sp>
      <p:sp>
        <p:nvSpPr>
          <p:cNvPr id="20" name="Text 18"/>
          <p:cNvSpPr/>
          <p:nvPr/>
        </p:nvSpPr>
        <p:spPr>
          <a:xfrm>
            <a:off x="8193024" y="3072384"/>
            <a:ext cx="3008376" cy="173736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Compare with actual manufacturer trip curve. Decide what to change.</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28</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HOW TO SELECT PROTECTION</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Five checks before energising</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Protection is a coordinated system, not a single adjustable number.</a:t>
            </a:r>
            <a:endParaRPr lang="en-US" sz="1700" dirty="0"/>
          </a:p>
        </p:txBody>
      </p:sp>
      <p:sp>
        <p:nvSpPr>
          <p:cNvPr id="9" name="Shape 7"/>
          <p:cNvSpPr/>
          <p:nvPr/>
        </p:nvSpPr>
        <p:spPr>
          <a:xfrm>
            <a:off x="768096" y="2057400"/>
            <a:ext cx="502920" cy="484632"/>
          </a:xfrm>
          <a:prstGeom prst="roundRect">
            <a:avLst>
              <a:gd name="adj" fmla="val 18868"/>
            </a:avLst>
          </a:prstGeom>
          <a:solidFill>
            <a:srgbClr val="117C78"/>
          </a:solidFill>
          <a:ln w="12700">
            <a:solidFill>
              <a:srgbClr val="117C78">
                <a:alpha val="0"/>
              </a:srgbClr>
            </a:solidFill>
            <a:prstDash val="solid"/>
          </a:ln>
        </p:spPr>
        <p:txBody>
          <a:bodyPr/>
          <a:p/>
        </p:txBody>
      </p:sp>
      <p:sp>
        <p:nvSpPr>
          <p:cNvPr id="10" name="Text 8"/>
          <p:cNvSpPr/>
          <p:nvPr/>
        </p:nvSpPr>
        <p:spPr>
          <a:xfrm>
            <a:off x="877824" y="2139696"/>
            <a:ext cx="283464" cy="256032"/>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01</a:t>
            </a:r>
            <a:endParaRPr lang="en-US" sz="1400" dirty="0"/>
          </a:p>
        </p:txBody>
      </p:sp>
      <p:sp>
        <p:nvSpPr>
          <p:cNvPr id="11" name="Text 9"/>
          <p:cNvSpPr/>
          <p:nvPr/>
        </p:nvSpPr>
        <p:spPr>
          <a:xfrm>
            <a:off x="1563624" y="2057400"/>
            <a:ext cx="3136392" cy="429768"/>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Nameplate</a:t>
            </a:r>
            <a:endParaRPr lang="en-US" sz="2000" dirty="0"/>
          </a:p>
        </p:txBody>
      </p:sp>
      <p:sp>
        <p:nvSpPr>
          <p:cNvPr id="12" name="Text 10"/>
          <p:cNvSpPr/>
          <p:nvPr/>
        </p:nvSpPr>
        <p:spPr>
          <a:xfrm>
            <a:off x="4782312" y="2103120"/>
            <a:ext cx="6473952" cy="37490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Rated current, voltage, connection and duty</a:t>
            </a:r>
            <a:endParaRPr lang="en-US" sz="1700" dirty="0"/>
          </a:p>
        </p:txBody>
      </p:sp>
      <p:sp>
        <p:nvSpPr>
          <p:cNvPr id="13" name="Shape 11"/>
          <p:cNvSpPr/>
          <p:nvPr/>
        </p:nvSpPr>
        <p:spPr>
          <a:xfrm>
            <a:off x="768096" y="2788920"/>
            <a:ext cx="502920" cy="484632"/>
          </a:xfrm>
          <a:prstGeom prst="roundRect">
            <a:avLst>
              <a:gd name="adj" fmla="val 18868"/>
            </a:avLst>
          </a:prstGeom>
          <a:solidFill>
            <a:srgbClr val="3473A7"/>
          </a:solidFill>
          <a:ln w="12700">
            <a:solidFill>
              <a:srgbClr val="3473A7">
                <a:alpha val="0"/>
              </a:srgbClr>
            </a:solidFill>
            <a:prstDash val="solid"/>
          </a:ln>
        </p:spPr>
        <p:txBody>
          <a:bodyPr/>
          <a:p/>
        </p:txBody>
      </p:sp>
      <p:sp>
        <p:nvSpPr>
          <p:cNvPr id="14" name="Text 12"/>
          <p:cNvSpPr/>
          <p:nvPr/>
        </p:nvSpPr>
        <p:spPr>
          <a:xfrm>
            <a:off x="877824" y="2871216"/>
            <a:ext cx="283464" cy="256032"/>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02</a:t>
            </a:r>
            <a:endParaRPr lang="en-US" sz="1400" dirty="0"/>
          </a:p>
        </p:txBody>
      </p:sp>
      <p:sp>
        <p:nvSpPr>
          <p:cNvPr id="15" name="Text 13"/>
          <p:cNvSpPr/>
          <p:nvPr/>
        </p:nvSpPr>
        <p:spPr>
          <a:xfrm>
            <a:off x="1563624" y="2788920"/>
            <a:ext cx="3136392" cy="429768"/>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Start</a:t>
            </a:r>
            <a:endParaRPr lang="en-US" sz="2000" dirty="0"/>
          </a:p>
        </p:txBody>
      </p:sp>
      <p:sp>
        <p:nvSpPr>
          <p:cNvPr id="16" name="Text 14"/>
          <p:cNvSpPr/>
          <p:nvPr/>
        </p:nvSpPr>
        <p:spPr>
          <a:xfrm>
            <a:off x="4782312" y="2834640"/>
            <a:ext cx="6473952" cy="37490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DOL / star–delta, starting duty and transitions</a:t>
            </a:r>
            <a:endParaRPr lang="en-US" sz="1700" dirty="0"/>
          </a:p>
        </p:txBody>
      </p:sp>
      <p:sp>
        <p:nvSpPr>
          <p:cNvPr id="17" name="Shape 15"/>
          <p:cNvSpPr/>
          <p:nvPr/>
        </p:nvSpPr>
        <p:spPr>
          <a:xfrm>
            <a:off x="768096" y="3520440"/>
            <a:ext cx="502920" cy="484632"/>
          </a:xfrm>
          <a:prstGeom prst="roundRect">
            <a:avLst>
              <a:gd name="adj" fmla="val 18868"/>
            </a:avLst>
          </a:prstGeom>
          <a:solidFill>
            <a:srgbClr val="117C78"/>
          </a:solidFill>
          <a:ln w="12700">
            <a:solidFill>
              <a:srgbClr val="117C78">
                <a:alpha val="0"/>
              </a:srgbClr>
            </a:solidFill>
            <a:prstDash val="solid"/>
          </a:ln>
        </p:spPr>
        <p:txBody>
          <a:bodyPr/>
          <a:p/>
        </p:txBody>
      </p:sp>
      <p:sp>
        <p:nvSpPr>
          <p:cNvPr id="18" name="Text 16"/>
          <p:cNvSpPr/>
          <p:nvPr/>
        </p:nvSpPr>
        <p:spPr>
          <a:xfrm>
            <a:off x="877824" y="3602736"/>
            <a:ext cx="283464" cy="256032"/>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03</a:t>
            </a:r>
            <a:endParaRPr lang="en-US" sz="1400" dirty="0"/>
          </a:p>
        </p:txBody>
      </p:sp>
      <p:sp>
        <p:nvSpPr>
          <p:cNvPr id="19" name="Text 17"/>
          <p:cNvSpPr/>
          <p:nvPr/>
        </p:nvSpPr>
        <p:spPr>
          <a:xfrm>
            <a:off x="1563624" y="3520440"/>
            <a:ext cx="3136392" cy="429768"/>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Fault</a:t>
            </a:r>
            <a:endParaRPr lang="en-US" sz="2000" dirty="0"/>
          </a:p>
        </p:txBody>
      </p:sp>
      <p:sp>
        <p:nvSpPr>
          <p:cNvPr id="20" name="Text 18"/>
          <p:cNvSpPr/>
          <p:nvPr/>
        </p:nvSpPr>
        <p:spPr>
          <a:xfrm>
            <a:off x="4782312" y="3566160"/>
            <a:ext cx="6473952" cy="37490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Short circuit and overload duties</a:t>
            </a:r>
            <a:endParaRPr lang="en-US" sz="1700" dirty="0"/>
          </a:p>
        </p:txBody>
      </p:sp>
      <p:sp>
        <p:nvSpPr>
          <p:cNvPr id="21" name="Shape 19"/>
          <p:cNvSpPr/>
          <p:nvPr/>
        </p:nvSpPr>
        <p:spPr>
          <a:xfrm>
            <a:off x="768096" y="4251960"/>
            <a:ext cx="502920" cy="484632"/>
          </a:xfrm>
          <a:prstGeom prst="roundRect">
            <a:avLst>
              <a:gd name="adj" fmla="val 18868"/>
            </a:avLst>
          </a:prstGeom>
          <a:solidFill>
            <a:srgbClr val="3473A7"/>
          </a:solidFill>
          <a:ln w="12700">
            <a:solidFill>
              <a:srgbClr val="3473A7">
                <a:alpha val="0"/>
              </a:srgbClr>
            </a:solidFill>
            <a:prstDash val="solid"/>
          </a:ln>
        </p:spPr>
        <p:txBody>
          <a:bodyPr/>
          <a:p/>
        </p:txBody>
      </p:sp>
      <p:sp>
        <p:nvSpPr>
          <p:cNvPr id="22" name="Text 20"/>
          <p:cNvSpPr/>
          <p:nvPr/>
        </p:nvSpPr>
        <p:spPr>
          <a:xfrm>
            <a:off x="877824" y="4334256"/>
            <a:ext cx="283464" cy="256032"/>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04</a:t>
            </a:r>
            <a:endParaRPr lang="en-US" sz="1400" dirty="0"/>
          </a:p>
        </p:txBody>
      </p:sp>
      <p:sp>
        <p:nvSpPr>
          <p:cNvPr id="23" name="Text 21"/>
          <p:cNvSpPr/>
          <p:nvPr/>
        </p:nvSpPr>
        <p:spPr>
          <a:xfrm>
            <a:off x="1563624" y="4251960"/>
            <a:ext cx="3136392" cy="429768"/>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Environment</a:t>
            </a:r>
            <a:endParaRPr lang="en-US" sz="2000" dirty="0"/>
          </a:p>
        </p:txBody>
      </p:sp>
      <p:sp>
        <p:nvSpPr>
          <p:cNvPr id="24" name="Text 22"/>
          <p:cNvSpPr/>
          <p:nvPr/>
        </p:nvSpPr>
        <p:spPr>
          <a:xfrm>
            <a:off x="4782312" y="4297680"/>
            <a:ext cx="6473952" cy="37490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Heat, water, corrosion and phase supply</a:t>
            </a:r>
            <a:endParaRPr lang="en-US" sz="1700" dirty="0"/>
          </a:p>
        </p:txBody>
      </p:sp>
      <p:sp>
        <p:nvSpPr>
          <p:cNvPr id="25" name="Shape 23"/>
          <p:cNvSpPr/>
          <p:nvPr/>
        </p:nvSpPr>
        <p:spPr>
          <a:xfrm>
            <a:off x="768096" y="4983480"/>
            <a:ext cx="502920" cy="484632"/>
          </a:xfrm>
          <a:prstGeom prst="roundRect">
            <a:avLst>
              <a:gd name="adj" fmla="val 18868"/>
            </a:avLst>
          </a:prstGeom>
          <a:solidFill>
            <a:srgbClr val="117C78"/>
          </a:solidFill>
          <a:ln w="12700">
            <a:solidFill>
              <a:srgbClr val="117C78">
                <a:alpha val="0"/>
              </a:srgbClr>
            </a:solidFill>
            <a:prstDash val="solid"/>
          </a:ln>
        </p:spPr>
        <p:txBody>
          <a:bodyPr/>
          <a:p/>
        </p:txBody>
      </p:sp>
      <p:sp>
        <p:nvSpPr>
          <p:cNvPr id="26" name="Text 24"/>
          <p:cNvSpPr/>
          <p:nvPr/>
        </p:nvSpPr>
        <p:spPr>
          <a:xfrm>
            <a:off x="877824" y="5065776"/>
            <a:ext cx="283464" cy="256032"/>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05</a:t>
            </a:r>
            <a:endParaRPr lang="en-US" sz="1400" dirty="0"/>
          </a:p>
        </p:txBody>
      </p:sp>
      <p:sp>
        <p:nvSpPr>
          <p:cNvPr id="27" name="Text 25"/>
          <p:cNvSpPr/>
          <p:nvPr/>
        </p:nvSpPr>
        <p:spPr>
          <a:xfrm>
            <a:off x="1563624" y="4983480"/>
            <a:ext cx="3136392" cy="429768"/>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Outcome</a:t>
            </a:r>
            <a:endParaRPr lang="en-US" sz="2000" dirty="0"/>
          </a:p>
        </p:txBody>
      </p:sp>
      <p:sp>
        <p:nvSpPr>
          <p:cNvPr id="28" name="Text 26"/>
          <p:cNvSpPr/>
          <p:nvPr/>
        </p:nvSpPr>
        <p:spPr>
          <a:xfrm>
            <a:off x="4782312" y="5029200"/>
            <a:ext cx="6473952" cy="37490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Safe stop, reset and restart behaviour</a:t>
            </a:r>
            <a:endParaRPr lang="en-US" sz="17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C1A2C"/>
        </a:solidFill>
      </p:bgPr>
    </p:bg>
    <p:spTree>
      <p:nvGrpSpPr>
        <p:cNvPr id="1" name=""/>
        <p:cNvGrpSpPr/>
        <p:nvPr/>
      </p:nvGrpSpPr>
      <p:grpSpPr>
        <a:xfrm>
          <a:off x="0" y="0"/>
          <a:ext cx="0" cy="0"/>
          <a:chOff x="0" y="0"/>
          <a:chExt cx="0" cy="0"/>
        </a:xfrm>
      </p:grpSpPr>
      <p:sp>
        <p:nvSpPr>
          <p:cNvPr id="2" name="Text 0"/>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3" name="Text 1"/>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29</a:t>
            </a:r>
            <a:endParaRPr lang="en-US" sz="900" dirty="0"/>
          </a:p>
        </p:txBody>
      </p:sp>
      <p:sp>
        <p:nvSpPr>
          <p:cNvPr id="4" name="Shape 2"/>
          <p:cNvSpPr/>
          <p:nvPr/>
        </p:nvSpPr>
        <p:spPr>
          <a:xfrm>
            <a:off x="0" y="91440"/>
            <a:ext cx="118872" cy="6400800"/>
          </a:xfrm>
          <a:prstGeom prst="rect">
            <a:avLst/>
          </a:prstGeom>
          <a:solidFill>
            <a:srgbClr val="20B9AA"/>
          </a:solidFill>
          <a:ln w="12700">
            <a:solidFill>
              <a:srgbClr val="20B9AA">
                <a:alpha val="0"/>
              </a:srgbClr>
            </a:solidFill>
            <a:prstDash val="solid"/>
          </a:ln>
        </p:spPr>
        <p:txBody>
          <a:bodyPr/>
          <a:p/>
        </p:txBody>
      </p:sp>
      <p:sp>
        <p:nvSpPr>
          <p:cNvPr id="5" name="Text 3"/>
          <p:cNvSpPr/>
          <p:nvPr/>
        </p:nvSpPr>
        <p:spPr>
          <a:xfrm>
            <a:off x="868680" y="1362456"/>
            <a:ext cx="1417320" cy="1005840"/>
          </a:xfrm>
          <a:prstGeom prst="rect">
            <a:avLst/>
          </a:prstGeom>
          <a:noFill/>
          <a:ln/>
        </p:spPr>
        <p:txBody>
          <a:bodyPr wrap="square" lIns="0" tIns="0" rIns="0" bIns="0" rtlCol="0" anchor="ctr">
            <a:normAutofit/>
          </a:bodyPr>
          <a:lstStyle/>
          <a:p>
            <a:pPr algn="l" indent="0" marL="0">
              <a:buNone/>
            </a:pPr>
            <a:r>
              <a:rPr lang="en-US" sz="6500" b="1" dirty="0">
                <a:solidFill>
                  <a:srgbClr val="FFFFFF"/>
                </a:solidFill>
                <a:latin typeface="Arial" pitchFamily="34" charset="0"/>
                <a:ea typeface="Aptos" pitchFamily="34" charset="-122"/>
                <a:cs typeface="Aptos" pitchFamily="34" charset="-120"/>
              </a:rPr>
              <a:t>04</a:t>
            </a:r>
            <a:endParaRPr lang="en-US" sz="6500" dirty="0"/>
          </a:p>
        </p:txBody>
      </p:sp>
      <p:sp>
        <p:nvSpPr>
          <p:cNvPr id="6" name="Text 4"/>
          <p:cNvSpPr/>
          <p:nvPr/>
        </p:nvSpPr>
        <p:spPr>
          <a:xfrm>
            <a:off x="2971800" y="1234440"/>
            <a:ext cx="8229600" cy="402336"/>
          </a:xfrm>
          <a:prstGeom prst="rect">
            <a:avLst/>
          </a:prstGeom>
          <a:noFill/>
          <a:ln/>
        </p:spPr>
        <p:txBody>
          <a:bodyPr wrap="square" lIns="0" tIns="0" rIns="0" bIns="0" rtlCol="0" anchor="ctr">
            <a:normAutofit/>
          </a:bodyPr>
          <a:lstStyle/>
          <a:p>
            <a:pPr algn="l" indent="0" marL="0">
              <a:buNone/>
            </a:pPr>
            <a:r>
              <a:rPr lang="en-US" sz="1500" b="1" dirty="0">
                <a:solidFill>
                  <a:srgbClr val="A3E0D9"/>
                </a:solidFill>
                <a:latin typeface="Arial" pitchFamily="34" charset="0"/>
                <a:ea typeface="Aptos" pitchFamily="34" charset="-122"/>
                <a:cs typeface="Aptos" pitchFamily="34" charset="-120"/>
              </a:rPr>
              <a:t>WORKBOOK REVIEW</a:t>
            </a:r>
            <a:endParaRPr lang="en-US" sz="1500" dirty="0"/>
          </a:p>
        </p:txBody>
      </p:sp>
      <p:sp>
        <p:nvSpPr>
          <p:cNvPr id="7" name="Text 5"/>
          <p:cNvSpPr/>
          <p:nvPr/>
        </p:nvSpPr>
        <p:spPr>
          <a:xfrm>
            <a:off x="2916936" y="1883664"/>
            <a:ext cx="8257032" cy="1408176"/>
          </a:xfrm>
          <a:prstGeom prst="rect">
            <a:avLst/>
          </a:prstGeom>
          <a:noFill/>
          <a:ln/>
        </p:spPr>
        <p:txBody>
          <a:bodyPr wrap="square" lIns="0" tIns="0" rIns="0" bIns="0" rtlCol="0" anchor="ctr">
            <a:normAutofit/>
          </a:bodyPr>
          <a:lstStyle/>
          <a:p>
            <a:pPr algn="l" indent="0" marL="0">
              <a:buNone/>
            </a:pPr>
            <a:r>
              <a:rPr lang="en-US" sz="4000" b="1" dirty="0">
                <a:solidFill>
                  <a:srgbClr val="FFFFFF"/>
                </a:solidFill>
                <a:latin typeface="Arial" pitchFamily="34" charset="0"/>
                <a:ea typeface="Aptos" pitchFamily="34" charset="-122"/>
                <a:cs typeface="Aptos" pitchFamily="34" charset="-120"/>
              </a:rPr>
              <a:t>Check the reasoning—not just the letter</a:t>
            </a:r>
            <a:endParaRPr lang="en-US" sz="4000" dirty="0"/>
          </a:p>
        </p:txBody>
      </p:sp>
      <p:sp>
        <p:nvSpPr>
          <p:cNvPr id="8" name="Text 6"/>
          <p:cNvSpPr/>
          <p:nvPr/>
        </p:nvSpPr>
        <p:spPr>
          <a:xfrm>
            <a:off x="2971800" y="4041648"/>
            <a:ext cx="7909560" cy="914400"/>
          </a:xfrm>
          <a:prstGeom prst="rect">
            <a:avLst/>
          </a:prstGeom>
          <a:noFill/>
          <a:ln/>
        </p:spPr>
        <p:txBody>
          <a:bodyPr wrap="square" lIns="0" tIns="0" rIns="0" bIns="0" rtlCol="0" anchor="ctr">
            <a:normAutofit/>
          </a:bodyPr>
          <a:lstStyle/>
          <a:p>
            <a:pPr algn="l" indent="0" marL="0">
              <a:buNone/>
            </a:pPr>
            <a:r>
              <a:rPr lang="en-US" sz="2300" dirty="0">
                <a:solidFill>
                  <a:srgbClr val="E0E9EE"/>
                </a:solidFill>
                <a:latin typeface="Arial" pitchFamily="34" charset="0"/>
                <a:ea typeface="Aptos" pitchFamily="34" charset="-122"/>
                <a:cs typeface="Aptos" pitchFamily="34" charset="-120"/>
              </a:rPr>
              <a:t>Review questions 1–17. Some older questions are ambiguous or poorly worded.</a:t>
            </a:r>
            <a:endParaRPr lang="en-US" sz="2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30</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REVIEW QUESTIONS 1–3</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What does the device really sense?</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Discuss answers before recording letters in the workbook.</a:t>
            </a:r>
            <a:endParaRPr lang="en-US" sz="1700" dirty="0"/>
          </a:p>
        </p:txBody>
      </p:sp>
      <p:sp>
        <p:nvSpPr>
          <p:cNvPr id="9" name="Shape 7"/>
          <p:cNvSpPr/>
          <p:nvPr/>
        </p:nvSpPr>
        <p:spPr>
          <a:xfrm>
            <a:off x="749808" y="2249424"/>
            <a:ext cx="3438144" cy="2551176"/>
          </a:xfrm>
          <a:prstGeom prst="roundRect">
            <a:avLst>
              <a:gd name="adj" fmla="val 5018"/>
            </a:avLst>
          </a:prstGeom>
          <a:solidFill>
            <a:srgbClr val="EAF5F4"/>
          </a:solidFill>
          <a:ln w="12700">
            <a:solidFill>
              <a:srgbClr val="EAF5F4">
                <a:alpha val="0"/>
              </a:srgbClr>
            </a:solidFill>
            <a:prstDash val="solid"/>
          </a:ln>
        </p:spPr>
        <p:txBody>
          <a:bodyPr/>
          <a:p/>
        </p:txBody>
      </p:sp>
      <p:sp>
        <p:nvSpPr>
          <p:cNvPr id="10" name="Shape 8"/>
          <p:cNvSpPr/>
          <p:nvPr/>
        </p:nvSpPr>
        <p:spPr>
          <a:xfrm>
            <a:off x="749808" y="2249424"/>
            <a:ext cx="68580" cy="2551176"/>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69264" y="2414016"/>
            <a:ext cx="303580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Q1</a:t>
            </a:r>
            <a:endParaRPr lang="en-US" sz="1900" dirty="0"/>
          </a:p>
        </p:txBody>
      </p:sp>
      <p:sp>
        <p:nvSpPr>
          <p:cNvPr id="12" name="Text 10"/>
          <p:cNvSpPr/>
          <p:nvPr/>
        </p:nvSpPr>
        <p:spPr>
          <a:xfrm>
            <a:off x="969264" y="2971800"/>
            <a:ext cx="3017520" cy="169164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Can every thermal overload current setting be adjusted?</a:t>
            </a:r>
            <a:endParaRPr lang="en-US" sz="1600" dirty="0"/>
          </a:p>
        </p:txBody>
      </p:sp>
      <p:sp>
        <p:nvSpPr>
          <p:cNvPr id="13" name="Shape 11"/>
          <p:cNvSpPr/>
          <p:nvPr/>
        </p:nvSpPr>
        <p:spPr>
          <a:xfrm>
            <a:off x="4370832" y="2249424"/>
            <a:ext cx="3438144" cy="2551176"/>
          </a:xfrm>
          <a:prstGeom prst="roundRect">
            <a:avLst>
              <a:gd name="adj" fmla="val 5018"/>
            </a:avLst>
          </a:prstGeom>
          <a:solidFill>
            <a:srgbClr val="ECF3FA"/>
          </a:solidFill>
          <a:ln w="12700">
            <a:solidFill>
              <a:srgbClr val="ECF3FA">
                <a:alpha val="0"/>
              </a:srgbClr>
            </a:solidFill>
            <a:prstDash val="solid"/>
          </a:ln>
        </p:spPr>
        <p:txBody>
          <a:bodyPr/>
          <a:p/>
        </p:txBody>
      </p:sp>
      <p:sp>
        <p:nvSpPr>
          <p:cNvPr id="14" name="Shape 12"/>
          <p:cNvSpPr/>
          <p:nvPr/>
        </p:nvSpPr>
        <p:spPr>
          <a:xfrm>
            <a:off x="4370832" y="2249424"/>
            <a:ext cx="68580" cy="2551176"/>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4590288" y="2414016"/>
            <a:ext cx="303580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Q2</a:t>
            </a:r>
            <a:endParaRPr lang="en-US" sz="1900" dirty="0"/>
          </a:p>
        </p:txBody>
      </p:sp>
      <p:sp>
        <p:nvSpPr>
          <p:cNvPr id="16" name="Text 14"/>
          <p:cNvSpPr/>
          <p:nvPr/>
        </p:nvSpPr>
        <p:spPr>
          <a:xfrm>
            <a:off x="4590288" y="2971800"/>
            <a:ext cx="3017520" cy="169164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Which way does the trip time change as current rises?</a:t>
            </a:r>
            <a:endParaRPr lang="en-US" sz="1600" dirty="0"/>
          </a:p>
        </p:txBody>
      </p:sp>
      <p:sp>
        <p:nvSpPr>
          <p:cNvPr id="17" name="Shape 15"/>
          <p:cNvSpPr/>
          <p:nvPr/>
        </p:nvSpPr>
        <p:spPr>
          <a:xfrm>
            <a:off x="7991856" y="2249424"/>
            <a:ext cx="3438144" cy="2551176"/>
          </a:xfrm>
          <a:prstGeom prst="roundRect">
            <a:avLst>
              <a:gd name="adj" fmla="val 5018"/>
            </a:avLst>
          </a:prstGeom>
          <a:solidFill>
            <a:srgbClr val="FFF5E3"/>
          </a:solidFill>
          <a:ln w="12700">
            <a:solidFill>
              <a:srgbClr val="FFF5E3">
                <a:alpha val="0"/>
              </a:srgbClr>
            </a:solidFill>
            <a:prstDash val="solid"/>
          </a:ln>
        </p:spPr>
        <p:txBody>
          <a:bodyPr/>
          <a:p/>
        </p:txBody>
      </p:sp>
      <p:sp>
        <p:nvSpPr>
          <p:cNvPr id="18" name="Shape 16"/>
          <p:cNvSpPr/>
          <p:nvPr/>
        </p:nvSpPr>
        <p:spPr>
          <a:xfrm>
            <a:off x="7991856" y="2249424"/>
            <a:ext cx="68580" cy="2551176"/>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8211312" y="2414016"/>
            <a:ext cx="303580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Q3</a:t>
            </a:r>
            <a:endParaRPr lang="en-US" sz="1900" dirty="0"/>
          </a:p>
        </p:txBody>
      </p:sp>
      <p:sp>
        <p:nvSpPr>
          <p:cNvPr id="20" name="Text 18"/>
          <p:cNvSpPr/>
          <p:nvPr/>
        </p:nvSpPr>
        <p:spPr>
          <a:xfrm>
            <a:off x="8211312" y="2971800"/>
            <a:ext cx="3017520" cy="169164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What sensor is often fitted in the windings?</a:t>
            </a:r>
            <a:endParaRPr lang="en-US" sz="1600" dirty="0"/>
          </a:p>
        </p:txBody>
      </p:sp>
      <p:sp>
        <p:nvSpPr>
          <p:cNvPr id="21" name="Text 19"/>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One of these questions has no universally correct option.</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31</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REVIEW QUESTIONS 4–6</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Current path or control path?</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An overload heater and its auxiliary trip contact are different parts.</a:t>
            </a:r>
            <a:endParaRPr lang="en-US" sz="1700" dirty="0"/>
          </a:p>
        </p:txBody>
      </p:sp>
      <p:sp>
        <p:nvSpPr>
          <p:cNvPr id="9" name="Shape 7"/>
          <p:cNvSpPr/>
          <p:nvPr/>
        </p:nvSpPr>
        <p:spPr>
          <a:xfrm>
            <a:off x="740664" y="2249424"/>
            <a:ext cx="3447288" cy="2587752"/>
          </a:xfrm>
          <a:prstGeom prst="roundRect">
            <a:avLst>
              <a:gd name="adj" fmla="val 4947"/>
            </a:avLst>
          </a:prstGeom>
          <a:solidFill>
            <a:srgbClr val="FCEDEC"/>
          </a:solidFill>
          <a:ln w="12700">
            <a:solidFill>
              <a:srgbClr val="FCEDEC">
                <a:alpha val="0"/>
              </a:srgbClr>
            </a:solidFill>
            <a:prstDash val="solid"/>
          </a:ln>
        </p:spPr>
        <p:txBody>
          <a:bodyPr/>
          <a:p/>
        </p:txBody>
      </p:sp>
      <p:sp>
        <p:nvSpPr>
          <p:cNvPr id="10" name="Shape 8"/>
          <p:cNvSpPr/>
          <p:nvPr/>
        </p:nvSpPr>
        <p:spPr>
          <a:xfrm>
            <a:off x="740664" y="2249424"/>
            <a:ext cx="68580" cy="2587752"/>
          </a:xfrm>
          <a:prstGeom prst="rect">
            <a:avLst/>
          </a:prstGeom>
          <a:solidFill>
            <a:srgbClr val="B54C48"/>
          </a:solidFill>
          <a:ln w="12700">
            <a:solidFill>
              <a:srgbClr val="B54C48">
                <a:alpha val="0"/>
              </a:srgbClr>
            </a:solidFill>
            <a:prstDash val="solid"/>
          </a:ln>
        </p:spPr>
        <p:txBody>
          <a:bodyPr/>
          <a:p/>
        </p:txBody>
      </p:sp>
      <p:sp>
        <p:nvSpPr>
          <p:cNvPr id="11" name="Text 9"/>
          <p:cNvSpPr/>
          <p:nvPr/>
        </p:nvSpPr>
        <p:spPr>
          <a:xfrm>
            <a:off x="960120" y="2414016"/>
            <a:ext cx="304495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Q4</a:t>
            </a:r>
            <a:endParaRPr lang="en-US" sz="1900" dirty="0"/>
          </a:p>
        </p:txBody>
      </p:sp>
      <p:sp>
        <p:nvSpPr>
          <p:cNvPr id="12" name="Text 10"/>
          <p:cNvSpPr/>
          <p:nvPr/>
        </p:nvSpPr>
        <p:spPr>
          <a:xfrm>
            <a:off x="960120" y="2971800"/>
            <a:ext cx="3026664" cy="172821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Is an overload always a short circuit or always accidental?</a:t>
            </a:r>
            <a:endParaRPr lang="en-US" sz="1600" dirty="0"/>
          </a:p>
        </p:txBody>
      </p:sp>
      <p:sp>
        <p:nvSpPr>
          <p:cNvPr id="13" name="Shape 11"/>
          <p:cNvSpPr/>
          <p:nvPr/>
        </p:nvSpPr>
        <p:spPr>
          <a:xfrm>
            <a:off x="4370832" y="2249424"/>
            <a:ext cx="3447288" cy="2587752"/>
          </a:xfrm>
          <a:prstGeom prst="roundRect">
            <a:avLst>
              <a:gd name="adj" fmla="val 4947"/>
            </a:avLst>
          </a:prstGeom>
          <a:solidFill>
            <a:srgbClr val="EAF5F4"/>
          </a:solidFill>
          <a:ln w="12700">
            <a:solidFill>
              <a:srgbClr val="EAF5F4">
                <a:alpha val="0"/>
              </a:srgbClr>
            </a:solidFill>
            <a:prstDash val="solid"/>
          </a:ln>
        </p:spPr>
        <p:txBody>
          <a:bodyPr/>
          <a:p/>
        </p:txBody>
      </p:sp>
      <p:sp>
        <p:nvSpPr>
          <p:cNvPr id="14" name="Shape 12"/>
          <p:cNvSpPr/>
          <p:nvPr/>
        </p:nvSpPr>
        <p:spPr>
          <a:xfrm>
            <a:off x="4370832" y="2249424"/>
            <a:ext cx="68580" cy="2587752"/>
          </a:xfrm>
          <a:prstGeom prst="rect">
            <a:avLst/>
          </a:prstGeom>
          <a:solidFill>
            <a:srgbClr val="117C78"/>
          </a:solidFill>
          <a:ln w="12700">
            <a:solidFill>
              <a:srgbClr val="117C78">
                <a:alpha val="0"/>
              </a:srgbClr>
            </a:solidFill>
            <a:prstDash val="solid"/>
          </a:ln>
        </p:spPr>
        <p:txBody>
          <a:bodyPr/>
          <a:p/>
        </p:txBody>
      </p:sp>
      <p:sp>
        <p:nvSpPr>
          <p:cNvPr id="15" name="Text 13"/>
          <p:cNvSpPr/>
          <p:nvPr/>
        </p:nvSpPr>
        <p:spPr>
          <a:xfrm>
            <a:off x="4590288" y="2414016"/>
            <a:ext cx="304495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Q5</a:t>
            </a:r>
            <a:endParaRPr lang="en-US" sz="1900" dirty="0"/>
          </a:p>
        </p:txBody>
      </p:sp>
      <p:sp>
        <p:nvSpPr>
          <p:cNvPr id="16" name="Text 14"/>
          <p:cNvSpPr/>
          <p:nvPr/>
        </p:nvSpPr>
        <p:spPr>
          <a:xfrm>
            <a:off x="4590288" y="2971800"/>
            <a:ext cx="3026664" cy="172821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Where is the thermal relay current-sensing element connected?</a:t>
            </a:r>
            <a:endParaRPr lang="en-US" sz="1600" dirty="0"/>
          </a:p>
        </p:txBody>
      </p:sp>
      <p:sp>
        <p:nvSpPr>
          <p:cNvPr id="17" name="Shape 15"/>
          <p:cNvSpPr/>
          <p:nvPr/>
        </p:nvSpPr>
        <p:spPr>
          <a:xfrm>
            <a:off x="8001000" y="2249424"/>
            <a:ext cx="3447288" cy="2587752"/>
          </a:xfrm>
          <a:prstGeom prst="roundRect">
            <a:avLst>
              <a:gd name="adj" fmla="val 4947"/>
            </a:avLst>
          </a:prstGeom>
          <a:solidFill>
            <a:srgbClr val="ECF3FA"/>
          </a:solidFill>
          <a:ln w="12700">
            <a:solidFill>
              <a:srgbClr val="ECF3FA">
                <a:alpha val="0"/>
              </a:srgbClr>
            </a:solidFill>
            <a:prstDash val="solid"/>
          </a:ln>
        </p:spPr>
        <p:txBody>
          <a:bodyPr/>
          <a:p/>
        </p:txBody>
      </p:sp>
      <p:sp>
        <p:nvSpPr>
          <p:cNvPr id="18" name="Shape 16"/>
          <p:cNvSpPr/>
          <p:nvPr/>
        </p:nvSpPr>
        <p:spPr>
          <a:xfrm>
            <a:off x="8001000" y="2249424"/>
            <a:ext cx="68580" cy="2587752"/>
          </a:xfrm>
          <a:prstGeom prst="rect">
            <a:avLst/>
          </a:prstGeom>
          <a:solidFill>
            <a:srgbClr val="3473A7"/>
          </a:solidFill>
          <a:ln w="12700">
            <a:solidFill>
              <a:srgbClr val="3473A7">
                <a:alpha val="0"/>
              </a:srgbClr>
            </a:solidFill>
            <a:prstDash val="solid"/>
          </a:ln>
        </p:spPr>
        <p:txBody>
          <a:bodyPr/>
          <a:p/>
        </p:txBody>
      </p:sp>
      <p:sp>
        <p:nvSpPr>
          <p:cNvPr id="19" name="Text 17"/>
          <p:cNvSpPr/>
          <p:nvPr/>
        </p:nvSpPr>
        <p:spPr>
          <a:xfrm>
            <a:off x="8220456" y="2414016"/>
            <a:ext cx="304495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Q6</a:t>
            </a:r>
            <a:endParaRPr lang="en-US" sz="1900" dirty="0"/>
          </a:p>
        </p:txBody>
      </p:sp>
      <p:sp>
        <p:nvSpPr>
          <p:cNvPr id="20" name="Text 18"/>
          <p:cNvSpPr/>
          <p:nvPr/>
        </p:nvSpPr>
        <p:spPr>
          <a:xfrm>
            <a:off x="8220456" y="2971800"/>
            <a:ext cx="3026664" cy="1728216"/>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What do we call current-dependent trip time?</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32</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REVIEW QUESTIONS 7–9</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Motor current versus dial position</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Identify the actual current passing through the relay.</a:t>
            </a:r>
            <a:endParaRPr lang="en-US" sz="1700" dirty="0"/>
          </a:p>
        </p:txBody>
      </p:sp>
      <p:sp>
        <p:nvSpPr>
          <p:cNvPr id="9" name="Shape 7"/>
          <p:cNvSpPr/>
          <p:nvPr/>
        </p:nvSpPr>
        <p:spPr>
          <a:xfrm>
            <a:off x="731520" y="2322576"/>
            <a:ext cx="3401568" cy="2505456"/>
          </a:xfrm>
          <a:prstGeom prst="roundRect">
            <a:avLst>
              <a:gd name="adj" fmla="val 5109"/>
            </a:avLst>
          </a:prstGeom>
          <a:solidFill>
            <a:srgbClr val="EAF5F4"/>
          </a:solidFill>
          <a:ln w="12700">
            <a:solidFill>
              <a:srgbClr val="EAF5F4">
                <a:alpha val="0"/>
              </a:srgbClr>
            </a:solidFill>
            <a:prstDash val="solid"/>
          </a:ln>
        </p:spPr>
        <p:txBody>
          <a:bodyPr/>
          <a:p/>
        </p:txBody>
      </p:sp>
      <p:sp>
        <p:nvSpPr>
          <p:cNvPr id="10" name="Shape 8"/>
          <p:cNvSpPr/>
          <p:nvPr/>
        </p:nvSpPr>
        <p:spPr>
          <a:xfrm>
            <a:off x="731520" y="2322576"/>
            <a:ext cx="68580" cy="2505456"/>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50976" y="2487168"/>
            <a:ext cx="299923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Q7</a:t>
            </a:r>
            <a:endParaRPr lang="en-US" sz="1900" dirty="0"/>
          </a:p>
        </p:txBody>
      </p:sp>
      <p:sp>
        <p:nvSpPr>
          <p:cNvPr id="12" name="Text 10"/>
          <p:cNvSpPr/>
          <p:nvPr/>
        </p:nvSpPr>
        <p:spPr>
          <a:xfrm>
            <a:off x="950976" y="3044952"/>
            <a:ext cx="2980944" cy="16459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For an in-line relay: what is the usual setting?</a:t>
            </a:r>
            <a:endParaRPr lang="en-US" sz="1600" dirty="0"/>
          </a:p>
        </p:txBody>
      </p:sp>
      <p:sp>
        <p:nvSpPr>
          <p:cNvPr id="13" name="Shape 11"/>
          <p:cNvSpPr/>
          <p:nvPr/>
        </p:nvSpPr>
        <p:spPr>
          <a:xfrm>
            <a:off x="4398264" y="2322576"/>
            <a:ext cx="3401568" cy="2505456"/>
          </a:xfrm>
          <a:prstGeom prst="roundRect">
            <a:avLst>
              <a:gd name="adj" fmla="val 5109"/>
            </a:avLst>
          </a:prstGeom>
          <a:solidFill>
            <a:srgbClr val="FFF5E3"/>
          </a:solidFill>
          <a:ln w="12700">
            <a:solidFill>
              <a:srgbClr val="FFF5E3">
                <a:alpha val="0"/>
              </a:srgbClr>
            </a:solidFill>
            <a:prstDash val="solid"/>
          </a:ln>
        </p:spPr>
        <p:txBody>
          <a:bodyPr/>
          <a:p/>
        </p:txBody>
      </p:sp>
      <p:sp>
        <p:nvSpPr>
          <p:cNvPr id="14" name="Shape 12"/>
          <p:cNvSpPr/>
          <p:nvPr/>
        </p:nvSpPr>
        <p:spPr>
          <a:xfrm>
            <a:off x="4398264" y="2322576"/>
            <a:ext cx="68580" cy="2505456"/>
          </a:xfrm>
          <a:prstGeom prst="rect">
            <a:avLst/>
          </a:prstGeom>
          <a:solidFill>
            <a:srgbClr val="B47B1E"/>
          </a:solidFill>
          <a:ln w="12700">
            <a:solidFill>
              <a:srgbClr val="B47B1E">
                <a:alpha val="0"/>
              </a:srgbClr>
            </a:solidFill>
            <a:prstDash val="solid"/>
          </a:ln>
        </p:spPr>
        <p:txBody>
          <a:bodyPr/>
          <a:p/>
        </p:txBody>
      </p:sp>
      <p:sp>
        <p:nvSpPr>
          <p:cNvPr id="15" name="Text 13"/>
          <p:cNvSpPr/>
          <p:nvPr/>
        </p:nvSpPr>
        <p:spPr>
          <a:xfrm>
            <a:off x="4617720" y="2487168"/>
            <a:ext cx="299923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Q8</a:t>
            </a:r>
            <a:endParaRPr lang="en-US" sz="1900" dirty="0"/>
          </a:p>
        </p:txBody>
      </p:sp>
      <p:sp>
        <p:nvSpPr>
          <p:cNvPr id="16" name="Text 14"/>
          <p:cNvSpPr/>
          <p:nvPr/>
        </p:nvSpPr>
        <p:spPr>
          <a:xfrm>
            <a:off x="4617720" y="3044952"/>
            <a:ext cx="2980944" cy="16459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Does maximum dial setting always protect?</a:t>
            </a:r>
            <a:endParaRPr lang="en-US" sz="1600" dirty="0"/>
          </a:p>
        </p:txBody>
      </p:sp>
      <p:sp>
        <p:nvSpPr>
          <p:cNvPr id="17" name="Shape 15"/>
          <p:cNvSpPr/>
          <p:nvPr/>
        </p:nvSpPr>
        <p:spPr>
          <a:xfrm>
            <a:off x="8055864" y="2322576"/>
            <a:ext cx="3401568" cy="2505456"/>
          </a:xfrm>
          <a:prstGeom prst="roundRect">
            <a:avLst>
              <a:gd name="adj" fmla="val 5109"/>
            </a:avLst>
          </a:prstGeom>
          <a:solidFill>
            <a:srgbClr val="FCEDEC"/>
          </a:solidFill>
          <a:ln w="12700">
            <a:solidFill>
              <a:srgbClr val="FCEDEC">
                <a:alpha val="0"/>
              </a:srgbClr>
            </a:solidFill>
            <a:prstDash val="solid"/>
          </a:ln>
        </p:spPr>
        <p:txBody>
          <a:bodyPr/>
          <a:p/>
        </p:txBody>
      </p:sp>
      <p:sp>
        <p:nvSpPr>
          <p:cNvPr id="18" name="Shape 16"/>
          <p:cNvSpPr/>
          <p:nvPr/>
        </p:nvSpPr>
        <p:spPr>
          <a:xfrm>
            <a:off x="8055864" y="2322576"/>
            <a:ext cx="68580" cy="2505456"/>
          </a:xfrm>
          <a:prstGeom prst="rect">
            <a:avLst/>
          </a:prstGeom>
          <a:solidFill>
            <a:srgbClr val="B54C48"/>
          </a:solidFill>
          <a:ln w="12700">
            <a:solidFill>
              <a:srgbClr val="B54C48">
                <a:alpha val="0"/>
              </a:srgbClr>
            </a:solidFill>
            <a:prstDash val="solid"/>
          </a:ln>
        </p:spPr>
        <p:txBody>
          <a:bodyPr/>
          <a:p/>
        </p:txBody>
      </p:sp>
      <p:sp>
        <p:nvSpPr>
          <p:cNvPr id="19" name="Text 17"/>
          <p:cNvSpPr/>
          <p:nvPr/>
        </p:nvSpPr>
        <p:spPr>
          <a:xfrm>
            <a:off x="8275320" y="2487168"/>
            <a:ext cx="299923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Q9</a:t>
            </a:r>
            <a:endParaRPr lang="en-US" sz="1900" dirty="0"/>
          </a:p>
        </p:txBody>
      </p:sp>
      <p:sp>
        <p:nvSpPr>
          <p:cNvPr id="20" name="Text 18"/>
          <p:cNvSpPr/>
          <p:nvPr/>
        </p:nvSpPr>
        <p:spPr>
          <a:xfrm>
            <a:off x="8275320" y="3044952"/>
            <a:ext cx="2980944" cy="16459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If a motor stalls at DOL start, which protection trips?</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33</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REVIEW QUESTIONS 10–12</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Identify the failure, then the trip path</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Think mechanically and electrically.</a:t>
            </a:r>
            <a:endParaRPr lang="en-US" sz="1700" dirty="0"/>
          </a:p>
        </p:txBody>
      </p:sp>
      <p:sp>
        <p:nvSpPr>
          <p:cNvPr id="9" name="Shape 7"/>
          <p:cNvSpPr/>
          <p:nvPr/>
        </p:nvSpPr>
        <p:spPr>
          <a:xfrm>
            <a:off x="731520" y="2322576"/>
            <a:ext cx="3401568" cy="2505456"/>
          </a:xfrm>
          <a:prstGeom prst="roundRect">
            <a:avLst>
              <a:gd name="adj" fmla="val 5109"/>
            </a:avLst>
          </a:prstGeom>
          <a:solidFill>
            <a:srgbClr val="FCEDEC"/>
          </a:solidFill>
          <a:ln w="12700">
            <a:solidFill>
              <a:srgbClr val="FCEDEC">
                <a:alpha val="0"/>
              </a:srgbClr>
            </a:solidFill>
            <a:prstDash val="solid"/>
          </a:ln>
        </p:spPr>
        <p:txBody>
          <a:bodyPr/>
          <a:p/>
        </p:txBody>
      </p:sp>
      <p:sp>
        <p:nvSpPr>
          <p:cNvPr id="10" name="Shape 8"/>
          <p:cNvSpPr/>
          <p:nvPr/>
        </p:nvSpPr>
        <p:spPr>
          <a:xfrm>
            <a:off x="731520" y="2322576"/>
            <a:ext cx="68580" cy="2505456"/>
          </a:xfrm>
          <a:prstGeom prst="rect">
            <a:avLst/>
          </a:prstGeom>
          <a:solidFill>
            <a:srgbClr val="B54C48"/>
          </a:solidFill>
          <a:ln w="12700">
            <a:solidFill>
              <a:srgbClr val="B54C48">
                <a:alpha val="0"/>
              </a:srgbClr>
            </a:solidFill>
            <a:prstDash val="solid"/>
          </a:ln>
        </p:spPr>
        <p:txBody>
          <a:bodyPr/>
          <a:p/>
        </p:txBody>
      </p:sp>
      <p:sp>
        <p:nvSpPr>
          <p:cNvPr id="11" name="Text 9"/>
          <p:cNvSpPr/>
          <p:nvPr/>
        </p:nvSpPr>
        <p:spPr>
          <a:xfrm>
            <a:off x="950976" y="2487168"/>
            <a:ext cx="299923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Q10</a:t>
            </a:r>
            <a:endParaRPr lang="en-US" sz="1900" dirty="0"/>
          </a:p>
        </p:txBody>
      </p:sp>
      <p:sp>
        <p:nvSpPr>
          <p:cNvPr id="12" name="Text 10"/>
          <p:cNvSpPr/>
          <p:nvPr/>
        </p:nvSpPr>
        <p:spPr>
          <a:xfrm>
            <a:off x="950976" y="3044952"/>
            <a:ext cx="2980944" cy="16459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What happens if the driven machine partly seizes?</a:t>
            </a:r>
            <a:endParaRPr lang="en-US" sz="1600" dirty="0"/>
          </a:p>
        </p:txBody>
      </p:sp>
      <p:sp>
        <p:nvSpPr>
          <p:cNvPr id="13" name="Shape 11"/>
          <p:cNvSpPr/>
          <p:nvPr/>
        </p:nvSpPr>
        <p:spPr>
          <a:xfrm>
            <a:off x="4398264" y="2322576"/>
            <a:ext cx="3401568" cy="2505456"/>
          </a:xfrm>
          <a:prstGeom prst="roundRect">
            <a:avLst>
              <a:gd name="adj" fmla="val 5109"/>
            </a:avLst>
          </a:prstGeom>
          <a:solidFill>
            <a:srgbClr val="EAF5F4"/>
          </a:solidFill>
          <a:ln w="12700">
            <a:solidFill>
              <a:srgbClr val="EAF5F4">
                <a:alpha val="0"/>
              </a:srgbClr>
            </a:solidFill>
            <a:prstDash val="solid"/>
          </a:ln>
        </p:spPr>
        <p:txBody>
          <a:bodyPr/>
          <a:p/>
        </p:txBody>
      </p:sp>
      <p:sp>
        <p:nvSpPr>
          <p:cNvPr id="14" name="Shape 12"/>
          <p:cNvSpPr/>
          <p:nvPr/>
        </p:nvSpPr>
        <p:spPr>
          <a:xfrm>
            <a:off x="4398264" y="2322576"/>
            <a:ext cx="68580" cy="2505456"/>
          </a:xfrm>
          <a:prstGeom prst="rect">
            <a:avLst/>
          </a:prstGeom>
          <a:solidFill>
            <a:srgbClr val="117C78"/>
          </a:solidFill>
          <a:ln w="12700">
            <a:solidFill>
              <a:srgbClr val="117C78">
                <a:alpha val="0"/>
              </a:srgbClr>
            </a:solidFill>
            <a:prstDash val="solid"/>
          </a:ln>
        </p:spPr>
        <p:txBody>
          <a:bodyPr/>
          <a:p/>
        </p:txBody>
      </p:sp>
      <p:sp>
        <p:nvSpPr>
          <p:cNvPr id="15" name="Text 13"/>
          <p:cNvSpPr/>
          <p:nvPr/>
        </p:nvSpPr>
        <p:spPr>
          <a:xfrm>
            <a:off x="4617720" y="2487168"/>
            <a:ext cx="299923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Q11</a:t>
            </a:r>
            <a:endParaRPr lang="en-US" sz="1900" dirty="0"/>
          </a:p>
        </p:txBody>
      </p:sp>
      <p:sp>
        <p:nvSpPr>
          <p:cNvPr id="16" name="Text 14"/>
          <p:cNvSpPr/>
          <p:nvPr/>
        </p:nvSpPr>
        <p:spPr>
          <a:xfrm>
            <a:off x="4617720" y="3044952"/>
            <a:ext cx="2980944" cy="16459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Which OL auxiliary contact opens the coil circuit?</a:t>
            </a:r>
            <a:endParaRPr lang="en-US" sz="1600" dirty="0"/>
          </a:p>
        </p:txBody>
      </p:sp>
      <p:sp>
        <p:nvSpPr>
          <p:cNvPr id="17" name="Shape 15"/>
          <p:cNvSpPr/>
          <p:nvPr/>
        </p:nvSpPr>
        <p:spPr>
          <a:xfrm>
            <a:off x="8055864" y="2322576"/>
            <a:ext cx="3401568" cy="2505456"/>
          </a:xfrm>
          <a:prstGeom prst="roundRect">
            <a:avLst>
              <a:gd name="adj" fmla="val 5109"/>
            </a:avLst>
          </a:prstGeom>
          <a:solidFill>
            <a:srgbClr val="FFF5E3"/>
          </a:solidFill>
          <a:ln w="12700">
            <a:solidFill>
              <a:srgbClr val="FFF5E3">
                <a:alpha val="0"/>
              </a:srgbClr>
            </a:solidFill>
            <a:prstDash val="solid"/>
          </a:ln>
        </p:spPr>
        <p:txBody>
          <a:bodyPr/>
          <a:p/>
        </p:txBody>
      </p:sp>
      <p:sp>
        <p:nvSpPr>
          <p:cNvPr id="18" name="Shape 16"/>
          <p:cNvSpPr/>
          <p:nvPr/>
        </p:nvSpPr>
        <p:spPr>
          <a:xfrm>
            <a:off x="8055864" y="2322576"/>
            <a:ext cx="68580" cy="2505456"/>
          </a:xfrm>
          <a:prstGeom prst="rect">
            <a:avLst/>
          </a:prstGeom>
          <a:solidFill>
            <a:srgbClr val="B47B1E"/>
          </a:solidFill>
          <a:ln w="12700">
            <a:solidFill>
              <a:srgbClr val="B47B1E">
                <a:alpha val="0"/>
              </a:srgbClr>
            </a:solidFill>
            <a:prstDash val="solid"/>
          </a:ln>
        </p:spPr>
        <p:txBody>
          <a:bodyPr/>
          <a:p/>
        </p:txBody>
      </p:sp>
      <p:sp>
        <p:nvSpPr>
          <p:cNvPr id="19" name="Text 17"/>
          <p:cNvSpPr/>
          <p:nvPr/>
        </p:nvSpPr>
        <p:spPr>
          <a:xfrm>
            <a:off x="8275320" y="2487168"/>
            <a:ext cx="2999232"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Q12</a:t>
            </a:r>
            <a:endParaRPr lang="en-US" sz="1900" dirty="0"/>
          </a:p>
        </p:txBody>
      </p:sp>
      <p:sp>
        <p:nvSpPr>
          <p:cNvPr id="20" name="Text 18"/>
          <p:cNvSpPr/>
          <p:nvPr/>
        </p:nvSpPr>
        <p:spPr>
          <a:xfrm>
            <a:off x="8275320" y="3044952"/>
            <a:ext cx="2980944" cy="16459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Does the minimum dial setting always protect?</a:t>
            </a:r>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34</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REVIEW QUESTIONS 13–16</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Does the question test a useful fact?</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Two questions need more than a one-letter answer.</a:t>
            </a:r>
            <a:endParaRPr lang="en-US" sz="1700" dirty="0"/>
          </a:p>
        </p:txBody>
      </p:sp>
      <p:sp>
        <p:nvSpPr>
          <p:cNvPr id="9" name="Shape 7"/>
          <p:cNvSpPr/>
          <p:nvPr/>
        </p:nvSpPr>
        <p:spPr>
          <a:xfrm>
            <a:off x="713232" y="2176272"/>
            <a:ext cx="768096" cy="448056"/>
          </a:xfrm>
          <a:prstGeom prst="roundRect">
            <a:avLst>
              <a:gd name="adj" fmla="val 20408"/>
            </a:avLst>
          </a:prstGeom>
          <a:solidFill>
            <a:srgbClr val="117C78"/>
          </a:solidFill>
          <a:ln w="12700">
            <a:solidFill>
              <a:srgbClr val="117C78">
                <a:alpha val="0"/>
              </a:srgbClr>
            </a:solidFill>
            <a:prstDash val="solid"/>
          </a:ln>
        </p:spPr>
        <p:txBody>
          <a:bodyPr/>
          <a:p/>
        </p:txBody>
      </p:sp>
      <p:sp>
        <p:nvSpPr>
          <p:cNvPr id="10" name="Text 8"/>
          <p:cNvSpPr/>
          <p:nvPr/>
        </p:nvSpPr>
        <p:spPr>
          <a:xfrm>
            <a:off x="832104" y="2267712"/>
            <a:ext cx="530352" cy="265176"/>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Q13</a:t>
            </a:r>
            <a:endParaRPr lang="en-US" sz="1400" dirty="0"/>
          </a:p>
        </p:txBody>
      </p:sp>
      <p:sp>
        <p:nvSpPr>
          <p:cNvPr id="11" name="Text 9"/>
          <p:cNvSpPr/>
          <p:nvPr/>
        </p:nvSpPr>
        <p:spPr>
          <a:xfrm>
            <a:off x="1783080" y="2189988"/>
            <a:ext cx="9208008" cy="47548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What should thermal protection follow?</a:t>
            </a:r>
            <a:endParaRPr lang="en-US" sz="1900" dirty="0"/>
          </a:p>
        </p:txBody>
      </p:sp>
      <p:sp>
        <p:nvSpPr>
          <p:cNvPr id="12" name="Shape 10"/>
          <p:cNvSpPr/>
          <p:nvPr/>
        </p:nvSpPr>
        <p:spPr>
          <a:xfrm>
            <a:off x="713232" y="2962656"/>
            <a:ext cx="768096" cy="448056"/>
          </a:xfrm>
          <a:prstGeom prst="roundRect">
            <a:avLst>
              <a:gd name="adj" fmla="val 20408"/>
            </a:avLst>
          </a:prstGeom>
          <a:solidFill>
            <a:srgbClr val="3473A7"/>
          </a:solidFill>
          <a:ln w="12700">
            <a:solidFill>
              <a:srgbClr val="3473A7">
                <a:alpha val="0"/>
              </a:srgbClr>
            </a:solidFill>
            <a:prstDash val="solid"/>
          </a:ln>
        </p:spPr>
        <p:txBody>
          <a:bodyPr/>
          <a:p/>
        </p:txBody>
      </p:sp>
      <p:sp>
        <p:nvSpPr>
          <p:cNvPr id="13" name="Text 11"/>
          <p:cNvSpPr/>
          <p:nvPr/>
        </p:nvSpPr>
        <p:spPr>
          <a:xfrm>
            <a:off x="832104" y="3054096"/>
            <a:ext cx="530352" cy="265176"/>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Q14</a:t>
            </a:r>
            <a:endParaRPr lang="en-US" sz="1400" dirty="0"/>
          </a:p>
        </p:txBody>
      </p:sp>
      <p:sp>
        <p:nvSpPr>
          <p:cNvPr id="14" name="Text 12"/>
          <p:cNvSpPr/>
          <p:nvPr/>
        </p:nvSpPr>
        <p:spPr>
          <a:xfrm>
            <a:off x="1783080" y="2976372"/>
            <a:ext cx="9208008" cy="47548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What suffers during repeated starts?</a:t>
            </a:r>
            <a:endParaRPr lang="en-US" sz="1900" dirty="0"/>
          </a:p>
        </p:txBody>
      </p:sp>
      <p:sp>
        <p:nvSpPr>
          <p:cNvPr id="15" name="Shape 13"/>
          <p:cNvSpPr/>
          <p:nvPr/>
        </p:nvSpPr>
        <p:spPr>
          <a:xfrm>
            <a:off x="713232" y="3749040"/>
            <a:ext cx="768096" cy="448056"/>
          </a:xfrm>
          <a:prstGeom prst="roundRect">
            <a:avLst>
              <a:gd name="adj" fmla="val 20408"/>
            </a:avLst>
          </a:prstGeom>
          <a:solidFill>
            <a:srgbClr val="B47B1E"/>
          </a:solidFill>
          <a:ln w="12700">
            <a:solidFill>
              <a:srgbClr val="B47B1E">
                <a:alpha val="0"/>
              </a:srgbClr>
            </a:solidFill>
            <a:prstDash val="solid"/>
          </a:ln>
        </p:spPr>
        <p:txBody>
          <a:bodyPr/>
          <a:p/>
        </p:txBody>
      </p:sp>
      <p:sp>
        <p:nvSpPr>
          <p:cNvPr id="16" name="Text 14"/>
          <p:cNvSpPr/>
          <p:nvPr/>
        </p:nvSpPr>
        <p:spPr>
          <a:xfrm>
            <a:off x="832104" y="3840480"/>
            <a:ext cx="530352" cy="265176"/>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Q15</a:t>
            </a:r>
            <a:endParaRPr lang="en-US" sz="1400" dirty="0"/>
          </a:p>
        </p:txBody>
      </p:sp>
      <p:sp>
        <p:nvSpPr>
          <p:cNvPr id="17" name="Text 15"/>
          <p:cNvSpPr/>
          <p:nvPr/>
        </p:nvSpPr>
        <p:spPr>
          <a:xfrm>
            <a:off x="1783080" y="3762756"/>
            <a:ext cx="9208008" cy="47548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How should magnetic trip compare with starting current?</a:t>
            </a:r>
            <a:endParaRPr lang="en-US" sz="1900" dirty="0"/>
          </a:p>
        </p:txBody>
      </p:sp>
      <p:sp>
        <p:nvSpPr>
          <p:cNvPr id="18" name="Shape 16"/>
          <p:cNvSpPr/>
          <p:nvPr/>
        </p:nvSpPr>
        <p:spPr>
          <a:xfrm>
            <a:off x="713232" y="4535424"/>
            <a:ext cx="768096" cy="448056"/>
          </a:xfrm>
          <a:prstGeom prst="roundRect">
            <a:avLst>
              <a:gd name="adj" fmla="val 20408"/>
            </a:avLst>
          </a:prstGeom>
          <a:solidFill>
            <a:srgbClr val="B54C48"/>
          </a:solidFill>
          <a:ln w="12700">
            <a:solidFill>
              <a:srgbClr val="B54C48">
                <a:alpha val="0"/>
              </a:srgbClr>
            </a:solidFill>
            <a:prstDash val="solid"/>
          </a:ln>
        </p:spPr>
        <p:txBody>
          <a:bodyPr/>
          <a:p/>
        </p:txBody>
      </p:sp>
      <p:sp>
        <p:nvSpPr>
          <p:cNvPr id="19" name="Text 17"/>
          <p:cNvSpPr/>
          <p:nvPr/>
        </p:nvSpPr>
        <p:spPr>
          <a:xfrm>
            <a:off x="832104" y="4626864"/>
            <a:ext cx="530352" cy="265176"/>
          </a:xfrm>
          <a:prstGeom prst="rect">
            <a:avLst/>
          </a:prstGeom>
          <a:noFill/>
          <a:ln/>
        </p:spPr>
        <p:txBody>
          <a:bodyPr wrap="square" lIns="0" tIns="0" rIns="0" bIns="0" rtlCol="0" anchor="ctr">
            <a:normAutofit/>
          </a:bodyPr>
          <a:lstStyle/>
          <a:p>
            <a:pPr algn="l" indent="0" marL="0">
              <a:buNone/>
            </a:pPr>
            <a:r>
              <a:rPr lang="en-US" sz="1400" b="1" dirty="0">
                <a:solidFill>
                  <a:srgbClr val="FFFFFF"/>
                </a:solidFill>
                <a:latin typeface="Arial" pitchFamily="34" charset="0"/>
                <a:ea typeface="Aptos" pitchFamily="34" charset="-122"/>
                <a:cs typeface="Aptos" pitchFamily="34" charset="-120"/>
              </a:rPr>
              <a:t>Q16</a:t>
            </a:r>
            <a:endParaRPr lang="en-US" sz="1400" dirty="0"/>
          </a:p>
        </p:txBody>
      </p:sp>
      <p:sp>
        <p:nvSpPr>
          <p:cNvPr id="20" name="Text 18"/>
          <p:cNvSpPr/>
          <p:nvPr/>
        </p:nvSpPr>
        <p:spPr>
          <a:xfrm>
            <a:off x="1783080" y="4549140"/>
            <a:ext cx="9208008" cy="475488"/>
          </a:xfrm>
          <a:prstGeom prst="rect">
            <a:avLst/>
          </a:prstGeom>
          <a:noFill/>
          <a:ln/>
        </p:spPr>
        <p:txBody>
          <a:bodyPr wrap="square" lIns="0" tIns="0" rIns="0" bIns="0" rtlCol="0" anchor="ctr">
            <a:normAutofit/>
          </a:bodyPr>
          <a:lstStyle/>
          <a:p>
            <a:pPr algn="l" indent="0" marL="0">
              <a:buNone/>
            </a:pPr>
            <a:r>
              <a:rPr lang="en-US" sz="1900" dirty="0">
                <a:solidFill>
                  <a:srgbClr val="1A2938"/>
                </a:solidFill>
                <a:latin typeface="Arial" pitchFamily="34" charset="0"/>
                <a:ea typeface="Aptos" pitchFamily="34" charset="-122"/>
                <a:cs typeface="Aptos" pitchFamily="34" charset="-120"/>
              </a:rPr>
              <a:t>Is the description of “magnetic overload” valid?</a:t>
            </a:r>
            <a:endParaRPr lang="en-US" sz="1900" dirty="0"/>
          </a:p>
        </p:txBody>
      </p:sp>
      <p:sp>
        <p:nvSpPr>
          <p:cNvPr id="21" name="Text 19"/>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Keep Q15–Q16 distinctions clear: overload relay ≠ magnetic short-circuit release.</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35</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REVIEW QUESTION 17</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Where is the overload in the star–delta circuit?</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Trace the winding current before selecting a current setting.</a:t>
            </a:r>
            <a:endParaRPr lang="en-US" sz="1700" dirty="0"/>
          </a:p>
        </p:txBody>
      </p:sp>
      <p:pic>
        <p:nvPicPr>
          <p:cNvPr id="9" name="Image 0" descr="/mnt/data/_motor_assets/image4.png">    </p:cNvPr>
          <p:cNvPicPr>
            <a:picLocks noChangeAspect="1"/>
          </p:cNvPicPr>
          <p:nvPr/>
        </p:nvPicPr>
        <p:blipFill>
          <a:blip r:embed="rId1"/>
          <a:stretch>
            <a:fillRect/>
          </a:stretch>
        </p:blipFill>
        <p:spPr>
          <a:xfrm>
            <a:off x="987552" y="1911096"/>
            <a:ext cx="3035808" cy="3913632"/>
          </a:xfrm>
          <a:prstGeom prst="rect">
            <a:avLst/>
          </a:prstGeom>
        </p:spPr>
      </p:pic>
      <p:sp>
        <p:nvSpPr>
          <p:cNvPr id="10" name="Shape 7"/>
          <p:cNvSpPr/>
          <p:nvPr/>
        </p:nvSpPr>
        <p:spPr>
          <a:xfrm>
            <a:off x="4800600" y="2377440"/>
            <a:ext cx="6126480" cy="1042416"/>
          </a:xfrm>
          <a:prstGeom prst="roundRect">
            <a:avLst>
              <a:gd name="adj" fmla="val 12281"/>
            </a:avLst>
          </a:prstGeom>
          <a:solidFill>
            <a:srgbClr val="EAF5F4"/>
          </a:solidFill>
          <a:ln w="12700">
            <a:solidFill>
              <a:srgbClr val="EAF5F4">
                <a:alpha val="0"/>
              </a:srgbClr>
            </a:solidFill>
            <a:prstDash val="solid"/>
          </a:ln>
        </p:spPr>
        <p:txBody>
          <a:bodyPr/>
          <a:p/>
        </p:txBody>
      </p:sp>
      <p:sp>
        <p:nvSpPr>
          <p:cNvPr id="11" name="Shape 8"/>
          <p:cNvSpPr/>
          <p:nvPr/>
        </p:nvSpPr>
        <p:spPr>
          <a:xfrm>
            <a:off x="4800600" y="2377440"/>
            <a:ext cx="68580" cy="1042416"/>
          </a:xfrm>
          <a:prstGeom prst="rect">
            <a:avLst/>
          </a:prstGeom>
          <a:solidFill>
            <a:srgbClr val="117C78"/>
          </a:solidFill>
          <a:ln w="12700">
            <a:solidFill>
              <a:srgbClr val="117C78">
                <a:alpha val="0"/>
              </a:srgbClr>
            </a:solidFill>
            <a:prstDash val="solid"/>
          </a:ln>
        </p:spPr>
        <p:txBody>
          <a:bodyPr/>
          <a:p/>
        </p:txBody>
      </p:sp>
      <p:sp>
        <p:nvSpPr>
          <p:cNvPr id="12" name="Text 9"/>
          <p:cNvSpPr/>
          <p:nvPr/>
        </p:nvSpPr>
        <p:spPr>
          <a:xfrm>
            <a:off x="5020056" y="2542032"/>
            <a:ext cx="572414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MOTOR LINE FLC  =  100 A</a:t>
            </a:r>
            <a:endParaRPr lang="en-US" sz="1900" dirty="0"/>
          </a:p>
        </p:txBody>
      </p:sp>
      <p:sp>
        <p:nvSpPr>
          <p:cNvPr id="13" name="Shape 10"/>
          <p:cNvSpPr/>
          <p:nvPr/>
        </p:nvSpPr>
        <p:spPr>
          <a:xfrm>
            <a:off x="4800600" y="3730752"/>
            <a:ext cx="6126480" cy="1271016"/>
          </a:xfrm>
          <a:prstGeom prst="roundRect">
            <a:avLst>
              <a:gd name="adj" fmla="val 10072"/>
            </a:avLst>
          </a:prstGeom>
          <a:solidFill>
            <a:srgbClr val="ECF3FA"/>
          </a:solidFill>
          <a:ln w="12700">
            <a:solidFill>
              <a:srgbClr val="ECF3FA">
                <a:alpha val="0"/>
              </a:srgbClr>
            </a:solidFill>
            <a:prstDash val="solid"/>
          </a:ln>
        </p:spPr>
        <p:txBody>
          <a:bodyPr/>
          <a:p/>
        </p:txBody>
      </p:sp>
      <p:sp>
        <p:nvSpPr>
          <p:cNvPr id="14" name="Shape 11"/>
          <p:cNvSpPr/>
          <p:nvPr/>
        </p:nvSpPr>
        <p:spPr>
          <a:xfrm>
            <a:off x="4800600" y="3730752"/>
            <a:ext cx="68580" cy="1271016"/>
          </a:xfrm>
          <a:prstGeom prst="rect">
            <a:avLst/>
          </a:prstGeom>
          <a:solidFill>
            <a:srgbClr val="3473A7"/>
          </a:solidFill>
          <a:ln w="12700">
            <a:solidFill>
              <a:srgbClr val="3473A7">
                <a:alpha val="0"/>
              </a:srgbClr>
            </a:solidFill>
            <a:prstDash val="solid"/>
          </a:ln>
        </p:spPr>
        <p:txBody>
          <a:bodyPr/>
          <a:p/>
        </p:txBody>
      </p:sp>
      <p:sp>
        <p:nvSpPr>
          <p:cNvPr id="15" name="Text 12"/>
          <p:cNvSpPr/>
          <p:nvPr/>
        </p:nvSpPr>
        <p:spPr>
          <a:xfrm>
            <a:off x="5020056" y="3895344"/>
            <a:ext cx="572414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DOES THE RELAY SEE LINE CURRENT?</a:t>
            </a:r>
            <a:endParaRPr lang="en-US" sz="1900" dirty="0"/>
          </a:p>
        </p:txBody>
      </p:sp>
      <p:sp>
        <p:nvSpPr>
          <p:cNvPr id="16" name="Text 13"/>
          <p:cNvSpPr/>
          <p:nvPr/>
        </p:nvSpPr>
        <p:spPr>
          <a:xfrm>
            <a:off x="5020056" y="4453128"/>
            <a:ext cx="5705856" cy="41148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Follow each branch in delta RUN, then choose the workbook answer.</a:t>
            </a: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36</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PRACTICAL REASONING</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The same motor — two valid OL locations</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Explain why the dial changes when the sensing location changes.</a:t>
            </a:r>
            <a:endParaRPr lang="en-US" sz="1700" dirty="0"/>
          </a:p>
        </p:txBody>
      </p:sp>
      <p:sp>
        <p:nvSpPr>
          <p:cNvPr id="9" name="Shape 7"/>
          <p:cNvSpPr/>
          <p:nvPr/>
        </p:nvSpPr>
        <p:spPr>
          <a:xfrm>
            <a:off x="923544" y="2459736"/>
            <a:ext cx="4764024" cy="2276856"/>
          </a:xfrm>
          <a:prstGeom prst="roundRect">
            <a:avLst>
              <a:gd name="adj" fmla="val 5622"/>
            </a:avLst>
          </a:prstGeom>
          <a:solidFill>
            <a:srgbClr val="ECF3FA"/>
          </a:solidFill>
          <a:ln w="12700">
            <a:solidFill>
              <a:srgbClr val="ECF3FA">
                <a:alpha val="0"/>
              </a:srgbClr>
            </a:solidFill>
            <a:prstDash val="solid"/>
          </a:ln>
        </p:spPr>
        <p:txBody>
          <a:bodyPr/>
          <a:p/>
        </p:txBody>
      </p:sp>
      <p:sp>
        <p:nvSpPr>
          <p:cNvPr id="10" name="Shape 8"/>
          <p:cNvSpPr/>
          <p:nvPr/>
        </p:nvSpPr>
        <p:spPr>
          <a:xfrm>
            <a:off x="923544" y="2459736"/>
            <a:ext cx="68580" cy="2276856"/>
          </a:xfrm>
          <a:prstGeom prst="rect">
            <a:avLst/>
          </a:prstGeom>
          <a:solidFill>
            <a:srgbClr val="3473A7"/>
          </a:solidFill>
          <a:ln w="12700">
            <a:solidFill>
              <a:srgbClr val="3473A7">
                <a:alpha val="0"/>
              </a:srgbClr>
            </a:solidFill>
            <a:prstDash val="solid"/>
          </a:ln>
        </p:spPr>
        <p:txBody>
          <a:bodyPr/>
          <a:p/>
        </p:txBody>
      </p:sp>
      <p:sp>
        <p:nvSpPr>
          <p:cNvPr id="11" name="Text 9"/>
          <p:cNvSpPr/>
          <p:nvPr/>
        </p:nvSpPr>
        <p:spPr>
          <a:xfrm>
            <a:off x="1143000" y="2624328"/>
            <a:ext cx="436168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IN THE SUPPLY LINE</a:t>
            </a:r>
            <a:endParaRPr lang="en-US" sz="1900" dirty="0"/>
          </a:p>
        </p:txBody>
      </p:sp>
      <p:sp>
        <p:nvSpPr>
          <p:cNvPr id="12" name="Text 10"/>
          <p:cNvSpPr/>
          <p:nvPr/>
        </p:nvSpPr>
        <p:spPr>
          <a:xfrm>
            <a:off x="1143000" y="3182112"/>
            <a:ext cx="4343400" cy="14173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Relay carries total motor line current.</a:t>
            </a:r>
            <a:endParaRPr lang="en-US" sz="1600" dirty="0"/>
          </a:p>
        </p:txBody>
      </p:sp>
      <p:sp>
        <p:nvSpPr>
          <p:cNvPr id="13" name="Shape 11"/>
          <p:cNvSpPr/>
          <p:nvPr/>
        </p:nvSpPr>
        <p:spPr>
          <a:xfrm>
            <a:off x="6483096" y="2459736"/>
            <a:ext cx="4764024" cy="2276856"/>
          </a:xfrm>
          <a:prstGeom prst="roundRect">
            <a:avLst>
              <a:gd name="adj" fmla="val 5622"/>
            </a:avLst>
          </a:prstGeom>
          <a:solidFill>
            <a:srgbClr val="EAF5F4"/>
          </a:solidFill>
          <a:ln w="12700">
            <a:solidFill>
              <a:srgbClr val="EAF5F4">
                <a:alpha val="0"/>
              </a:srgbClr>
            </a:solidFill>
            <a:prstDash val="solid"/>
          </a:ln>
        </p:spPr>
        <p:txBody>
          <a:bodyPr/>
          <a:p/>
        </p:txBody>
      </p:sp>
      <p:sp>
        <p:nvSpPr>
          <p:cNvPr id="14" name="Shape 12"/>
          <p:cNvSpPr/>
          <p:nvPr/>
        </p:nvSpPr>
        <p:spPr>
          <a:xfrm>
            <a:off x="6483096" y="2459736"/>
            <a:ext cx="68580" cy="2276856"/>
          </a:xfrm>
          <a:prstGeom prst="rect">
            <a:avLst/>
          </a:prstGeom>
          <a:solidFill>
            <a:srgbClr val="117C78"/>
          </a:solidFill>
          <a:ln w="12700">
            <a:solidFill>
              <a:srgbClr val="117C78">
                <a:alpha val="0"/>
              </a:srgbClr>
            </a:solidFill>
            <a:prstDash val="solid"/>
          </a:ln>
        </p:spPr>
        <p:txBody>
          <a:bodyPr/>
          <a:p/>
        </p:txBody>
      </p:sp>
      <p:sp>
        <p:nvSpPr>
          <p:cNvPr id="15" name="Text 13"/>
          <p:cNvSpPr/>
          <p:nvPr/>
        </p:nvSpPr>
        <p:spPr>
          <a:xfrm>
            <a:off x="6702552" y="2624328"/>
            <a:ext cx="4361688"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INSIDE THE DELTA</a:t>
            </a:r>
            <a:endParaRPr lang="en-US" sz="1900" dirty="0"/>
          </a:p>
        </p:txBody>
      </p:sp>
      <p:sp>
        <p:nvSpPr>
          <p:cNvPr id="16" name="Text 14"/>
          <p:cNvSpPr/>
          <p:nvPr/>
        </p:nvSpPr>
        <p:spPr>
          <a:xfrm>
            <a:off x="6702552" y="3182112"/>
            <a:ext cx="4343400" cy="1417320"/>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Relay element carries individual winding current.</a:t>
            </a:r>
            <a:endParaRPr lang="en-US" sz="1600" dirty="0"/>
          </a:p>
        </p:txBody>
      </p:sp>
      <p:sp>
        <p:nvSpPr>
          <p:cNvPr id="17" name="Text 15"/>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Revisit workbook Q17. Do not change the current setting without checking wiring.</a:t>
            </a:r>
            <a:endParaRPr lang="en-US" sz="1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37</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EXIT TICKET</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Explain one fault and one correct protective action</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Write one sentence for each.</a:t>
            </a:r>
            <a:endParaRPr lang="en-US" sz="1700" dirty="0"/>
          </a:p>
        </p:txBody>
      </p:sp>
      <p:sp>
        <p:nvSpPr>
          <p:cNvPr id="9" name="Shape 7"/>
          <p:cNvSpPr/>
          <p:nvPr/>
        </p:nvSpPr>
        <p:spPr>
          <a:xfrm>
            <a:off x="768096" y="2414016"/>
            <a:ext cx="5212080" cy="2441448"/>
          </a:xfrm>
          <a:prstGeom prst="roundRect">
            <a:avLst>
              <a:gd name="adj" fmla="val 5243"/>
            </a:avLst>
          </a:prstGeom>
          <a:solidFill>
            <a:srgbClr val="EAF5F4"/>
          </a:solidFill>
          <a:ln w="12700">
            <a:solidFill>
              <a:srgbClr val="EAF5F4">
                <a:alpha val="0"/>
              </a:srgbClr>
            </a:solidFill>
            <a:prstDash val="solid"/>
          </a:ln>
        </p:spPr>
        <p:txBody>
          <a:bodyPr/>
          <a:p/>
        </p:txBody>
      </p:sp>
      <p:sp>
        <p:nvSpPr>
          <p:cNvPr id="10" name="Shape 8"/>
          <p:cNvSpPr/>
          <p:nvPr/>
        </p:nvSpPr>
        <p:spPr>
          <a:xfrm>
            <a:off x="768096" y="2414016"/>
            <a:ext cx="68580" cy="2441448"/>
          </a:xfrm>
          <a:prstGeom prst="rect">
            <a:avLst/>
          </a:prstGeom>
          <a:solidFill>
            <a:srgbClr val="117C78"/>
          </a:solidFill>
          <a:ln w="12700">
            <a:solidFill>
              <a:srgbClr val="117C78">
                <a:alpha val="0"/>
              </a:srgbClr>
            </a:solidFill>
            <a:prstDash val="solid"/>
          </a:ln>
        </p:spPr>
        <p:txBody>
          <a:bodyPr/>
          <a:p/>
        </p:txBody>
      </p:sp>
      <p:sp>
        <p:nvSpPr>
          <p:cNvPr id="11" name="Text 9"/>
          <p:cNvSpPr/>
          <p:nvPr/>
        </p:nvSpPr>
        <p:spPr>
          <a:xfrm>
            <a:off x="987552" y="2578608"/>
            <a:ext cx="480974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1 · FAULT</a:t>
            </a:r>
            <a:endParaRPr lang="en-US" sz="1900" dirty="0"/>
          </a:p>
        </p:txBody>
      </p:sp>
      <p:sp>
        <p:nvSpPr>
          <p:cNvPr id="12" name="Text 10"/>
          <p:cNvSpPr/>
          <p:nvPr/>
        </p:nvSpPr>
        <p:spPr>
          <a:xfrm>
            <a:off x="987552" y="3136392"/>
            <a:ext cx="4791456" cy="1581912"/>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Why can a motor be damaged by a current that is not a short circuit?</a:t>
            </a:r>
            <a:endParaRPr lang="en-US" sz="1600" dirty="0"/>
          </a:p>
        </p:txBody>
      </p:sp>
      <p:sp>
        <p:nvSpPr>
          <p:cNvPr id="13" name="Shape 11"/>
          <p:cNvSpPr/>
          <p:nvPr/>
        </p:nvSpPr>
        <p:spPr>
          <a:xfrm>
            <a:off x="6227064" y="2414016"/>
            <a:ext cx="5212080" cy="2441448"/>
          </a:xfrm>
          <a:prstGeom prst="roundRect">
            <a:avLst>
              <a:gd name="adj" fmla="val 5243"/>
            </a:avLst>
          </a:prstGeom>
          <a:solidFill>
            <a:srgbClr val="ECF3FA"/>
          </a:solidFill>
          <a:ln w="12700">
            <a:solidFill>
              <a:srgbClr val="ECF3FA">
                <a:alpha val="0"/>
              </a:srgbClr>
            </a:solidFill>
            <a:prstDash val="solid"/>
          </a:ln>
        </p:spPr>
        <p:txBody>
          <a:bodyPr/>
          <a:p/>
        </p:txBody>
      </p:sp>
      <p:sp>
        <p:nvSpPr>
          <p:cNvPr id="14" name="Shape 12"/>
          <p:cNvSpPr/>
          <p:nvPr/>
        </p:nvSpPr>
        <p:spPr>
          <a:xfrm>
            <a:off x="6227064" y="2414016"/>
            <a:ext cx="68580" cy="2441448"/>
          </a:xfrm>
          <a:prstGeom prst="rect">
            <a:avLst/>
          </a:prstGeom>
          <a:solidFill>
            <a:srgbClr val="3473A7"/>
          </a:solidFill>
          <a:ln w="12700">
            <a:solidFill>
              <a:srgbClr val="3473A7">
                <a:alpha val="0"/>
              </a:srgbClr>
            </a:solidFill>
            <a:prstDash val="solid"/>
          </a:ln>
        </p:spPr>
        <p:txBody>
          <a:bodyPr/>
          <a:p/>
        </p:txBody>
      </p:sp>
      <p:sp>
        <p:nvSpPr>
          <p:cNvPr id="15" name="Text 13"/>
          <p:cNvSpPr/>
          <p:nvPr/>
        </p:nvSpPr>
        <p:spPr>
          <a:xfrm>
            <a:off x="6446520" y="2578608"/>
            <a:ext cx="4809744" cy="384048"/>
          </a:xfrm>
          <a:prstGeom prst="rect">
            <a:avLst/>
          </a:prstGeom>
          <a:noFill/>
          <a:ln/>
        </p:spPr>
        <p:txBody>
          <a:bodyPr wrap="square" lIns="0" tIns="0" rIns="0" bIns="0" rtlCol="0" anchor="ctr">
            <a:normAutofit/>
          </a:bodyPr>
          <a:lstStyle/>
          <a:p>
            <a:pPr algn="l" indent="0" marL="0">
              <a:buNone/>
            </a:pPr>
            <a:r>
              <a:rPr lang="en-US" sz="1900" b="1" dirty="0">
                <a:solidFill>
                  <a:srgbClr val="13243A"/>
                </a:solidFill>
                <a:latin typeface="Arial" pitchFamily="34" charset="0"/>
                <a:ea typeface="Aptos" pitchFamily="34" charset="-122"/>
                <a:cs typeface="Aptos" pitchFamily="34" charset="-120"/>
              </a:rPr>
              <a:t>2 · RESPONSE</a:t>
            </a:r>
            <a:endParaRPr lang="en-US" sz="1900" dirty="0"/>
          </a:p>
        </p:txBody>
      </p:sp>
      <p:sp>
        <p:nvSpPr>
          <p:cNvPr id="16" name="Text 14"/>
          <p:cNvSpPr/>
          <p:nvPr/>
        </p:nvSpPr>
        <p:spPr>
          <a:xfrm>
            <a:off x="6446520" y="3136392"/>
            <a:ext cx="4791456" cy="1581912"/>
          </a:xfrm>
          <a:prstGeom prst="rect">
            <a:avLst/>
          </a:prstGeom>
          <a:noFill/>
          <a:ln/>
        </p:spPr>
        <p:txBody>
          <a:bodyPr wrap="square" lIns="0" tIns="0" rIns="0" bIns="0" rtlCol="0" anchor="t">
            <a:normAutofit/>
          </a:bodyPr>
          <a:lstStyle/>
          <a:p>
            <a:pPr algn="l" indent="0" marL="0">
              <a:buNone/>
            </a:pPr>
            <a:r>
              <a:rPr lang="en-US" sz="1600" dirty="0">
                <a:solidFill>
                  <a:srgbClr val="667687"/>
                </a:solidFill>
                <a:latin typeface="Arial" pitchFamily="34" charset="0"/>
                <a:ea typeface="Aptos" pitchFamily="34" charset="-122"/>
                <a:cs typeface="Aptos" pitchFamily="34" charset="-120"/>
              </a:rPr>
              <a:t>Why does a thermal overload relay often open a contactor coil circuit?</a:t>
            </a:r>
            <a:endParaRPr lang="en-US" sz="1600" dirty="0"/>
          </a:p>
        </p:txBody>
      </p:sp>
      <p:sp>
        <p:nvSpPr>
          <p:cNvPr id="17" name="Text 15"/>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Protection must match the fault, the equipment and the consequences.</a:t>
            </a:r>
            <a:endParaRPr lang="en-US" sz="13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20B9AA"/>
          </a:solidFill>
          <a:ln w="12700">
            <a:solidFill>
              <a:srgbClr val="20B9AA">
                <a:alpha val="0"/>
              </a:srgbClr>
            </a:solidFill>
            <a:prstDash val="solid"/>
          </a:ln>
        </p:spPr>
        <p:txBody>
          <a:bodyPr/>
          <a:p/>
        </p:txBody>
      </p:sp>
      <p:sp>
        <p:nvSpPr>
          <p:cNvPr id="3" name="Shape 1"/>
          <p:cNvSpPr/>
          <p:nvPr/>
        </p:nvSpPr>
        <p:spPr>
          <a:xfrm>
            <a:off x="0" y="6492240"/>
            <a:ext cx="12191695" cy="365760"/>
          </a:xfrm>
          <a:prstGeom prst="rect">
            <a:avLst/>
          </a:prstGeom>
          <a:solidFill>
            <a:srgbClr val="13243A"/>
          </a:solidFill>
          <a:ln w="12700">
            <a:solidFill>
              <a:srgbClr val="13243A">
                <a:alpha val="0"/>
              </a:srgbClr>
            </a:solidFill>
            <a:prstDash val="solid"/>
          </a:ln>
        </p:spPr>
        <p:txBody>
          <a:bodyPr/>
          <a:p/>
        </p:txBody>
      </p:sp>
      <p:sp>
        <p:nvSpPr>
          <p:cNvPr id="4" name="Text 2"/>
          <p:cNvSpPr/>
          <p:nvPr/>
        </p:nvSpPr>
        <p:spPr>
          <a:xfrm>
            <a:off x="384048" y="6583680"/>
            <a:ext cx="7315200" cy="182880"/>
          </a:xfrm>
          <a:prstGeom prst="rect">
            <a:avLst/>
          </a:prstGeom>
          <a:noFill/>
          <a:ln/>
        </p:spPr>
        <p:txBody>
          <a:bodyPr wrap="square" lIns="0" tIns="0" rIns="0" bIns="0" rtlCol="0" anchor="ctr">
            <a:normAutofit/>
          </a:bodyPr>
          <a:lstStyle/>
          <a:p>
            <a:pPr algn="l" indent="0" marL="0">
              <a:buNone/>
            </a:pPr>
            <a:r>
              <a:rPr lang="en-US" sz="900" b="1" dirty="0">
                <a:solidFill>
                  <a:srgbClr val="D6E4E7"/>
                </a:solidFill>
                <a:latin typeface="Arial" pitchFamily="34" charset="0"/>
                <a:ea typeface="Aptos" pitchFamily="34" charset="-122"/>
                <a:cs typeface="Aptos" pitchFamily="34" charset="-120"/>
              </a:rPr>
              <a:t>MOTOR PROTECTION  /  WIRING RULES</a:t>
            </a:r>
            <a:endParaRPr lang="en-US" sz="900" dirty="0"/>
          </a:p>
        </p:txBody>
      </p:sp>
      <p:sp>
        <p:nvSpPr>
          <p:cNvPr id="5" name="Text 3"/>
          <p:cNvSpPr/>
          <p:nvPr/>
        </p:nvSpPr>
        <p:spPr>
          <a:xfrm>
            <a:off x="11320272" y="6583680"/>
            <a:ext cx="512064" cy="182880"/>
          </a:xfrm>
          <a:prstGeom prst="rect">
            <a:avLst/>
          </a:prstGeom>
          <a:noFill/>
          <a:ln/>
        </p:spPr>
        <p:txBody>
          <a:bodyPr wrap="square" lIns="0" tIns="0" rIns="0" bIns="0" rtlCol="0" anchor="ctr">
            <a:normAutofit/>
          </a:bodyPr>
          <a:lstStyle/>
          <a:p>
            <a:pPr algn="r" indent="0" marL="0">
              <a:buNone/>
            </a:pPr>
            <a:r>
              <a:rPr lang="en-US" sz="900" b="1" dirty="0">
                <a:solidFill>
                  <a:srgbClr val="D6E4E7"/>
                </a:solidFill>
                <a:latin typeface="Arial" pitchFamily="34" charset="0"/>
                <a:ea typeface="Aptos" pitchFamily="34" charset="-122"/>
                <a:cs typeface="Aptos" pitchFamily="34" charset="-120"/>
              </a:rPr>
              <a:t>38</a:t>
            </a:r>
            <a:endParaRPr lang="en-US" sz="900" dirty="0"/>
          </a:p>
        </p:txBody>
      </p:sp>
      <p:sp>
        <p:nvSpPr>
          <p:cNvPr id="6" name="Text 4"/>
          <p:cNvSpPr/>
          <p:nvPr/>
        </p:nvSpPr>
        <p:spPr>
          <a:xfrm>
            <a:off x="548640" y="338328"/>
            <a:ext cx="10972800" cy="256032"/>
          </a:xfrm>
          <a:prstGeom prst="rect">
            <a:avLst/>
          </a:prstGeom>
          <a:noFill/>
          <a:ln/>
        </p:spPr>
        <p:txBody>
          <a:bodyPr wrap="square" lIns="0" tIns="0" rIns="0" bIns="0" rtlCol="0" anchor="ctr">
            <a:normAutofit/>
          </a:bodyPr>
          <a:lstStyle/>
          <a:p>
            <a:pPr algn="l" indent="0" marL="0">
              <a:buNone/>
            </a:pPr>
            <a:r>
              <a:rPr lang="en-US" sz="1200" b="1" spc="100" kern="0" dirty="0">
                <a:solidFill>
                  <a:srgbClr val="117C78"/>
                </a:solidFill>
                <a:latin typeface="Arial" pitchFamily="34" charset="0"/>
                <a:ea typeface="Aptos" pitchFamily="34" charset="-122"/>
                <a:cs typeface="Aptos" pitchFamily="34" charset="-120"/>
              </a:rPr>
              <a:t>PRIMARY SOURCES</a:t>
            </a:r>
            <a:endParaRPr lang="en-US" sz="1200" dirty="0"/>
          </a:p>
        </p:txBody>
      </p:sp>
      <p:sp>
        <p:nvSpPr>
          <p:cNvPr id="7" name="Text 5"/>
          <p:cNvSpPr/>
          <p:nvPr/>
        </p:nvSpPr>
        <p:spPr>
          <a:xfrm>
            <a:off x="548640" y="749808"/>
            <a:ext cx="11064240" cy="621792"/>
          </a:xfrm>
          <a:prstGeom prst="rect">
            <a:avLst/>
          </a:prstGeom>
          <a:noFill/>
          <a:ln/>
        </p:spPr>
        <p:txBody>
          <a:bodyPr wrap="square" lIns="0" tIns="0" rIns="0" bIns="0" rtlCol="0" anchor="ctr">
            <a:normAutofit/>
          </a:bodyPr>
          <a:lstStyle/>
          <a:p>
            <a:pPr algn="l" indent="0" marL="0">
              <a:buNone/>
            </a:pPr>
            <a:r>
              <a:rPr lang="en-US" sz="3100" b="1" dirty="0">
                <a:solidFill>
                  <a:srgbClr val="13243A"/>
                </a:solidFill>
                <a:latin typeface="Arial" pitchFamily="34" charset="0"/>
                <a:ea typeface="Aptos" pitchFamily="34" charset="-122"/>
                <a:cs typeface="Aptos" pitchFamily="34" charset="-120"/>
              </a:rPr>
              <a:t>Check the rule and the device curve</a:t>
            </a:r>
            <a:endParaRPr lang="en-US" sz="3100" dirty="0"/>
          </a:p>
        </p:txBody>
      </p:sp>
      <p:sp>
        <p:nvSpPr>
          <p:cNvPr id="8" name="Text 6"/>
          <p:cNvSpPr/>
          <p:nvPr/>
        </p:nvSpPr>
        <p:spPr>
          <a:xfrm>
            <a:off x="557784" y="1444752"/>
            <a:ext cx="10698480" cy="557784"/>
          </a:xfrm>
          <a:prstGeom prst="rect">
            <a:avLst/>
          </a:prstGeom>
          <a:noFill/>
          <a:ln/>
        </p:spPr>
        <p:txBody>
          <a:bodyPr wrap="square" lIns="0" tIns="0" rIns="0" bIns="0" rtlCol="0" anchor="ctr">
            <a:normAutofit/>
          </a:bodyPr>
          <a:lstStyle/>
          <a:p>
            <a:pPr algn="l" indent="0" marL="0">
              <a:buNone/>
            </a:pPr>
            <a:r>
              <a:rPr lang="en-US" sz="1700" dirty="0">
                <a:solidFill>
                  <a:srgbClr val="667687"/>
                </a:solidFill>
                <a:latin typeface="Arial" pitchFamily="34" charset="0"/>
                <a:ea typeface="Aptos" pitchFamily="34" charset="-122"/>
                <a:cs typeface="Aptos" pitchFamily="34" charset="-120"/>
              </a:rPr>
              <a:t>This presentation supports the lesson; it does not replace the standards.</a:t>
            </a:r>
            <a:endParaRPr lang="en-US" sz="1700" dirty="0"/>
          </a:p>
        </p:txBody>
      </p:sp>
      <p:sp>
        <p:nvSpPr>
          <p:cNvPr id="9" name="Shape 7"/>
          <p:cNvSpPr/>
          <p:nvPr/>
        </p:nvSpPr>
        <p:spPr>
          <a:xfrm>
            <a:off x="768096" y="2340864"/>
            <a:ext cx="10597896" cy="960120"/>
          </a:xfrm>
          <a:prstGeom prst="roundRect">
            <a:avLst>
              <a:gd name="adj" fmla="val 11429"/>
            </a:avLst>
          </a:prstGeom>
          <a:solidFill>
            <a:srgbClr val="EAF5F4"/>
          </a:solidFill>
          <a:ln w="12700">
            <a:solidFill>
              <a:srgbClr val="EAF5F4">
                <a:alpha val="0"/>
              </a:srgbClr>
            </a:solidFill>
            <a:prstDash val="solid"/>
          </a:ln>
        </p:spPr>
        <p:txBody>
          <a:bodyPr/>
          <a:p/>
        </p:txBody>
      </p:sp>
      <p:sp>
        <p:nvSpPr>
          <p:cNvPr id="10" name="Text 8"/>
          <p:cNvSpPr/>
          <p:nvPr/>
        </p:nvSpPr>
        <p:spPr>
          <a:xfrm>
            <a:off x="1014984" y="2560320"/>
            <a:ext cx="10058400" cy="512064"/>
          </a:xfrm>
          <a:prstGeom prst="rect">
            <a:avLst/>
          </a:prstGeom>
          <a:noFill/>
          <a:ln/>
        </p:spPr>
        <p:txBody>
          <a:bodyPr wrap="square" lIns="0" tIns="0" rIns="0" bIns="0" rtlCol="0" anchor="ctr">
            <a:normAutofit/>
          </a:bodyPr>
          <a:lstStyle/>
          <a:p>
            <a:pPr algn="l" indent="0" marL="0">
              <a:buNone/>
            </a:pPr>
            <a:r>
              <a:rPr lang="en-US" sz="2100" b="1" dirty="0">
                <a:solidFill>
                  <a:srgbClr val="13243A"/>
                </a:solidFill>
                <a:latin typeface="Arial" pitchFamily="34" charset="0"/>
                <a:ea typeface="Aptos" pitchFamily="34" charset="-122"/>
                <a:cs typeface="Aptos" pitchFamily="34" charset="-120"/>
              </a:rPr>
              <a:t>AS/NZS 3000:2018 — A1 (2020), A2 (2021), A3 (2023), Ruling 1 (2024)</a:t>
            </a:r>
            <a:endParaRPr lang="en-US" sz="2100" dirty="0"/>
          </a:p>
        </p:txBody>
      </p:sp>
      <p:sp>
        <p:nvSpPr>
          <p:cNvPr id="11" name="Shape 9"/>
          <p:cNvSpPr/>
          <p:nvPr/>
        </p:nvSpPr>
        <p:spPr>
          <a:xfrm>
            <a:off x="768096" y="3602736"/>
            <a:ext cx="10597896" cy="987552"/>
          </a:xfrm>
          <a:prstGeom prst="roundRect">
            <a:avLst>
              <a:gd name="adj" fmla="val 11111"/>
            </a:avLst>
          </a:prstGeom>
          <a:solidFill>
            <a:srgbClr val="F4F7FA"/>
          </a:solidFill>
          <a:ln w="12700">
            <a:solidFill>
              <a:srgbClr val="F4F7FA">
                <a:alpha val="0"/>
              </a:srgbClr>
            </a:solidFill>
            <a:prstDash val="solid"/>
          </a:ln>
        </p:spPr>
        <p:txBody>
          <a:bodyPr/>
          <a:p/>
        </p:txBody>
      </p:sp>
      <p:sp>
        <p:nvSpPr>
          <p:cNvPr id="12" name="Text 10"/>
          <p:cNvSpPr/>
          <p:nvPr/>
        </p:nvSpPr>
        <p:spPr>
          <a:xfrm>
            <a:off x="1024128" y="3840480"/>
            <a:ext cx="10058400" cy="502920"/>
          </a:xfrm>
          <a:prstGeom prst="rect">
            <a:avLst/>
          </a:prstGeom>
          <a:noFill/>
          <a:ln/>
        </p:spPr>
        <p:txBody>
          <a:bodyPr wrap="square" lIns="0" tIns="0" rIns="0" bIns="0" rtlCol="0" anchor="ctr">
            <a:normAutofit/>
          </a:bodyPr>
          <a:lstStyle/>
          <a:p>
            <a:pPr algn="l" indent="0" marL="0">
              <a:buNone/>
            </a:pPr>
            <a:r>
              <a:rPr lang="en-US" sz="2000" b="1" dirty="0">
                <a:solidFill>
                  <a:srgbClr val="13243A"/>
                </a:solidFill>
                <a:latin typeface="Arial" pitchFamily="34" charset="0"/>
                <a:ea typeface="Aptos" pitchFamily="34" charset="-122"/>
                <a:cs typeface="Aptos" pitchFamily="34" charset="-120"/>
              </a:rPr>
              <a:t>Motor clauses 4.13.1–4.13.3  •  Fire pumps 7.2.5.6  •  Undervoltage 2.8</a:t>
            </a:r>
            <a:endParaRPr lang="en-US" sz="2000" dirty="0"/>
          </a:p>
        </p:txBody>
      </p:sp>
      <p:sp>
        <p:nvSpPr>
          <p:cNvPr id="13" name="Text 11"/>
          <p:cNvSpPr/>
          <p:nvPr/>
        </p:nvSpPr>
        <p:spPr>
          <a:xfrm>
            <a:off x="566928" y="5870448"/>
            <a:ext cx="11064240" cy="411480"/>
          </a:xfrm>
          <a:prstGeom prst="rect">
            <a:avLst/>
          </a:prstGeom>
          <a:noFill/>
          <a:ln/>
        </p:spPr>
        <p:txBody>
          <a:bodyPr wrap="square" lIns="0" tIns="0" rIns="0" bIns="0" rtlCol="0" anchor="ctr">
            <a:normAutofit/>
          </a:bodyPr>
          <a:lstStyle/>
          <a:p>
            <a:pPr algn="l" indent="0" marL="0">
              <a:buNone/>
            </a:pPr>
            <a:r>
              <a:rPr lang="en-US" sz="1300" dirty="0">
                <a:solidFill>
                  <a:srgbClr val="667687"/>
                </a:solidFill>
                <a:latin typeface="Arial" pitchFamily="34" charset="0"/>
                <a:ea typeface="Aptos" pitchFamily="34" charset="-122"/>
                <a:cs typeface="Aptos" pitchFamily="34" charset="-120"/>
              </a:rPr>
              <a:t>Device settings and trip times require actual manufacturer information.</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Motor Protection — Google Slides Import</dc:title>
  <dc:subject>Motor Protection workbook-guided teaching presentation</dc:subject>
  <dc:creator>Electrotechnology teaching resources</dc:creator>
  <cp:lastModifiedBy>Electrotechnology teaching resources</cp:lastModifiedBy>
  <cp:revision>1</cp:revision>
  <dcterms:created xsi:type="dcterms:W3CDTF">2026-10-20T23:17:23Z</dcterms:created>
  <dcterms:modified xsi:type="dcterms:W3CDTF">2026-10-20T23:17:23Z</dcterms:modified>
</cp:coreProperties>
</file>